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tiff" ContentType="image/tiff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70" r:id="rId9"/>
    <p:sldId id="264" r:id="rId10"/>
    <p:sldId id="262" r:id="rId11"/>
    <p:sldId id="266" r:id="rId12"/>
    <p:sldId id="268" r:id="rId13"/>
    <p:sldId id="269" r:id="rId14"/>
    <p:sldId id="265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464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A67472-4BCE-2546-B909-E8957C41A4AD}" type="datetimeFigureOut">
              <a:rPr lang="en-US" smtClean="0"/>
              <a:t>12/17/14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8068E4-3D76-0449-BD7D-2F3103C6C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99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068E4-3D76-0449-BD7D-2F3103C6CC5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048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068E4-3D76-0449-BD7D-2F3103C6CC5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048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068E4-3D76-0449-BD7D-2F3103C6CC5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636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28E1-B7AA-3B47-BE3A-39B875D7A2F7}" type="datetimeFigureOut">
              <a:rPr lang="en-US" smtClean="0"/>
              <a:t>12/17/14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FC73-C4CA-3E4A-A8DE-D054AD37C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164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28E1-B7AA-3B47-BE3A-39B875D7A2F7}" type="datetimeFigureOut">
              <a:rPr lang="en-US" smtClean="0"/>
              <a:t>12/17/14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FC73-C4CA-3E4A-A8DE-D054AD37C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969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28E1-B7AA-3B47-BE3A-39B875D7A2F7}" type="datetimeFigureOut">
              <a:rPr lang="en-US" smtClean="0"/>
              <a:t>12/17/14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FC73-C4CA-3E4A-A8DE-D054AD37C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523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28E1-B7AA-3B47-BE3A-39B875D7A2F7}" type="datetimeFigureOut">
              <a:rPr lang="en-US" smtClean="0"/>
              <a:t>12/17/14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FC73-C4CA-3E4A-A8DE-D054AD37C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730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28E1-B7AA-3B47-BE3A-39B875D7A2F7}" type="datetimeFigureOut">
              <a:rPr lang="en-US" smtClean="0"/>
              <a:t>12/17/14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FC73-C4CA-3E4A-A8DE-D054AD37C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634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28E1-B7AA-3B47-BE3A-39B875D7A2F7}" type="datetimeFigureOut">
              <a:rPr lang="en-US" smtClean="0"/>
              <a:t>12/17/14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FC73-C4CA-3E4A-A8DE-D054AD37C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38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28E1-B7AA-3B47-BE3A-39B875D7A2F7}" type="datetimeFigureOut">
              <a:rPr lang="en-US" smtClean="0"/>
              <a:t>12/17/14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FC73-C4CA-3E4A-A8DE-D054AD37C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639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28E1-B7AA-3B47-BE3A-39B875D7A2F7}" type="datetimeFigureOut">
              <a:rPr lang="en-US" smtClean="0"/>
              <a:t>12/17/14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FC73-C4CA-3E4A-A8DE-D054AD37C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867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28E1-B7AA-3B47-BE3A-39B875D7A2F7}" type="datetimeFigureOut">
              <a:rPr lang="en-US" smtClean="0"/>
              <a:t>12/17/14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FC73-C4CA-3E4A-A8DE-D054AD37C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713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28E1-B7AA-3B47-BE3A-39B875D7A2F7}" type="datetimeFigureOut">
              <a:rPr lang="en-US" smtClean="0"/>
              <a:t>12/17/14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FC73-C4CA-3E4A-A8DE-D054AD37C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889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28E1-B7AA-3B47-BE3A-39B875D7A2F7}" type="datetimeFigureOut">
              <a:rPr lang="en-US" smtClean="0"/>
              <a:t>12/17/14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FC73-C4CA-3E4A-A8DE-D054AD37C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843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April 28,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CHORUS Implementation Workshop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2FC73-C4CA-3E4A-A8DE-D054AD37CF8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New APSLogo_2color.gif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57200" y="5133589"/>
            <a:ext cx="1130300" cy="992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746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tif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horusaccess.org/resources/publisher-implementation-guid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journals.aps.org/licenses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tif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tif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APS CHORUS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Mark Doyle</a:t>
            </a:r>
          </a:p>
          <a:p>
            <a:r>
              <a:rPr lang="en-US" dirty="0" smtClean="0"/>
              <a:t>Director, Journal Information Systems</a:t>
            </a:r>
          </a:p>
          <a:p>
            <a:r>
              <a:rPr lang="en-US" dirty="0" smtClean="0"/>
              <a:t>American Physical Society</a:t>
            </a:r>
          </a:p>
          <a:p>
            <a:r>
              <a:rPr lang="en-US" dirty="0" smtClean="0"/>
              <a:t>CHORUS TWG, </a:t>
            </a:r>
            <a:r>
              <a:rPr lang="en-US" dirty="0" smtClean="0"/>
              <a:t>Chair</a:t>
            </a:r>
          </a:p>
          <a:p>
            <a:r>
              <a:rPr lang="en-US" dirty="0" smtClean="0"/>
              <a:t>December 18,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058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FundRef</a:t>
            </a:r>
            <a:r>
              <a:rPr lang="en-US" dirty="0" smtClean="0"/>
              <a:t>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096" y="1417638"/>
            <a:ext cx="8850904" cy="4525963"/>
          </a:xfrm>
        </p:spPr>
        <p:txBody>
          <a:bodyPr/>
          <a:lstStyle/>
          <a:p>
            <a:r>
              <a:rPr lang="en-US" dirty="0" smtClean="0"/>
              <a:t>Take information from author acknowledgments</a:t>
            </a:r>
          </a:p>
          <a:p>
            <a:r>
              <a:rPr lang="en-US" dirty="0" smtClean="0"/>
              <a:t>Capture in JATS XML using 1.1d1 DTD (see similar example in implementation guide)</a:t>
            </a:r>
          </a:p>
          <a:p>
            <a:r>
              <a:rPr lang="en-US" dirty="0" smtClean="0"/>
              <a:t>Authors are asked at proof stage to check</a:t>
            </a:r>
            <a:endParaRPr lang="en-US" dirty="0" smtClean="0"/>
          </a:p>
          <a:p>
            <a:r>
              <a:rPr lang="en-US" dirty="0" smtClean="0"/>
              <a:t>Will e</a:t>
            </a:r>
            <a:r>
              <a:rPr lang="en-US" dirty="0" smtClean="0"/>
              <a:t>valuate </a:t>
            </a:r>
            <a:r>
              <a:rPr lang="en-US" dirty="0" smtClean="0"/>
              <a:t>adding to submissions system </a:t>
            </a:r>
            <a:r>
              <a:rPr lang="en-US" dirty="0" smtClean="0"/>
              <a:t>interface in future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913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roof-funder-example.tiff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333" b="-3333"/>
          <a:stretch>
            <a:fillRect/>
          </a:stretch>
        </p:blipFill>
        <p:spPr>
          <a:xfrm>
            <a:off x="292100" y="723900"/>
            <a:ext cx="8229600" cy="4525963"/>
          </a:xfrm>
        </p:spPr>
      </p:pic>
    </p:spTree>
    <p:extLst>
      <p:ext uri="{BB962C8B-B14F-4D97-AF65-F5344CB8AC3E}">
        <p14:creationId xmlns:p14="http://schemas.microsoft.com/office/powerpoint/2010/main" val="6109208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r>
              <a:rPr lang="en-US" dirty="0" smtClean="0"/>
              <a:t>Live production pipeline now in place for DOE articles (</a:t>
            </a:r>
            <a:r>
              <a:rPr lang="en-US" dirty="0" err="1" smtClean="0"/>
              <a:t>CrossRef</a:t>
            </a:r>
            <a:r>
              <a:rPr lang="en-US" dirty="0" smtClean="0"/>
              <a:t> updates coming soon)</a:t>
            </a:r>
          </a:p>
          <a:p>
            <a:pPr lvl="1"/>
            <a:r>
              <a:rPr lang="en-US" dirty="0" smtClean="0"/>
              <a:t>AM’s automatically stored with cover page upon publication</a:t>
            </a:r>
          </a:p>
          <a:p>
            <a:pPr lvl="1"/>
            <a:r>
              <a:rPr lang="en-US" dirty="0" smtClean="0"/>
              <a:t>Embargo date set</a:t>
            </a:r>
          </a:p>
          <a:p>
            <a:pPr lvl="1"/>
            <a:r>
              <a:rPr lang="en-US" dirty="0" smtClean="0"/>
              <a:t>Backfilled to August 1, 2014 for DOE (set to DOE public access plan announcement date and ahead of Oct 1, 2014 start date)</a:t>
            </a:r>
          </a:p>
        </p:txBody>
      </p:sp>
    </p:spTree>
    <p:extLst>
      <p:ext uri="{BB962C8B-B14F-4D97-AF65-F5344CB8AC3E}">
        <p14:creationId xmlns:p14="http://schemas.microsoft.com/office/powerpoint/2010/main" val="7065024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338"/>
            <a:ext cx="8229600" cy="1143000"/>
          </a:xfrm>
        </p:spPr>
        <p:txBody>
          <a:bodyPr/>
          <a:lstStyle/>
          <a:p>
            <a:r>
              <a:rPr lang="en-US" dirty="0" smtClean="0"/>
              <a:t>API for Full Text Indexing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5700"/>
            <a:ext cx="8229600" cy="4525963"/>
          </a:xfrm>
        </p:spPr>
        <p:txBody>
          <a:bodyPr/>
          <a:lstStyle/>
          <a:p>
            <a:r>
              <a:rPr lang="en-US" dirty="0" smtClean="0"/>
              <a:t>CHORUS publisher membership agreement calls for allowing full text indexing by agencies who sign an agreement with CHOR, Inc.</a:t>
            </a:r>
          </a:p>
          <a:p>
            <a:r>
              <a:rPr lang="en-US" dirty="0" smtClean="0"/>
              <a:t>Testing in progress for new token-based authentication mechanism</a:t>
            </a:r>
          </a:p>
          <a:p>
            <a:pPr lvl="1"/>
            <a:r>
              <a:rPr lang="en-US" dirty="0"/>
              <a:t>https://</a:t>
            </a:r>
            <a:r>
              <a:rPr lang="en-US" dirty="0" err="1"/>
              <a:t>api.chorusaccess.org</a:t>
            </a:r>
            <a:r>
              <a:rPr lang="en-US" dirty="0"/>
              <a:t>/agency-</a:t>
            </a:r>
            <a:r>
              <a:rPr lang="en-US" dirty="0" err="1"/>
              <a:t>auth</a:t>
            </a:r>
            <a:r>
              <a:rPr lang="en-US" dirty="0"/>
              <a:t>/token/validate/</a:t>
            </a:r>
            <a:r>
              <a:rPr lang="en-US" dirty="0" err="1" smtClean="0"/>
              <a:t>hZqJDbcbKSSRgRG_PJxSBAx</a:t>
            </a:r>
            <a:endParaRPr lang="en-US" dirty="0" smtClean="0"/>
          </a:p>
          <a:p>
            <a:r>
              <a:rPr lang="en-US" dirty="0" smtClean="0"/>
              <a:t>APS API implementation almost complete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6367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4762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CHORUS TWG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000" y="977900"/>
            <a:ext cx="8432800" cy="5080000"/>
          </a:xfrm>
        </p:spPr>
        <p:txBody>
          <a:bodyPr>
            <a:normAutofit/>
          </a:bodyPr>
          <a:lstStyle/>
          <a:p>
            <a:r>
              <a:rPr lang="en-US" dirty="0" smtClean="0"/>
              <a:t>Broad membership (more than a dozen organizations represented)</a:t>
            </a:r>
          </a:p>
          <a:p>
            <a:r>
              <a:rPr lang="en-US" dirty="0" smtClean="0"/>
              <a:t>Biweekly teleconferences on Monday mornings (11:30 AM New York) </a:t>
            </a:r>
            <a:r>
              <a:rPr lang="en-US" dirty="0"/>
              <a:t>(mailing list, </a:t>
            </a:r>
            <a:r>
              <a:rPr lang="en-US" dirty="0" err="1"/>
              <a:t>Trello</a:t>
            </a:r>
            <a:r>
              <a:rPr lang="en-US" dirty="0"/>
              <a:t> </a:t>
            </a:r>
            <a:r>
              <a:rPr lang="en-US"/>
              <a:t>board</a:t>
            </a:r>
            <a:r>
              <a:rPr lang="en-US" smtClean="0"/>
              <a:t>)</a:t>
            </a:r>
            <a:endParaRPr lang="en-US" dirty="0" smtClean="0"/>
          </a:p>
          <a:p>
            <a:r>
              <a:rPr lang="en-US" dirty="0" smtClean="0"/>
              <a:t>We discuss a wide range of topics and identify best practice </a:t>
            </a:r>
          </a:p>
          <a:p>
            <a:r>
              <a:rPr lang="en-US" dirty="0" smtClean="0"/>
              <a:t>Contact Howard or me if you are interested in joining</a:t>
            </a:r>
          </a:p>
        </p:txBody>
      </p:sp>
    </p:spTree>
    <p:extLst>
      <p:ext uri="{BB962C8B-B14F-4D97-AF65-F5344CB8AC3E}">
        <p14:creationId xmlns:p14="http://schemas.microsoft.com/office/powerpoint/2010/main" val="2360788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More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432800" cy="4525963"/>
          </a:xfrm>
        </p:spPr>
        <p:txBody>
          <a:bodyPr/>
          <a:lstStyle/>
          <a:p>
            <a:r>
              <a:rPr lang="en-US" dirty="0">
                <a:hlinkClick r:id="rId2"/>
              </a:rPr>
              <a:t>http://www.chorusaccess.org/resources/publisher-implementation-</a:t>
            </a:r>
            <a:r>
              <a:rPr lang="en-US" dirty="0" smtClean="0">
                <a:hlinkClick r:id="rId2"/>
              </a:rPr>
              <a:t>guide</a:t>
            </a:r>
            <a:endParaRPr lang="en-US" dirty="0" smtClean="0"/>
          </a:p>
          <a:p>
            <a:r>
              <a:rPr lang="en-US" dirty="0"/>
              <a:t>Contact Howard </a:t>
            </a:r>
            <a:r>
              <a:rPr lang="en-US" dirty="0" smtClean="0"/>
              <a:t>Ratner (</a:t>
            </a:r>
            <a:r>
              <a:rPr lang="en-US" dirty="0" err="1"/>
              <a:t>hratner@chorusaccess.org</a:t>
            </a:r>
            <a:r>
              <a:rPr lang="en-US" dirty="0"/>
              <a:t>) or me (</a:t>
            </a:r>
            <a:r>
              <a:rPr lang="en-US" dirty="0" err="1"/>
              <a:t>doyle@aps.org</a:t>
            </a:r>
            <a:r>
              <a:rPr lang="en-US" dirty="0"/>
              <a:t>)</a:t>
            </a:r>
          </a:p>
          <a:p>
            <a:r>
              <a:rPr lang="en-US" dirty="0"/>
              <a:t>Join TWG</a:t>
            </a:r>
          </a:p>
          <a:p>
            <a:r>
              <a:rPr lang="en-US" dirty="0"/>
              <a:t>Watch for additional webinars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017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APS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0297" y="1295528"/>
            <a:ext cx="8229600" cy="4847205"/>
          </a:xfrm>
        </p:spPr>
        <p:txBody>
          <a:bodyPr>
            <a:normAutofit/>
          </a:bodyPr>
          <a:lstStyle/>
          <a:p>
            <a:r>
              <a:rPr lang="en-US" sz="2700" dirty="0" smtClean="0"/>
              <a:t>Almost </a:t>
            </a:r>
            <a:r>
              <a:rPr lang="en-US" sz="2700" dirty="0" smtClean="0"/>
              <a:t>20,000 articles published annually</a:t>
            </a:r>
          </a:p>
          <a:p>
            <a:r>
              <a:rPr lang="en-US" sz="2700" dirty="0" smtClean="0"/>
              <a:t>Internal technical teams</a:t>
            </a:r>
          </a:p>
          <a:p>
            <a:pPr lvl="1"/>
            <a:r>
              <a:rPr lang="en-US" sz="2700" dirty="0" smtClean="0"/>
              <a:t>Journals hosted on our own platform</a:t>
            </a:r>
          </a:p>
          <a:p>
            <a:pPr lvl="1"/>
            <a:r>
              <a:rPr lang="en-US" sz="2700" dirty="0" smtClean="0"/>
              <a:t>Submissions server and peer-review system homegrown</a:t>
            </a:r>
          </a:p>
          <a:p>
            <a:r>
              <a:rPr lang="en-US" sz="2700" dirty="0" smtClean="0"/>
              <a:t>Multiple typesetting vendors</a:t>
            </a:r>
          </a:p>
          <a:p>
            <a:r>
              <a:rPr lang="en-US" sz="2700" dirty="0" smtClean="0"/>
              <a:t>Migrated to JATS over past year</a:t>
            </a:r>
          </a:p>
          <a:p>
            <a:r>
              <a:rPr lang="en-US" sz="2700" dirty="0" smtClean="0"/>
              <a:t>Archiving with Portico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3975409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047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Business </a:t>
            </a:r>
            <a:r>
              <a:rPr lang="en-US" dirty="0" smtClean="0"/>
              <a:t>Decisions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312" y="107573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Use author manuscript (AM) for non-Gold-OA articles, publicly available one year from publication date</a:t>
            </a:r>
          </a:p>
          <a:p>
            <a:r>
              <a:rPr lang="en-US" dirty="0" smtClean="0"/>
              <a:t>Use version of record (VOR) for Gold-OA articles (CC-BY 3.0), immediately available</a:t>
            </a:r>
          </a:p>
          <a:p>
            <a:r>
              <a:rPr lang="en-US" dirty="0" smtClean="0"/>
              <a:t>For pilot: 12,000 </a:t>
            </a:r>
            <a:r>
              <a:rPr lang="en-US" dirty="0" smtClean="0"/>
              <a:t>(4% Gold OA) articles selected from January 2011 through June </a:t>
            </a:r>
            <a:r>
              <a:rPr lang="en-US" dirty="0" smtClean="0"/>
              <a:t>2013.</a:t>
            </a:r>
            <a:endParaRPr lang="en-US" dirty="0" smtClean="0"/>
          </a:p>
          <a:p>
            <a:r>
              <a:rPr lang="en-US" dirty="0" smtClean="0"/>
              <a:t>Create default license pages (placeholders)</a:t>
            </a:r>
          </a:p>
        </p:txBody>
      </p:sp>
    </p:spTree>
    <p:extLst>
      <p:ext uri="{BB962C8B-B14F-4D97-AF65-F5344CB8AC3E}">
        <p14:creationId xmlns:p14="http://schemas.microsoft.com/office/powerpoint/2010/main" val="1175494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8106"/>
            <a:ext cx="8229600" cy="1143000"/>
          </a:xfrm>
        </p:spPr>
        <p:txBody>
          <a:bodyPr/>
          <a:lstStyle/>
          <a:p>
            <a:r>
              <a:rPr lang="en-US" dirty="0" smtClean="0"/>
              <a:t>APS Licenses for Re-use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3571" y="1271106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http://journals.aps.org/licenses</a:t>
            </a:r>
            <a:endParaRPr lang="en-US" dirty="0" smtClean="0"/>
          </a:p>
          <a:p>
            <a:r>
              <a:rPr lang="en-US" dirty="0" smtClean="0"/>
              <a:t>Multiple URLs resolve to this page – need to split these out and version them</a:t>
            </a:r>
          </a:p>
          <a:p>
            <a:pPr lvl="1"/>
            <a:r>
              <a:rPr lang="en-US" dirty="0"/>
              <a:t>http://link.aps.org/licenses/aps-default-</a:t>
            </a:r>
            <a:r>
              <a:rPr lang="en-US" dirty="0" smtClean="0"/>
              <a:t>license (for VOR)</a:t>
            </a:r>
          </a:p>
          <a:p>
            <a:pPr lvl="1"/>
            <a:r>
              <a:rPr lang="en-US" dirty="0"/>
              <a:t>http://link.aps.org/licenses/aps-default-accepted-manuscript-</a:t>
            </a:r>
            <a:r>
              <a:rPr lang="en-US" dirty="0" smtClean="0"/>
              <a:t>license (for AM)</a:t>
            </a:r>
          </a:p>
          <a:p>
            <a:pPr lvl="1"/>
            <a:r>
              <a:rPr lang="en-US" dirty="0"/>
              <a:t>http://link.aps.org/licenses/aps-default-text-mining-</a:t>
            </a:r>
            <a:r>
              <a:rPr lang="en-US" dirty="0" smtClean="0"/>
              <a:t>license (for TDM)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109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7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Accepted Manuscript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0" y="10033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Scrub PDFs to remove “Not for Distribution – For Review Purposes Only” and manuscript tracking </a:t>
            </a:r>
            <a:r>
              <a:rPr lang="en-US" sz="2800" dirty="0" smtClean="0"/>
              <a:t>number (really just a check now for older papers)</a:t>
            </a:r>
            <a:endParaRPr lang="en-US" sz="2800" dirty="0" smtClean="0"/>
          </a:p>
          <a:p>
            <a:r>
              <a:rPr lang="en-US" sz="2800" dirty="0" smtClean="0"/>
              <a:t>Import into journal platform asset store with public access start date (publication date + one year)</a:t>
            </a:r>
          </a:p>
          <a:p>
            <a:r>
              <a:rPr lang="en-US" sz="2800" dirty="0" smtClean="0"/>
              <a:t>Adapt authentication system and block accepted manuscripts for authenticated subscribers</a:t>
            </a:r>
          </a:p>
          <a:p>
            <a:r>
              <a:rPr lang="en-US" sz="2800" dirty="0" smtClean="0"/>
              <a:t>Prevent Google indexing of accepted manuscripts</a:t>
            </a:r>
          </a:p>
          <a:p>
            <a:r>
              <a:rPr lang="en-US" sz="2800" dirty="0" smtClean="0"/>
              <a:t>Add cover page with publication information and DOI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36879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chorus-example-embargo.tiff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116" r="-12116"/>
          <a:stretch>
            <a:fillRect/>
          </a:stretch>
        </p:blipFill>
        <p:spPr>
          <a:xfrm>
            <a:off x="-870665" y="751828"/>
            <a:ext cx="9887665" cy="5437835"/>
          </a:xfrm>
        </p:spPr>
      </p:pic>
    </p:spTree>
    <p:extLst>
      <p:ext uri="{BB962C8B-B14F-4D97-AF65-F5344CB8AC3E}">
        <p14:creationId xmlns:p14="http://schemas.microsoft.com/office/powerpoint/2010/main" val="2779434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 descr="chorus-unauth.tiff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539" b="-4539"/>
          <a:stretch>
            <a:fillRect/>
          </a:stretch>
        </p:blipFill>
        <p:spPr>
          <a:xfrm>
            <a:off x="558800" y="177800"/>
            <a:ext cx="8229600" cy="6464300"/>
          </a:xfrm>
        </p:spPr>
      </p:pic>
    </p:spTree>
    <p:extLst>
      <p:ext uri="{BB962C8B-B14F-4D97-AF65-F5344CB8AC3E}">
        <p14:creationId xmlns:p14="http://schemas.microsoft.com/office/powerpoint/2010/main" val="1942097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unnamed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6" b="136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488146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 descr="chorus-cover-page.tiff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30" r="-1737"/>
          <a:stretch/>
        </p:blipFill>
        <p:spPr>
          <a:xfrm>
            <a:off x="368300" y="927100"/>
            <a:ext cx="7226300" cy="5160963"/>
          </a:xfrm>
        </p:spPr>
      </p:pic>
    </p:spTree>
    <p:extLst>
      <p:ext uri="{BB962C8B-B14F-4D97-AF65-F5344CB8AC3E}">
        <p14:creationId xmlns:p14="http://schemas.microsoft.com/office/powerpoint/2010/main" val="4081723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4370</TotalTime>
  <Words>529</Words>
  <Application>Microsoft Macintosh PowerPoint</Application>
  <PresentationFormat>On-screen Show (4:3)</PresentationFormat>
  <Paragraphs>59</Paragraphs>
  <Slides>15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APS CHORUS Implementation</vt:lpstr>
      <vt:lpstr>APS Background</vt:lpstr>
      <vt:lpstr>Business Decisions</vt:lpstr>
      <vt:lpstr>APS Licenses for Re-use</vt:lpstr>
      <vt:lpstr>Accepted Manuscript Implementation</vt:lpstr>
      <vt:lpstr>PowerPoint Presentation</vt:lpstr>
      <vt:lpstr>PowerPoint Presentation</vt:lpstr>
      <vt:lpstr>PowerPoint Presentation</vt:lpstr>
      <vt:lpstr>PowerPoint Presentation</vt:lpstr>
      <vt:lpstr>FundRef Implementation</vt:lpstr>
      <vt:lpstr>PowerPoint Presentation</vt:lpstr>
      <vt:lpstr>Production</vt:lpstr>
      <vt:lpstr>API for Full Text Indexing</vt:lpstr>
      <vt:lpstr>CHORUS TWG</vt:lpstr>
      <vt:lpstr> More information</vt:lpstr>
    </vt:vector>
  </TitlesOfParts>
  <Company>American Physical Society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Doyle</dc:creator>
  <cp:lastModifiedBy>Mark Doyle</cp:lastModifiedBy>
  <cp:revision>62</cp:revision>
  <dcterms:created xsi:type="dcterms:W3CDTF">2014-04-25T19:14:55Z</dcterms:created>
  <dcterms:modified xsi:type="dcterms:W3CDTF">2014-12-18T01:13:18Z</dcterms:modified>
</cp:coreProperties>
</file>