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33" r:id="rId2"/>
    <p:sldId id="536" r:id="rId3"/>
    <p:sldId id="544" r:id="rId4"/>
    <p:sldId id="535" r:id="rId5"/>
    <p:sldId id="534" r:id="rId6"/>
    <p:sldId id="537" r:id="rId7"/>
    <p:sldId id="539" r:id="rId8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3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7687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84783" autoAdjust="0"/>
  </p:normalViewPr>
  <p:slideViewPr>
    <p:cSldViewPr>
      <p:cViewPr varScale="1">
        <p:scale>
          <a:sx n="70" d="100"/>
          <a:sy n="70" d="100"/>
        </p:scale>
        <p:origin x="365" y="43"/>
      </p:cViewPr>
      <p:guideLst>
        <p:guide orient="horz" pos="2208"/>
        <p:guide pos="23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9CFE45-BF7F-4D8E-9899-4AC1B066910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CFDB18F-8E37-4C4D-9EF6-27D8E5E85D1E}">
      <dgm:prSet phldrT="[Text]"/>
      <dgm:spPr/>
      <dgm:t>
        <a:bodyPr/>
        <a:lstStyle/>
        <a:p>
          <a:r>
            <a:rPr lang="en-US" dirty="0" smtClean="0"/>
            <a:t>Update XML Guidelines, Content Processing Capabilities</a:t>
          </a:r>
          <a:endParaRPr lang="en-US" dirty="0"/>
        </a:p>
      </dgm:t>
    </dgm:pt>
    <dgm:pt modelId="{EFC6BABF-BEBE-445A-9C0A-EB5CD5A4595F}" type="parTrans" cxnId="{4CFC25C2-B0A9-456D-9DF7-F472C671FF0C}">
      <dgm:prSet/>
      <dgm:spPr/>
      <dgm:t>
        <a:bodyPr/>
        <a:lstStyle/>
        <a:p>
          <a:endParaRPr lang="en-US"/>
        </a:p>
      </dgm:t>
    </dgm:pt>
    <dgm:pt modelId="{09FFA819-DA5A-4380-A8DD-795245B33B4D}" type="sibTrans" cxnId="{4CFC25C2-B0A9-456D-9DF7-F472C671FF0C}">
      <dgm:prSet/>
      <dgm:spPr/>
      <dgm:t>
        <a:bodyPr/>
        <a:lstStyle/>
        <a:p>
          <a:endParaRPr lang="en-US"/>
        </a:p>
      </dgm:t>
    </dgm:pt>
    <dgm:pt modelId="{02551396-4B09-4B7C-8372-CB6D5165DD66}">
      <dgm:prSet phldrT="[Text]"/>
      <dgm:spPr/>
      <dgm:t>
        <a:bodyPr/>
        <a:lstStyle/>
        <a:p>
          <a:r>
            <a:rPr lang="en-US" dirty="0" smtClean="0"/>
            <a:t>Update Related Data Structures, Access Controls</a:t>
          </a:r>
          <a:endParaRPr lang="en-US" dirty="0"/>
        </a:p>
      </dgm:t>
    </dgm:pt>
    <dgm:pt modelId="{E24D094A-910C-4EC3-B52D-EF0AD313FE14}" type="parTrans" cxnId="{A23C3A5F-8ED7-4917-8B95-5817FA5A8FAA}">
      <dgm:prSet/>
      <dgm:spPr/>
      <dgm:t>
        <a:bodyPr/>
        <a:lstStyle/>
        <a:p>
          <a:endParaRPr lang="en-US"/>
        </a:p>
      </dgm:t>
    </dgm:pt>
    <dgm:pt modelId="{09DC7FA2-18F2-4F35-AF2B-A3666F997A14}" type="sibTrans" cxnId="{A23C3A5F-8ED7-4917-8B95-5817FA5A8FAA}">
      <dgm:prSet/>
      <dgm:spPr/>
      <dgm:t>
        <a:bodyPr/>
        <a:lstStyle/>
        <a:p>
          <a:endParaRPr lang="en-US"/>
        </a:p>
      </dgm:t>
    </dgm:pt>
    <dgm:pt modelId="{B28029A2-A0B1-4DAF-874D-FFD9AB4D075B}">
      <dgm:prSet phldrT="[Text]"/>
      <dgm:spPr/>
      <dgm:t>
        <a:bodyPr/>
        <a:lstStyle/>
        <a:p>
          <a:r>
            <a:rPr lang="en-US" dirty="0" smtClean="0"/>
            <a:t>Update CrossRef for Funding &amp; Licensing Metadata</a:t>
          </a:r>
          <a:endParaRPr lang="en-US" dirty="0"/>
        </a:p>
      </dgm:t>
    </dgm:pt>
    <dgm:pt modelId="{779CA634-7AF0-4C2A-BC6B-7E5EDCDA6868}" type="parTrans" cxnId="{A7FDF5D5-AD71-432B-B85B-787398671187}">
      <dgm:prSet/>
      <dgm:spPr/>
      <dgm:t>
        <a:bodyPr/>
        <a:lstStyle/>
        <a:p>
          <a:endParaRPr lang="en-US"/>
        </a:p>
      </dgm:t>
    </dgm:pt>
    <dgm:pt modelId="{F0956DFB-C190-42F4-8E16-95A521717B2B}" type="sibTrans" cxnId="{A7FDF5D5-AD71-432B-B85B-787398671187}">
      <dgm:prSet/>
      <dgm:spPr/>
      <dgm:t>
        <a:bodyPr/>
        <a:lstStyle/>
        <a:p>
          <a:endParaRPr lang="en-US"/>
        </a:p>
      </dgm:t>
    </dgm:pt>
    <dgm:pt modelId="{7895C4DF-63F3-4546-A020-F4B7D89BF0D3}" type="pres">
      <dgm:prSet presAssocID="{0E9CFE45-BF7F-4D8E-9899-4AC1B066910E}" presName="CompostProcess" presStyleCnt="0">
        <dgm:presLayoutVars>
          <dgm:dir/>
          <dgm:resizeHandles val="exact"/>
        </dgm:presLayoutVars>
      </dgm:prSet>
      <dgm:spPr/>
    </dgm:pt>
    <dgm:pt modelId="{70BD1048-7938-4A30-866D-CBE62C2ED382}" type="pres">
      <dgm:prSet presAssocID="{0E9CFE45-BF7F-4D8E-9899-4AC1B066910E}" presName="arrow" presStyleLbl="bgShp" presStyleIdx="0" presStyleCnt="1" custLinFactNeighborX="10294" custLinFactNeighborY="87500"/>
      <dgm:spPr/>
    </dgm:pt>
    <dgm:pt modelId="{91FE3A7E-BDA9-4A98-B0D4-AE4CE00A3320}" type="pres">
      <dgm:prSet presAssocID="{0E9CFE45-BF7F-4D8E-9899-4AC1B066910E}" presName="linearProcess" presStyleCnt="0"/>
      <dgm:spPr/>
    </dgm:pt>
    <dgm:pt modelId="{AF3376FA-FFB6-421E-8809-74329390D1E5}" type="pres">
      <dgm:prSet presAssocID="{7CFDB18F-8E37-4C4D-9EF6-27D8E5E85D1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DCB6CC-F0A8-480A-A510-63C7F6097717}" type="pres">
      <dgm:prSet presAssocID="{09FFA819-DA5A-4380-A8DD-795245B33B4D}" presName="sibTrans" presStyleCnt="0"/>
      <dgm:spPr/>
    </dgm:pt>
    <dgm:pt modelId="{AE8AE99A-14BB-4630-B40E-E8A2C1B09BC2}" type="pres">
      <dgm:prSet presAssocID="{02551396-4B09-4B7C-8372-CB6D5165DD6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717B4-7390-4EE2-9981-B2D697336E1F}" type="pres">
      <dgm:prSet presAssocID="{09DC7FA2-18F2-4F35-AF2B-A3666F997A14}" presName="sibTrans" presStyleCnt="0"/>
      <dgm:spPr/>
    </dgm:pt>
    <dgm:pt modelId="{232CD213-4BBC-4094-A253-988A5D05E1CB}" type="pres">
      <dgm:prSet presAssocID="{B28029A2-A0B1-4DAF-874D-FFD9AB4D075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FDF5D5-AD71-432B-B85B-787398671187}" srcId="{0E9CFE45-BF7F-4D8E-9899-4AC1B066910E}" destId="{B28029A2-A0B1-4DAF-874D-FFD9AB4D075B}" srcOrd="2" destOrd="0" parTransId="{779CA634-7AF0-4C2A-BC6B-7E5EDCDA6868}" sibTransId="{F0956DFB-C190-42F4-8E16-95A521717B2B}"/>
    <dgm:cxn modelId="{C6B1F2B0-68E1-4060-A6E9-399D69BDEBA5}" type="presOf" srcId="{02551396-4B09-4B7C-8372-CB6D5165DD66}" destId="{AE8AE99A-14BB-4630-B40E-E8A2C1B09BC2}" srcOrd="0" destOrd="0" presId="urn:microsoft.com/office/officeart/2005/8/layout/hProcess9"/>
    <dgm:cxn modelId="{D8C06E00-C0F4-4D3D-8D7D-716575C71D5D}" type="presOf" srcId="{B28029A2-A0B1-4DAF-874D-FFD9AB4D075B}" destId="{232CD213-4BBC-4094-A253-988A5D05E1CB}" srcOrd="0" destOrd="0" presId="urn:microsoft.com/office/officeart/2005/8/layout/hProcess9"/>
    <dgm:cxn modelId="{33D747B6-9DFF-45D0-BCBD-CC4FB25BC92C}" type="presOf" srcId="{7CFDB18F-8E37-4C4D-9EF6-27D8E5E85D1E}" destId="{AF3376FA-FFB6-421E-8809-74329390D1E5}" srcOrd="0" destOrd="0" presId="urn:microsoft.com/office/officeart/2005/8/layout/hProcess9"/>
    <dgm:cxn modelId="{A23C3A5F-8ED7-4917-8B95-5817FA5A8FAA}" srcId="{0E9CFE45-BF7F-4D8E-9899-4AC1B066910E}" destId="{02551396-4B09-4B7C-8372-CB6D5165DD66}" srcOrd="1" destOrd="0" parTransId="{E24D094A-910C-4EC3-B52D-EF0AD313FE14}" sibTransId="{09DC7FA2-18F2-4F35-AF2B-A3666F997A14}"/>
    <dgm:cxn modelId="{F770CB56-A186-45D3-80A4-BBF79114CB66}" type="presOf" srcId="{0E9CFE45-BF7F-4D8E-9899-4AC1B066910E}" destId="{7895C4DF-63F3-4546-A020-F4B7D89BF0D3}" srcOrd="0" destOrd="0" presId="urn:microsoft.com/office/officeart/2005/8/layout/hProcess9"/>
    <dgm:cxn modelId="{4CFC25C2-B0A9-456D-9DF7-F472C671FF0C}" srcId="{0E9CFE45-BF7F-4D8E-9899-4AC1B066910E}" destId="{7CFDB18F-8E37-4C4D-9EF6-27D8E5E85D1E}" srcOrd="0" destOrd="0" parTransId="{EFC6BABF-BEBE-445A-9C0A-EB5CD5A4595F}" sibTransId="{09FFA819-DA5A-4380-A8DD-795245B33B4D}"/>
    <dgm:cxn modelId="{4346F6AE-CF76-479A-80E6-9BE801DB7AD5}" type="presParOf" srcId="{7895C4DF-63F3-4546-A020-F4B7D89BF0D3}" destId="{70BD1048-7938-4A30-866D-CBE62C2ED382}" srcOrd="0" destOrd="0" presId="urn:microsoft.com/office/officeart/2005/8/layout/hProcess9"/>
    <dgm:cxn modelId="{54638A36-7072-4F67-9A8B-80C776B4F8BA}" type="presParOf" srcId="{7895C4DF-63F3-4546-A020-F4B7D89BF0D3}" destId="{91FE3A7E-BDA9-4A98-B0D4-AE4CE00A3320}" srcOrd="1" destOrd="0" presId="urn:microsoft.com/office/officeart/2005/8/layout/hProcess9"/>
    <dgm:cxn modelId="{1246263D-8042-468B-B557-679D0EF087AD}" type="presParOf" srcId="{91FE3A7E-BDA9-4A98-B0D4-AE4CE00A3320}" destId="{AF3376FA-FFB6-421E-8809-74329390D1E5}" srcOrd="0" destOrd="0" presId="urn:microsoft.com/office/officeart/2005/8/layout/hProcess9"/>
    <dgm:cxn modelId="{02A7E06E-AEAC-4B9D-ABA8-27532D545285}" type="presParOf" srcId="{91FE3A7E-BDA9-4A98-B0D4-AE4CE00A3320}" destId="{89DCB6CC-F0A8-480A-A510-63C7F6097717}" srcOrd="1" destOrd="0" presId="urn:microsoft.com/office/officeart/2005/8/layout/hProcess9"/>
    <dgm:cxn modelId="{61E88073-4F30-4273-B934-C20A259528F0}" type="presParOf" srcId="{91FE3A7E-BDA9-4A98-B0D4-AE4CE00A3320}" destId="{AE8AE99A-14BB-4630-B40E-E8A2C1B09BC2}" srcOrd="2" destOrd="0" presId="urn:microsoft.com/office/officeart/2005/8/layout/hProcess9"/>
    <dgm:cxn modelId="{50302365-0117-4AB0-9D0F-6026A6A884B9}" type="presParOf" srcId="{91FE3A7E-BDA9-4A98-B0D4-AE4CE00A3320}" destId="{123717B4-7390-4EE2-9981-B2D697336E1F}" srcOrd="3" destOrd="0" presId="urn:microsoft.com/office/officeart/2005/8/layout/hProcess9"/>
    <dgm:cxn modelId="{238DFF4D-B8D1-4962-A8FC-9C0C54FB774E}" type="presParOf" srcId="{91FE3A7E-BDA9-4A98-B0D4-AE4CE00A3320}" destId="{232CD213-4BBC-4094-A253-988A5D05E1C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D1048-7938-4A30-866D-CBE62C2ED382}">
      <dsp:nvSpPr>
        <dsp:cNvPr id="0" name=""/>
        <dsp:cNvSpPr/>
      </dsp:nvSpPr>
      <dsp:spPr>
        <a:xfrm>
          <a:off x="914399" y="0"/>
          <a:ext cx="5181600" cy="404626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376FA-FFB6-421E-8809-74329390D1E5}">
      <dsp:nvSpPr>
        <dsp:cNvPr id="0" name=""/>
        <dsp:cNvSpPr/>
      </dsp:nvSpPr>
      <dsp:spPr>
        <a:xfrm>
          <a:off x="206573" y="1213880"/>
          <a:ext cx="1828800" cy="1618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Update XML Guidelines, Content Processing Capabilities</a:t>
          </a:r>
          <a:endParaRPr lang="en-US" sz="1800" kern="1200" dirty="0"/>
        </a:p>
      </dsp:txBody>
      <dsp:txXfrm>
        <a:off x="285582" y="1292889"/>
        <a:ext cx="1670782" cy="1460489"/>
      </dsp:txXfrm>
    </dsp:sp>
    <dsp:sp modelId="{AE8AE99A-14BB-4630-B40E-E8A2C1B09BC2}">
      <dsp:nvSpPr>
        <dsp:cNvPr id="0" name=""/>
        <dsp:cNvSpPr/>
      </dsp:nvSpPr>
      <dsp:spPr>
        <a:xfrm>
          <a:off x="2133600" y="1213880"/>
          <a:ext cx="1828800" cy="1618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Update Related Data Structures, Access Controls</a:t>
          </a:r>
          <a:endParaRPr lang="en-US" sz="1800" kern="1200" dirty="0"/>
        </a:p>
      </dsp:txBody>
      <dsp:txXfrm>
        <a:off x="2212609" y="1292889"/>
        <a:ext cx="1670782" cy="1460489"/>
      </dsp:txXfrm>
    </dsp:sp>
    <dsp:sp modelId="{232CD213-4BBC-4094-A253-988A5D05E1CB}">
      <dsp:nvSpPr>
        <dsp:cNvPr id="0" name=""/>
        <dsp:cNvSpPr/>
      </dsp:nvSpPr>
      <dsp:spPr>
        <a:xfrm>
          <a:off x="4060626" y="1213880"/>
          <a:ext cx="1828800" cy="1618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Update CrossRef for Funding &amp; Licensing Metadata</a:t>
          </a:r>
          <a:endParaRPr lang="en-US" sz="1800" kern="1200" dirty="0"/>
        </a:p>
      </dsp:txBody>
      <dsp:txXfrm>
        <a:off x="4139635" y="1292889"/>
        <a:ext cx="1670782" cy="1460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r">
              <a:defRPr sz="1200"/>
            </a:lvl1pPr>
          </a:lstStyle>
          <a:p>
            <a:fld id="{9CABB7BD-755C-4990-AA48-B80B87E45E43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r">
              <a:defRPr sz="1200"/>
            </a:lvl1pPr>
          </a:lstStyle>
          <a:p>
            <a:fld id="{F889580B-5E03-4119-AC76-584A02F7B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13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/>
          <a:lstStyle>
            <a:lvl1pPr algn="r">
              <a:defRPr sz="1200"/>
            </a:lvl1pPr>
          </a:lstStyle>
          <a:p>
            <a:fld id="{40AFC70E-30AD-4965-B23A-849C2C9337C7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6" tIns="46243" rIns="92486" bIns="462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6" tIns="46243" rIns="92486" bIns="462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8"/>
            <a:ext cx="3011699" cy="461804"/>
          </a:xfrm>
          <a:prstGeom prst="rect">
            <a:avLst/>
          </a:prstGeom>
        </p:spPr>
        <p:txBody>
          <a:bodyPr vert="horz" lIns="92486" tIns="46243" rIns="92486" bIns="46243" rtlCol="0" anchor="b"/>
          <a:lstStyle>
            <a:lvl1pPr algn="r">
              <a:defRPr sz="1200"/>
            </a:lvl1pPr>
          </a:lstStyle>
          <a:p>
            <a:fld id="{23719B9B-B52D-4597-B82F-4F732A215B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52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A4C6A-5DAE-4BD3-8621-540FD6D3A55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03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does </a:t>
            </a:r>
            <a:r>
              <a:rPr lang="en-US" dirty="0" err="1" smtClean="0"/>
              <a:t>Silverchair</a:t>
            </a:r>
            <a:r>
              <a:rPr lang="en-US" dirty="0" smtClean="0"/>
              <a:t> (or your platform provider) fit into the overall process?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19B9B-B52D-4597-B82F-4F732A215B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22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A4C6A-5DAE-4BD3-8621-540FD6D3A55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45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A4C6A-5DAE-4BD3-8621-540FD6D3A55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0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A4C6A-5DAE-4BD3-8621-540FD6D3A55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284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A4C6A-5DAE-4BD3-8621-540FD6D3A55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67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087708Adjusted.jpg"/>
          <p:cNvPicPr>
            <a:picLocks noChangeAspect="1"/>
          </p:cNvPicPr>
          <p:nvPr userDrawn="1"/>
        </p:nvPicPr>
        <p:blipFill>
          <a:blip r:embed="rId2" cstate="print"/>
          <a:srcRect l="26537" t="13623" r="4623" b="17538"/>
          <a:stretch>
            <a:fillRect/>
          </a:stretch>
        </p:blipFill>
        <p:spPr bwMode="auto">
          <a:xfrm flipH="1" flipV="1"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1531938"/>
            <a:ext cx="5087938" cy="3624262"/>
          </a:xfrm>
          <a:prstGeom prst="rect">
            <a:avLst/>
          </a:prstGeom>
          <a:solidFill>
            <a:srgbClr val="153D57">
              <a:alpha val="65097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5324475" y="1531938"/>
            <a:ext cx="3819525" cy="3624262"/>
          </a:xfrm>
          <a:prstGeom prst="rect">
            <a:avLst/>
          </a:prstGeom>
          <a:solidFill>
            <a:schemeClr val="bg1">
              <a:alpha val="90195"/>
            </a:scheme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 descr="SC_Info_Logo_Vertical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3263" y="2703513"/>
            <a:ext cx="2954337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4920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1270000"/>
          </a:xfrm>
          <a:prstGeom prst="rect">
            <a:avLst/>
          </a:prstGeom>
          <a:solidFill>
            <a:srgbClr val="153D57">
              <a:alpha val="65097"/>
            </a:srgbClr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8379F-4582-43C1-8A9C-166FD864522E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07377-9377-42A4-B534-72ED5D697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  <p:sldLayoutId id="214748366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hirst@silverchair.com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7.pn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6.png"/><Relationship Id="rId9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hirst@silverchai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67000"/>
            <a:ext cx="53056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CHORUS: Perspectives from a Platform Provider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4864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Matt Hirst</a:t>
            </a:r>
          </a:p>
          <a:p>
            <a:r>
              <a:rPr lang="en-US" dirty="0" smtClean="0">
                <a:hlinkClick r:id="rId2"/>
              </a:rPr>
              <a:t>mhirst@silverchair.com</a:t>
            </a:r>
            <a:endParaRPr lang="en-US" dirty="0" smtClean="0"/>
          </a:p>
          <a:p>
            <a:r>
              <a:rPr lang="en-US" dirty="0" smtClean="0"/>
              <a:t>434-220-8479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ilverchair.com/wp-content/themes/silverchair/images/bg-how-we-do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40" y="1752600"/>
            <a:ext cx="8128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1975" y="47625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Outline</a:t>
            </a:r>
            <a:endParaRPr lang="en-US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0481" y="1945481"/>
            <a:ext cx="789011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Blip>
                <a:blip r:embed="rId4"/>
              </a:buBlip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CHORUS – Basic Overview</a:t>
            </a:r>
          </a:p>
          <a:p>
            <a:pPr marL="228600" indent="-228600">
              <a:buBlip>
                <a:blip r:embed="rId4"/>
              </a:buBlip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Blip>
                <a:blip r:embed="rId4"/>
              </a:buBlip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Platforms – Back-end Updates</a:t>
            </a:r>
          </a:p>
          <a:p>
            <a:pPr marL="228600" indent="-228600">
              <a:buBlip>
                <a:blip r:embed="rId4"/>
              </a:buBlip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Blip>
                <a:blip r:embed="rId4"/>
              </a:buBlip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Platforms – Front-end Updates</a:t>
            </a:r>
          </a:p>
          <a:p>
            <a:pPr marL="228600" indent="-228600">
              <a:buBlip>
                <a:blip r:embed="rId4"/>
              </a:buBlip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Blip>
                <a:blip r:embed="rId4"/>
              </a:buBlip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Recommendations</a:t>
            </a:r>
          </a:p>
          <a:p>
            <a:pPr marL="228600" indent="-228600">
              <a:buBlip>
                <a:blip r:embed="rId4"/>
              </a:buBlip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Blip>
                <a:blip r:embed="rId4"/>
              </a:buBlip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Questions?</a:t>
            </a:r>
          </a:p>
          <a:p>
            <a:endParaRPr lang="en-US" sz="18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2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975" y="476250"/>
            <a:ext cx="55952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CHORUS – Basic Overview</a:t>
            </a:r>
            <a:endParaRPr lang="en-US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975" y="1600200"/>
            <a:ext cx="78200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000" b="1" i="1" dirty="0"/>
              <a:t>What Do Publishers Need To Do?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Collect funder information (via your manuscript tracking system or by extracting from your articles) and map it to entries in the CrossRef Funder Registry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Send the funder information to </a:t>
            </a:r>
            <a:r>
              <a:rPr lang="en-US" dirty="0" err="1"/>
              <a:t>CrossRef’s</a:t>
            </a:r>
            <a:r>
              <a:rPr lang="en-US" dirty="0"/>
              <a:t> </a:t>
            </a:r>
            <a:r>
              <a:rPr lang="en-US" dirty="0" err="1"/>
              <a:t>FundRef</a:t>
            </a:r>
            <a:r>
              <a:rPr lang="en-US" dirty="0"/>
              <a:t> system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Link to a common license or post your proprietary license for content reuse on your site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Make at least one version of your articles reporting on funded research publicly accessible on your website,  either Version of Record (VOR) or Accepted Manuscript (AM), </a:t>
            </a:r>
            <a:r>
              <a:rPr lang="en-US" dirty="0" smtClean="0"/>
              <a:t>with </a:t>
            </a:r>
            <a:r>
              <a:rPr lang="en-US" dirty="0"/>
              <a:t>an appropriate embargo period if desired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Send to CrossRef the URL for the publicly accessible version paired with the URL for the reuse license with an appropriate start date commensurate with the chosen embargo period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Permit your publicly accessible versions to be harvested for indexing by agencies (agencies will link back to you by the DOI)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Archive the AM or VOR at a recognized archive service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743200"/>
            <a:ext cx="8077200" cy="3352800"/>
          </a:xfrm>
          <a:prstGeom prst="rect">
            <a:avLst/>
          </a:prstGeom>
          <a:solidFill>
            <a:srgbClr val="4F81BD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0"/>
            <a:ext cx="830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http://www.chorusaccess.org/resources/simple-guide-to-participating-in-chorus/</a:t>
            </a:r>
          </a:p>
        </p:txBody>
      </p:sp>
    </p:spTree>
    <p:extLst>
      <p:ext uri="{BB962C8B-B14F-4D97-AF65-F5344CB8AC3E}">
        <p14:creationId xmlns:p14="http://schemas.microsoft.com/office/powerpoint/2010/main" val="389683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0"/>
            <a:ext cx="3581400" cy="19526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200" y="1676400"/>
            <a:ext cx="2743200" cy="10030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1000" y="2209800"/>
            <a:ext cx="4572000" cy="16859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1975" y="476250"/>
            <a:ext cx="6439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Platforms – Back-end Updates</a:t>
            </a:r>
            <a:endParaRPr lang="en-US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866" y="4569213"/>
            <a:ext cx="3614904" cy="1219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38400" y="4569213"/>
            <a:ext cx="4267200" cy="1278964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51325435"/>
              </p:ext>
            </p:extLst>
          </p:nvPr>
        </p:nvGraphicFramePr>
        <p:xfrm>
          <a:off x="1295400" y="1788307"/>
          <a:ext cx="6096000" cy="4046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7762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61975" y="476250"/>
            <a:ext cx="6580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Platforms – Front-end Updates</a:t>
            </a:r>
            <a:endParaRPr lang="en-US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4267200"/>
            <a:ext cx="5120640" cy="1905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2057400"/>
            <a:ext cx="3657600" cy="32010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5100" y="3581400"/>
            <a:ext cx="960203" cy="823031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2743200" y="1791364"/>
            <a:ext cx="52578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licensing information/pages (as needed) and front-end display for funding information, CHORUS &amp; </a:t>
            </a:r>
            <a:r>
              <a:rPr lang="en-US" dirty="0" err="1" smtClean="0"/>
              <a:t>FundRef</a:t>
            </a:r>
            <a:r>
              <a:rPr lang="en-US" dirty="0" smtClean="0"/>
              <a:t> signage. Funding information can also be included in article display via </a:t>
            </a:r>
            <a:r>
              <a:rPr lang="en-US" dirty="0" err="1" smtClean="0"/>
              <a:t>CrossMark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1860" y="1344977"/>
            <a:ext cx="73372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1975" y="476250"/>
            <a:ext cx="40763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Recommendations</a:t>
            </a:r>
          </a:p>
          <a:p>
            <a:endParaRPr lang="en-US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1676400"/>
            <a:ext cx="739078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Blip>
                <a:blip r:embed="rId3"/>
              </a:buBlip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If you are interested in participating in CHORUS, engage your service provider/partners early in the conversation.</a:t>
            </a:r>
          </a:p>
          <a:p>
            <a:pPr marL="685800" lvl="1" indent="-228600">
              <a:buBlip>
                <a:blip r:embed="rId3"/>
              </a:buBlip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VOR vs. AM (different publishers, different requirements)</a:t>
            </a:r>
          </a:p>
          <a:p>
            <a:pPr marL="685800" lvl="1" indent="-228600">
              <a:buBlip>
                <a:blip r:embed="rId3"/>
              </a:buBlip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Blip>
                <a:blip r:embed="rId3"/>
              </a:buBlip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Think about and understand the consequences to your workflow and the entirety of the process/requirements.</a:t>
            </a:r>
          </a:p>
          <a:p>
            <a:pPr marL="685800" lvl="1" indent="-228600">
              <a:buBlip>
                <a:blip r:embed="rId3"/>
              </a:buBlip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Compliance/Licensing Strategy (business decisions too)</a:t>
            </a:r>
          </a:p>
          <a:p>
            <a:pPr marL="228600" indent="-228600">
              <a:buBlip>
                <a:blip r:embed="rId3"/>
              </a:buBlip>
            </a:pPr>
            <a:endParaRPr lang="en-US" sz="2200" dirty="0" smtClean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Blip>
                <a:blip r:embed="rId3"/>
              </a:buBlip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Be prepared to be flexible, patient and keep an open line of communication with your partners as </a:t>
            </a:r>
            <a:r>
              <a:rPr lang="en-US" sz="2200" dirty="0" err="1" smtClean="0">
                <a:latin typeface="Calibri" pitchFamily="34" charset="0"/>
                <a:cs typeface="Calibri" pitchFamily="34" charset="0"/>
              </a:rPr>
              <a:t>FundRef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 and CHORUS continue to grow and evolve.</a:t>
            </a:r>
          </a:p>
          <a:p>
            <a:pPr marL="685800" lvl="1" indent="-228600">
              <a:buBlip>
                <a:blip r:embed="rId3"/>
              </a:buBlip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Access Control via Funder Embargo </a:t>
            </a:r>
          </a:p>
          <a:p>
            <a:pPr marL="685800" lvl="1" indent="-228600">
              <a:buBlip>
                <a:blip r:embed="rId3"/>
              </a:buBlip>
            </a:pPr>
            <a:r>
              <a:rPr lang="en-US" sz="2200" dirty="0" smtClean="0">
                <a:latin typeface="Calibri" pitchFamily="34" charset="0"/>
                <a:cs typeface="Calibri" pitchFamily="34" charset="0"/>
              </a:rPr>
              <a:t>Maintaining Funder Embargo Data</a:t>
            </a:r>
          </a:p>
        </p:txBody>
      </p:sp>
    </p:spTree>
    <p:extLst>
      <p:ext uri="{BB962C8B-B14F-4D97-AF65-F5344CB8AC3E}">
        <p14:creationId xmlns:p14="http://schemas.microsoft.com/office/powerpoint/2010/main" val="37762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24" y="1600200"/>
            <a:ext cx="8206153" cy="45469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860" y="1344977"/>
            <a:ext cx="73372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1975" y="476250"/>
            <a:ext cx="24997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Thank you!</a:t>
            </a:r>
          </a:p>
          <a:p>
            <a:endParaRPr lang="en-US" sz="4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1560420"/>
            <a:ext cx="5486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5C7687"/>
                </a:solidFill>
              </a:rPr>
              <a:t>Questions?</a:t>
            </a:r>
            <a:endParaRPr lang="en-US" sz="6600" b="1" dirty="0">
              <a:solidFill>
                <a:srgbClr val="5C768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0" y="5274219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Matt Hirst</a:t>
            </a:r>
          </a:p>
          <a:p>
            <a:r>
              <a:rPr lang="en-US" dirty="0" smtClean="0">
                <a:hlinkClick r:id="rId4"/>
              </a:rPr>
              <a:t>mhirst@silverchair.com</a:t>
            </a:r>
            <a:endParaRPr lang="en-US" dirty="0" smtClean="0"/>
          </a:p>
          <a:p>
            <a:r>
              <a:rPr lang="en-US" dirty="0" smtClean="0"/>
              <a:t>434-220-8479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47427</TotalTime>
  <Words>291</Words>
  <Application>Microsoft Office PowerPoint</Application>
  <PresentationFormat>On-screen Show (4:3)</PresentationFormat>
  <Paragraphs>52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Update</dc:title>
  <dc:creator>bobbyj</dc:creator>
  <cp:lastModifiedBy>Matt Hirst</cp:lastModifiedBy>
  <cp:revision>195</cp:revision>
  <cp:lastPrinted>2015-02-02T21:00:40Z</cp:lastPrinted>
  <dcterms:created xsi:type="dcterms:W3CDTF">2013-05-07T21:25:23Z</dcterms:created>
  <dcterms:modified xsi:type="dcterms:W3CDTF">2015-02-05T02:41:17Z</dcterms:modified>
</cp:coreProperties>
</file>