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28"/>
  </p:notesMasterIdLst>
  <p:handoutMasterIdLst>
    <p:handoutMasterId r:id="rId29"/>
  </p:handoutMasterIdLst>
  <p:sldIdLst>
    <p:sldId id="472" r:id="rId2"/>
    <p:sldId id="529" r:id="rId3"/>
    <p:sldId id="474" r:id="rId4"/>
    <p:sldId id="511" r:id="rId5"/>
    <p:sldId id="514" r:id="rId6"/>
    <p:sldId id="517" r:id="rId7"/>
    <p:sldId id="490" r:id="rId8"/>
    <p:sldId id="510" r:id="rId9"/>
    <p:sldId id="523" r:id="rId10"/>
    <p:sldId id="528" r:id="rId11"/>
    <p:sldId id="520" r:id="rId12"/>
    <p:sldId id="500" r:id="rId13"/>
    <p:sldId id="527" r:id="rId14"/>
    <p:sldId id="521" r:id="rId15"/>
    <p:sldId id="524" r:id="rId16"/>
    <p:sldId id="512" r:id="rId17"/>
    <p:sldId id="519" r:id="rId18"/>
    <p:sldId id="525" r:id="rId19"/>
    <p:sldId id="530" r:id="rId20"/>
    <p:sldId id="507" r:id="rId21"/>
    <p:sldId id="508" r:id="rId22"/>
    <p:sldId id="509" r:id="rId23"/>
    <p:sldId id="513" r:id="rId24"/>
    <p:sldId id="503" r:id="rId25"/>
    <p:sldId id="504" r:id="rId26"/>
    <p:sldId id="502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A7"/>
    <a:srgbClr val="9933FF"/>
    <a:srgbClr val="008CE1"/>
    <a:srgbClr val="CC3300"/>
    <a:srgbClr val="FFFF99"/>
    <a:srgbClr val="660066"/>
    <a:srgbClr val="00FFCC"/>
    <a:srgbClr val="FF505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6610" autoAdjust="0"/>
  </p:normalViewPr>
  <p:slideViewPr>
    <p:cSldViewPr>
      <p:cViewPr varScale="1">
        <p:scale>
          <a:sx n="84" d="100"/>
          <a:sy n="84" d="100"/>
        </p:scale>
        <p:origin x="-9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>
        <p:scale>
          <a:sx n="110" d="100"/>
          <a:sy n="110" d="100"/>
        </p:scale>
        <p:origin x="-3282" y="1596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s\cr\desktopFR\dso33\Documents\Funding\CHORUS\TWG%20workshops\Copy%20of%20funding_histogram_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s\cr\desktopFR\dso33\Documents\Funding\CHORUS\TWG%20workshops\Copy%20of%20funding_histogram_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s\cr\desktopFR\dso33\Documents\Funding\CHORUS\TWG%20workshops\Copy%20of%20funding_histogram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Number of Funders per Article</a:t>
            </a:r>
            <a:endParaRPr lang="en-US" sz="1400" dirty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2014 </a:t>
            </a:r>
            <a:r>
              <a:rPr lang="en-US" sz="1400" dirty="0" smtClean="0"/>
              <a:t>(thru Nov)</a:t>
            </a:r>
            <a:endParaRPr lang="en-US" sz="14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306051538539984"/>
          <c:y val="0.22829181614960584"/>
          <c:w val="0.77485307317539254"/>
          <c:h val="0.54840781530808702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histogram!$D$2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histogram!$B$3:$B$9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5+</c:v>
                </c:pt>
                <c:pt idx="5">
                  <c:v>10+</c:v>
                </c:pt>
                <c:pt idx="6">
                  <c:v>15</c:v>
                </c:pt>
              </c:strCache>
            </c:strRef>
          </c:cat>
          <c:val>
            <c:numRef>
              <c:f>histogram!$D$3:$D$9</c:f>
              <c:numCache>
                <c:formatCode>General</c:formatCode>
                <c:ptCount val="7"/>
                <c:pt idx="0">
                  <c:v>10022</c:v>
                </c:pt>
                <c:pt idx="1">
                  <c:v>6691</c:v>
                </c:pt>
                <c:pt idx="2">
                  <c:v>3179</c:v>
                </c:pt>
                <c:pt idx="3">
                  <c:v>1313</c:v>
                </c:pt>
                <c:pt idx="4">
                  <c:v>652</c:v>
                </c:pt>
                <c:pt idx="5">
                  <c:v>8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8170880"/>
        <c:axId val="117547776"/>
        <c:axId val="0"/>
      </c:bar3DChart>
      <c:catAx>
        <c:axId val="68170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# </a:t>
                </a:r>
                <a:r>
                  <a:rPr lang="en-US" baseline="0" dirty="0" smtClean="0"/>
                  <a:t>of Funders 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117547776"/>
        <c:crosses val="autoZero"/>
        <c:auto val="1"/>
        <c:lblAlgn val="ctr"/>
        <c:lblOffset val="100"/>
        <c:noMultiLvlLbl val="0"/>
      </c:catAx>
      <c:valAx>
        <c:axId val="1175477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# of Articles</a:t>
                </a:r>
                <a:endParaRPr lang="en-US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6817088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182493272643831"/>
          <c:y val="0.16629506649530815"/>
          <c:w val="0.41305226668913864"/>
          <c:h val="0.70604811830943515"/>
        </c:manualLayout>
      </c:layout>
      <c:overlay val="0"/>
      <c:txPr>
        <a:bodyPr/>
        <a:lstStyle/>
        <a:p>
          <a:pPr rtl="0">
            <a:defRPr sz="9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2014 Funders</a:t>
            </a:r>
            <a:r>
              <a:rPr lang="en-US" baseline="0" dirty="0" smtClean="0"/>
              <a:t> Identified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Through  Nov.</a:t>
            </a:r>
            <a:endParaRPr lang="en-US" dirty="0"/>
          </a:p>
        </c:rich>
      </c:tx>
      <c:layout/>
      <c:overlay val="0"/>
    </c:title>
    <c:autoTitleDeleted val="0"/>
    <c:plotArea>
      <c:layout/>
      <c:ofPieChart>
        <c:ofPieType val="pie"/>
        <c:varyColors val="1"/>
        <c:ser>
          <c:idx val="0"/>
          <c:order val="0"/>
          <c:tx>
            <c:strRef>
              <c:f>'ostp funders'!$D$3</c:f>
              <c:strCache>
                <c:ptCount val="1"/>
                <c:pt idx="0">
                  <c:v>2014</c:v>
                </c:pt>
              </c:strCache>
            </c:strRef>
          </c:tx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OSTP </a:t>
                    </a:r>
                    <a:br>
                      <a:rPr lang="en-US"/>
                    </a:br>
                    <a:r>
                      <a:rPr lang="en-US"/>
                      <a:t>Agencies
36%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'ostp funders'!$B$4:$B$9</c:f>
              <c:strCache>
                <c:ptCount val="6"/>
                <c:pt idx="0">
                  <c:v>Non-OSTP Agencies</c:v>
                </c:pt>
                <c:pt idx="1">
                  <c:v>NSF</c:v>
                </c:pt>
                <c:pt idx="2">
                  <c:v>NIH</c:v>
                </c:pt>
                <c:pt idx="3">
                  <c:v>U.S. DOE</c:v>
                </c:pt>
                <c:pt idx="4">
                  <c:v>U.S. DOD</c:v>
                </c:pt>
                <c:pt idx="5">
                  <c:v>Other OSTP Agencies</c:v>
                </c:pt>
              </c:strCache>
            </c:strRef>
          </c:cat>
          <c:val>
            <c:numRef>
              <c:f>'ostp funders'!$D$4:$D$9</c:f>
              <c:numCache>
                <c:formatCode>General</c:formatCode>
                <c:ptCount val="6"/>
                <c:pt idx="0">
                  <c:v>15799</c:v>
                </c:pt>
                <c:pt idx="1">
                  <c:v>3707</c:v>
                </c:pt>
                <c:pt idx="2">
                  <c:v>2467</c:v>
                </c:pt>
                <c:pt idx="3">
                  <c:v>1669</c:v>
                </c:pt>
                <c:pt idx="4">
                  <c:v>881</c:v>
                </c:pt>
                <c:pt idx="5">
                  <c:v>219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ercent"/>
        <c:splitPos val="20"/>
        <c:secondPieSize val="125"/>
        <c:serLines/>
      </c:of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6"/>
            <a:ext cx="303714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t" anchorCtr="0" compatLnSpc="1">
            <a:prstTxWarp prst="textNoShape">
              <a:avLst/>
            </a:prstTxWarp>
          </a:bodyPr>
          <a:lstStyle>
            <a:lvl1pPr algn="l" defTabSz="930999"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254" y="6"/>
            <a:ext cx="303714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t" anchorCtr="0" compatLnSpc="1">
            <a:prstTxWarp prst="textNoShape">
              <a:avLst/>
            </a:prstTxWarp>
          </a:bodyPr>
          <a:lstStyle>
            <a:lvl1pPr algn="r" defTabSz="930999"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898"/>
            <a:ext cx="3037146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b" anchorCtr="0" compatLnSpc="1">
            <a:prstTxWarp prst="textNoShape">
              <a:avLst/>
            </a:prstTxWarp>
          </a:bodyPr>
          <a:lstStyle>
            <a:lvl1pPr algn="l" defTabSz="930999"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254" y="8831898"/>
            <a:ext cx="3037146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E7BCD182-D655-471C-88C2-C9610E401D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561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3037146" cy="464503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 eaLnBrk="0" hangingPunct="0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53" y="6"/>
            <a:ext cx="3037146" cy="464503"/>
          </a:xfrm>
          <a:prstGeom prst="rect">
            <a:avLst/>
          </a:prstGeom>
        </p:spPr>
        <p:txBody>
          <a:bodyPr vert="horz" wrap="square" lIns="90279" tIns="45139" rIns="90279" bIns="4513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C2A82BA-E8A3-4540-941F-F2A8F726EF18}" type="datetime1">
              <a:rPr lang="en-US"/>
              <a:pPr>
                <a:defRPr/>
              </a:pPr>
              <a:t>12/18/2014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3" y="4416741"/>
            <a:ext cx="5608640" cy="4183698"/>
          </a:xfrm>
          <a:prstGeom prst="rect">
            <a:avLst/>
          </a:prstGeom>
        </p:spPr>
        <p:txBody>
          <a:bodyPr vert="horz" lIns="90279" tIns="45139" rIns="90279" bIns="4513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318"/>
            <a:ext cx="3037146" cy="464503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 eaLnBrk="0" hangingPunct="0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53" y="8830318"/>
            <a:ext cx="3037146" cy="464503"/>
          </a:xfrm>
          <a:prstGeom prst="rect">
            <a:avLst/>
          </a:prstGeom>
        </p:spPr>
        <p:txBody>
          <a:bodyPr vert="horz" wrap="square" lIns="90279" tIns="45139" rIns="90279" bIns="4513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9B2C8A2-39B1-4730-BE4F-0F280D9B97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74244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C2A82BA-E8A3-4540-941F-F2A8F726EF18}" type="datetime1">
              <a:rPr lang="en-US" smtClean="0"/>
              <a:pPr>
                <a:defRPr/>
              </a:pPr>
              <a:t>12/18/2014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C8A2-39B1-4730-BE4F-0F280D9B97C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7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C2A82BA-E8A3-4540-941F-F2A8F726EF18}" type="datetime1">
              <a:rPr lang="en-US" smtClean="0"/>
              <a:pPr>
                <a:defRPr/>
              </a:pPr>
              <a:t>12/18/2014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C8A2-39B1-4730-BE4F-0F280D9B97C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044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C2A82BA-E8A3-4540-941F-F2A8F726EF18}" type="datetime1">
              <a:rPr lang="en-US" smtClean="0"/>
              <a:pPr>
                <a:defRPr/>
              </a:pPr>
              <a:t>12/18/2014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B2C8A2-39B1-4730-BE4F-0F280D9B97C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79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6589713" cy="6858000"/>
          </a:xfrm>
          <a:prstGeom prst="rect">
            <a:avLst/>
          </a:prstGeom>
          <a:solidFill>
            <a:srgbClr val="0039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6589713" cy="1196975"/>
          </a:xfrm>
          <a:prstGeom prst="rect">
            <a:avLst/>
          </a:prstGeom>
          <a:solidFill>
            <a:srgbClr val="FDC8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35877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7" name="Picture 13" descr="ACS Publications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85800"/>
            <a:ext cx="230505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2636838"/>
            <a:ext cx="5329237" cy="2551112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27088" y="5473701"/>
            <a:ext cx="5329237" cy="908050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817563" y="925513"/>
            <a:ext cx="2895600" cy="279400"/>
          </a:xfrm>
        </p:spPr>
        <p:txBody>
          <a:bodyPr/>
          <a:lstStyle>
            <a:lvl1pPr algn="ctr" eaLnBrk="0" hangingPunct="0">
              <a:defRPr>
                <a:solidFill>
                  <a:srgbClr val="0054A6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45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D8C7D567-6A6C-4A2B-89FE-9967B02099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8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3065" y="319089"/>
            <a:ext cx="1963737" cy="5807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90" y="319089"/>
            <a:ext cx="5743575" cy="5807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650DC8C1-D5CA-4DFF-AF12-46D2BAAF7A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27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5C452A3C-65D1-499F-B626-632A1E494D0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3779912" y="6478711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rgbClr val="0039A6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237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13CC5E92-2672-4E80-9992-69A6AD11C82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462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773239"/>
            <a:ext cx="3852863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2349" y="1773239"/>
            <a:ext cx="3854451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9ECC308F-1D8B-4937-AA4B-514916B7F36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726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8ACD4BCD-9AFE-46DC-9B16-14AE179DEF5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91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E1BA3BDC-6BFD-4212-8097-6E87BD07B5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824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B9C0B56B-1995-43F7-AE92-34A35342CD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257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B519C80F-E0F6-45DB-90B2-EAC2509B71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84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Tahoma" charset="0"/>
              </a:defRPr>
            </a:lvl1pPr>
          </a:lstStyle>
          <a:p>
            <a:pPr>
              <a:defRPr/>
            </a:pPr>
            <a:fld id="{7EF85719-FB64-46C7-9D86-76E72FB41A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30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319088"/>
            <a:ext cx="56165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773238"/>
            <a:ext cx="785971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7563" y="6462713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0039A6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8800" y="6464300"/>
            <a:ext cx="177323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0039A6"/>
                </a:solidFill>
                <a:latin typeface="Arial" charset="0"/>
              </a:defRPr>
            </a:lvl1pPr>
          </a:lstStyle>
          <a:p>
            <a:pPr>
              <a:defRPr/>
            </a:pPr>
            <a:fld id="{F6207737-FC0F-4FFF-98D1-F2911625663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0"/>
            <a:ext cx="360363" cy="6858000"/>
          </a:xfrm>
          <a:prstGeom prst="rect">
            <a:avLst/>
          </a:prstGeom>
          <a:solidFill>
            <a:srgbClr val="0039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8"/>
          <p:cNvSpPr>
            <a:spLocks noChangeArrowheads="1"/>
          </p:cNvSpPr>
          <p:nvPr userDrawn="1"/>
        </p:nvSpPr>
        <p:spPr bwMode="auto">
          <a:xfrm>
            <a:off x="0" y="0"/>
            <a:ext cx="360363" cy="1198563"/>
          </a:xfrm>
          <a:prstGeom prst="rect">
            <a:avLst/>
          </a:prstGeom>
          <a:solidFill>
            <a:srgbClr val="FDC8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2" name="Line 13"/>
          <p:cNvSpPr>
            <a:spLocks noChangeShapeType="1"/>
          </p:cNvSpPr>
          <p:nvPr userDrawn="1"/>
        </p:nvSpPr>
        <p:spPr bwMode="auto">
          <a:xfrm>
            <a:off x="827088" y="6381750"/>
            <a:ext cx="7848600" cy="0"/>
          </a:xfrm>
          <a:prstGeom prst="line">
            <a:avLst/>
          </a:prstGeom>
          <a:noFill/>
          <a:ln w="9525">
            <a:solidFill>
              <a:srgbClr val="0054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033" name="Picture 10" descr="ACS Publications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8478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04" r:id="rId1"/>
    <p:sldLayoutId id="2147485105" r:id="rId2"/>
    <p:sldLayoutId id="2147485106" r:id="rId3"/>
    <p:sldLayoutId id="2147485107" r:id="rId4"/>
    <p:sldLayoutId id="2147485108" r:id="rId5"/>
    <p:sldLayoutId id="2147485109" r:id="rId6"/>
    <p:sldLayoutId id="2147485110" r:id="rId7"/>
    <p:sldLayoutId id="2147485111" r:id="rId8"/>
    <p:sldLayoutId id="2147485112" r:id="rId9"/>
    <p:sldLayoutId id="2147485113" r:id="rId10"/>
    <p:sldLayoutId id="214748511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Char char="•"/>
        <a:defRPr sz="2000">
          <a:solidFill>
            <a:srgbClr val="0039A6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Char char="–"/>
        <a:defRPr>
          <a:solidFill>
            <a:srgbClr val="0039A6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SzPct val="60000"/>
        <a:buFont typeface="Wingdings" charset="2"/>
        <a:buChar char="u"/>
        <a:defRPr sz="1600">
          <a:solidFill>
            <a:srgbClr val="0039A6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Font typeface="Courier New" charset="0"/>
        <a:buChar char="o"/>
        <a:defRPr sz="1400">
          <a:solidFill>
            <a:srgbClr val="0039A6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lnSpc>
          <a:spcPct val="90000"/>
        </a:lnSpc>
        <a:spcBef>
          <a:spcPct val="0"/>
        </a:spcBef>
        <a:spcAft>
          <a:spcPts val="600"/>
        </a:spcAft>
        <a:buChar char="»"/>
        <a:defRPr sz="1200">
          <a:solidFill>
            <a:srgbClr val="0039A6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10000"/>
        </a:spcBef>
        <a:spcAft>
          <a:spcPct val="40000"/>
        </a:spcAft>
        <a:buChar char="»"/>
        <a:defRPr sz="1000">
          <a:solidFill>
            <a:srgbClr val="0039A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10000"/>
        </a:spcBef>
        <a:spcAft>
          <a:spcPct val="40000"/>
        </a:spcAft>
        <a:buChar char="»"/>
        <a:defRPr sz="1000">
          <a:solidFill>
            <a:srgbClr val="0039A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10000"/>
        </a:spcBef>
        <a:spcAft>
          <a:spcPct val="40000"/>
        </a:spcAft>
        <a:buChar char="»"/>
        <a:defRPr sz="1000">
          <a:solidFill>
            <a:srgbClr val="0039A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10000"/>
        </a:spcBef>
        <a:spcAft>
          <a:spcPct val="40000"/>
        </a:spcAft>
        <a:buChar char="»"/>
        <a:defRPr sz="1000">
          <a:solidFill>
            <a:srgbClr val="0039A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brien@ac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obrien@acs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pi.crossref.org/prefixes/10.1021/works?filter=has-funder:true&amp;rows=50&amp;offset=100" TargetMode="External"/><Relationship Id="rId2" Type="http://schemas.openxmlformats.org/officeDocument/2006/relationships/hyperlink" Target="https://github.com/CrossRef/rest-api-doc/blob/master/rest_api.md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csopenaccess.org/acs-authorchoic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5329237" cy="1728192"/>
          </a:xfrm>
        </p:spPr>
        <p:txBody>
          <a:bodyPr/>
          <a:lstStyle/>
          <a:p>
            <a:pPr algn="ctr"/>
            <a:r>
              <a:rPr lang="en-US" sz="1400" dirty="0"/>
              <a:t/>
            </a:r>
            <a:br>
              <a:rPr lang="en-US" sz="14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ACS Publications and CHORUS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356992"/>
            <a:ext cx="5329237" cy="1944216"/>
          </a:xfrm>
        </p:spPr>
        <p:txBody>
          <a:bodyPr/>
          <a:lstStyle/>
          <a:p>
            <a:r>
              <a:rPr lang="en-US" sz="1600" b="1" dirty="0" smtClean="0"/>
              <a:t>Dan O’Brien</a:t>
            </a:r>
            <a:endParaRPr lang="en-US" sz="1600" b="1" dirty="0"/>
          </a:p>
          <a:p>
            <a:r>
              <a:rPr lang="en-US" sz="1400" dirty="0" smtClean="0"/>
              <a:t>Publications Technology</a:t>
            </a:r>
          </a:p>
          <a:p>
            <a:r>
              <a:rPr lang="en-US" sz="1400" dirty="0" smtClean="0"/>
              <a:t>ACS Publications</a:t>
            </a:r>
          </a:p>
          <a:p>
            <a:r>
              <a:rPr lang="en-US" sz="1400" dirty="0" smtClean="0">
                <a:solidFill>
                  <a:srgbClr val="FFFF00"/>
                </a:solidFill>
                <a:hlinkClick r:id="rId3"/>
              </a:rPr>
              <a:t>dobrien@acs.org</a:t>
            </a:r>
            <a:r>
              <a:rPr lang="en-US" sz="1400" dirty="0" smtClean="0">
                <a:solidFill>
                  <a:srgbClr val="FFFF00"/>
                </a:solidFill>
              </a:rPr>
              <a:t> </a:t>
            </a:r>
          </a:p>
          <a:p>
            <a:endParaRPr lang="en-US" sz="1400" dirty="0"/>
          </a:p>
          <a:p>
            <a:r>
              <a:rPr lang="en-US" sz="1400" dirty="0" smtClean="0"/>
              <a:t>18-Dec-2014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9552" y="6381328"/>
            <a:ext cx="2895600" cy="279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© 2014 American Chemical Society</a:t>
            </a:r>
            <a:endParaRPr lang="en-GB" dirty="0">
              <a:solidFill>
                <a:schemeClr val="bg1"/>
              </a:solidFill>
            </a:endParaRPr>
          </a:p>
          <a:p>
            <a:pPr>
              <a:defRPr/>
            </a:pPr>
            <a:endParaRPr lang="en-GB" dirty="0"/>
          </a:p>
        </p:txBody>
      </p:sp>
      <p:pic>
        <p:nvPicPr>
          <p:cNvPr id="1026" name="899A2D7B-81F8-4B45-99FD-2C29D857ED7D" descr="877C038A-7916-4B34-A057-98DFC92790C0@Belk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40768"/>
            <a:ext cx="2264296" cy="39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5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ACS Procedure for Capturing Funding Information – S1M screens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53650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pic>
        <p:nvPicPr>
          <p:cNvPr id="1027" name="Picture 3" descr="C:\Users\dso33\AppData\Local\Microsoft\Windows\Temporary Internet Files\Content.Outlook\IEY5QX7V\Funding Fields Blan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8529"/>
            <a:ext cx="5537377" cy="29634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so33\AppData\Local\Microsoft\Windows\Temporary Internet Files\Content.Outlook\IEY5QX7V\Funding Fields Filled Out Parti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12301"/>
            <a:ext cx="5538001" cy="33123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9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Experiences with Funding Agency Identification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412776"/>
            <a:ext cx="7859712" cy="4713387"/>
          </a:xfrm>
        </p:spPr>
        <p:txBody>
          <a:bodyPr/>
          <a:lstStyle/>
          <a:p>
            <a:r>
              <a:rPr lang="en-US" dirty="0" smtClean="0"/>
              <a:t>Sept 2013:  Initial launch of </a:t>
            </a:r>
            <a:r>
              <a:rPr lang="en-US" dirty="0" smtClean="0">
                <a:solidFill>
                  <a:srgbClr val="FF9933"/>
                </a:solidFill>
              </a:rPr>
              <a:t>voluntary</a:t>
            </a:r>
            <a:r>
              <a:rPr lang="en-US" dirty="0" smtClean="0"/>
              <a:t>, author-supplied data.  </a:t>
            </a:r>
          </a:p>
          <a:p>
            <a:pPr lvl="1"/>
            <a:r>
              <a:rPr lang="en-US" dirty="0" smtClean="0"/>
              <a:t>Low author uptake</a:t>
            </a:r>
          </a:p>
          <a:p>
            <a:r>
              <a:rPr lang="en-US" dirty="0" smtClean="0"/>
              <a:t>Feb 2014:  ACS BPO </a:t>
            </a:r>
            <a:r>
              <a:rPr lang="en-US" dirty="0" smtClean="0">
                <a:solidFill>
                  <a:srgbClr val="FF9933"/>
                </a:solidFill>
              </a:rPr>
              <a:t>vendor review &amp; corrections </a:t>
            </a:r>
            <a:r>
              <a:rPr lang="en-US" dirty="0" smtClean="0"/>
              <a:t>started.</a:t>
            </a:r>
          </a:p>
          <a:p>
            <a:r>
              <a:rPr lang="en-US" dirty="0" smtClean="0"/>
              <a:t>June 2014:  Funding fields became </a:t>
            </a:r>
            <a:r>
              <a:rPr lang="en-US" dirty="0" smtClean="0">
                <a:solidFill>
                  <a:srgbClr val="FF9933"/>
                </a:solidFill>
              </a:rPr>
              <a:t>required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9933"/>
                </a:solidFill>
              </a:rPr>
              <a:t>revisions only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Can select “No funding to report” </a:t>
            </a:r>
          </a:p>
          <a:p>
            <a:endParaRPr lang="en-US" sz="1100" b="1" dirty="0" smtClean="0"/>
          </a:p>
          <a:p>
            <a:endParaRPr lang="en-US" sz="1100" b="1" dirty="0"/>
          </a:p>
          <a:p>
            <a:endParaRPr lang="en-US" sz="1100" b="1" dirty="0" smtClean="0"/>
          </a:p>
          <a:p>
            <a:endParaRPr lang="en-US" sz="1100" b="1" dirty="0"/>
          </a:p>
          <a:p>
            <a:endParaRPr lang="en-US" sz="1100" b="1" dirty="0" smtClean="0"/>
          </a:p>
          <a:p>
            <a:endParaRPr lang="en-US" sz="1100" b="1" dirty="0"/>
          </a:p>
          <a:p>
            <a:endParaRPr lang="en-US" sz="1100" b="1" dirty="0" smtClean="0"/>
          </a:p>
          <a:p>
            <a:endParaRPr lang="en-US" sz="1100" b="1" dirty="0"/>
          </a:p>
          <a:p>
            <a:endParaRPr lang="en-US" sz="1100" b="1" dirty="0" smtClean="0"/>
          </a:p>
          <a:p>
            <a:endParaRPr lang="en-US" sz="1100" b="1" dirty="0"/>
          </a:p>
          <a:p>
            <a:endParaRPr lang="en-US" sz="1100" b="1" dirty="0" smtClean="0"/>
          </a:p>
          <a:p>
            <a:endParaRPr lang="en-US" sz="1100" b="1" dirty="0"/>
          </a:p>
          <a:p>
            <a:pPr marL="914400" lvl="2" indent="0">
              <a:buNone/>
            </a:pPr>
            <a:r>
              <a:rPr lang="en-US" b="1" dirty="0" smtClean="0"/>
              <a:t>2.0</a:t>
            </a:r>
            <a:r>
              <a:rPr lang="en-US" dirty="0" smtClean="0"/>
              <a:t>:	Average funding </a:t>
            </a:r>
            <a:r>
              <a:rPr lang="en-US" dirty="0"/>
              <a:t>agencies per </a:t>
            </a:r>
            <a:r>
              <a:rPr lang="en-US" dirty="0" smtClean="0"/>
              <a:t>article   </a:t>
            </a:r>
            <a:r>
              <a:rPr lang="en-US" dirty="0"/>
              <a:t>(up from 1.5)</a:t>
            </a:r>
          </a:p>
          <a:p>
            <a:pPr marL="914400" lvl="2" indent="0">
              <a:buNone/>
            </a:pPr>
            <a:r>
              <a:rPr lang="en-US" b="1" dirty="0" smtClean="0"/>
              <a:t>15</a:t>
            </a:r>
            <a:r>
              <a:rPr lang="en-US" dirty="0" smtClean="0"/>
              <a:t>:	Most funding </a:t>
            </a:r>
            <a:r>
              <a:rPr lang="en-US" dirty="0"/>
              <a:t>agencies </a:t>
            </a:r>
            <a:r>
              <a:rPr lang="en-US" dirty="0" smtClean="0"/>
              <a:t>found per an article  </a:t>
            </a:r>
            <a:r>
              <a:rPr lang="en-US" dirty="0"/>
              <a:t>(up from 11)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721575"/>
              </p:ext>
            </p:extLst>
          </p:nvPr>
        </p:nvGraphicFramePr>
        <p:xfrm>
          <a:off x="1547664" y="3356992"/>
          <a:ext cx="597666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754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Experiences with Funding Agency Identification – </a:t>
            </a:r>
            <a:r>
              <a:rPr lang="en-US" dirty="0" smtClean="0">
                <a:solidFill>
                  <a:srgbClr val="FF0000"/>
                </a:solidFill>
              </a:rPr>
              <a:t>Accuracy Improving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896544"/>
          </a:xfrm>
        </p:spPr>
        <p:txBody>
          <a:bodyPr/>
          <a:lstStyle/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200" b="1" dirty="0" smtClean="0"/>
              <a:t>November 2014 vs. July </a:t>
            </a:r>
            <a:r>
              <a:rPr lang="en-US" sz="2200" b="1" dirty="0" smtClean="0"/>
              <a:t>2014</a:t>
            </a:r>
            <a:endParaRPr lang="en-US" sz="2200" b="1" dirty="0" smtClean="0"/>
          </a:p>
          <a:p>
            <a:r>
              <a:rPr lang="en-US" sz="2200" b="1" dirty="0" smtClean="0"/>
              <a:t>60% </a:t>
            </a:r>
            <a:r>
              <a:rPr lang="en-US" sz="2200" dirty="0" smtClean="0"/>
              <a:t>Authors entered funding info, </a:t>
            </a:r>
            <a:r>
              <a:rPr lang="en-US" sz="2200" b="1" dirty="0" smtClean="0"/>
              <a:t>up </a:t>
            </a:r>
            <a:r>
              <a:rPr lang="en-US" sz="2200" dirty="0" smtClean="0"/>
              <a:t>from 50%</a:t>
            </a:r>
          </a:p>
          <a:p>
            <a:r>
              <a:rPr lang="en-US" sz="2200" b="1" dirty="0" smtClean="0"/>
              <a:t>29% </a:t>
            </a:r>
            <a:r>
              <a:rPr lang="en-US" sz="2200" dirty="0" smtClean="0"/>
              <a:t>Articles with missing </a:t>
            </a:r>
            <a:r>
              <a:rPr lang="en-US" sz="2200" dirty="0" smtClean="0"/>
              <a:t>funding </a:t>
            </a:r>
            <a:r>
              <a:rPr lang="en-US" sz="2200" dirty="0" smtClean="0"/>
              <a:t>data, </a:t>
            </a:r>
            <a:r>
              <a:rPr lang="en-US" sz="2200" b="1" dirty="0" smtClean="0"/>
              <a:t>down </a:t>
            </a:r>
            <a:r>
              <a:rPr lang="en-US" sz="2200" dirty="0" smtClean="0"/>
              <a:t>from 37%</a:t>
            </a:r>
          </a:p>
          <a:p>
            <a:endParaRPr lang="en-US" sz="22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072" y="3697436"/>
            <a:ext cx="4597400" cy="2755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697436"/>
            <a:ext cx="3467100" cy="2755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12160" y="4323353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2014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51720" y="4323353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2014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816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Experiences with </a:t>
            </a:r>
            <a:r>
              <a:rPr lang="en-US" dirty="0" smtClean="0">
                <a:solidFill>
                  <a:srgbClr val="FF0000"/>
                </a:solidFill>
              </a:rPr>
              <a:t>OSTP</a:t>
            </a:r>
            <a:r>
              <a:rPr lang="en-US" dirty="0" smtClean="0"/>
              <a:t> Agency Identification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641648"/>
              </p:ext>
            </p:extLst>
          </p:nvPr>
        </p:nvGraphicFramePr>
        <p:xfrm>
          <a:off x="4644008" y="1484784"/>
          <a:ext cx="4390655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980085"/>
              </p:ext>
            </p:extLst>
          </p:nvPr>
        </p:nvGraphicFramePr>
        <p:xfrm>
          <a:off x="827584" y="1769268"/>
          <a:ext cx="7920880" cy="432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02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ACS Funding Data </a:t>
            </a:r>
            <a:r>
              <a:rPr lang="en-US" dirty="0" smtClean="0"/>
              <a:t>Capture: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Future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35292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Author Education</a:t>
            </a:r>
            <a:r>
              <a:rPr lang="en-US" dirty="0" smtClean="0"/>
              <a:t>: </a:t>
            </a:r>
          </a:p>
          <a:p>
            <a:r>
              <a:rPr lang="en-US" dirty="0" smtClean="0"/>
              <a:t>Expand </a:t>
            </a:r>
            <a:r>
              <a:rPr lang="en-US" b="1" dirty="0"/>
              <a:t>author education </a:t>
            </a:r>
            <a:r>
              <a:rPr lang="en-US" dirty="0"/>
              <a:t>about open access mandates and their relation to the funding data capture and </a:t>
            </a:r>
            <a:r>
              <a:rPr lang="en-US" dirty="0" smtClean="0"/>
              <a:t>deposit</a:t>
            </a:r>
          </a:p>
          <a:p>
            <a:r>
              <a:rPr lang="en-US" dirty="0" smtClean="0"/>
              <a:t>Updates </a:t>
            </a:r>
            <a:r>
              <a:rPr lang="en-US" dirty="0"/>
              <a:t>to </a:t>
            </a:r>
            <a:r>
              <a:rPr lang="en-US" b="1" dirty="0"/>
              <a:t>informational and instructional pages </a:t>
            </a:r>
            <a:r>
              <a:rPr lang="en-US" dirty="0"/>
              <a:t>for </a:t>
            </a:r>
            <a:r>
              <a:rPr lang="en-US" dirty="0" smtClean="0"/>
              <a:t>authors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Process Enhancements</a:t>
            </a:r>
            <a:r>
              <a:rPr lang="en-US" dirty="0" smtClean="0"/>
              <a:t>: </a:t>
            </a:r>
            <a:endParaRPr lang="en-US" dirty="0"/>
          </a:p>
          <a:p>
            <a:r>
              <a:rPr lang="en-US" dirty="0" smtClean="0"/>
              <a:t>Enable funding info </a:t>
            </a:r>
            <a:r>
              <a:rPr lang="en-US" b="1" dirty="0" smtClean="0"/>
              <a:t>updates during Proof </a:t>
            </a:r>
            <a:r>
              <a:rPr lang="en-US" dirty="0" smtClean="0"/>
              <a:t>process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45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352925"/>
          </a:xfrm>
        </p:spPr>
        <p:txBody>
          <a:bodyPr/>
          <a:lstStyle/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dirty="0" smtClean="0"/>
              <a:t>Article Versions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Capturing </a:t>
            </a:r>
            <a:r>
              <a:rPr lang="en-US" sz="3200" dirty="0"/>
              <a:t>Funding </a:t>
            </a:r>
            <a:r>
              <a:rPr lang="en-US" sz="3200" dirty="0" smtClean="0"/>
              <a:t>Information</a:t>
            </a:r>
          </a:p>
          <a:p>
            <a:pPr marL="0" indent="0" algn="ctr">
              <a:buNone/>
            </a:pPr>
            <a:r>
              <a:rPr lang="en-US" sz="3200" b="1" dirty="0" smtClean="0"/>
              <a:t>► CHORUS Metadata Deposits ◄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3200" dirty="0" smtClean="0"/>
              <a:t>Fun </a:t>
            </a:r>
            <a:r>
              <a:rPr lang="en-US" sz="3200" dirty="0"/>
              <a:t>with the CrossRef API</a:t>
            </a:r>
          </a:p>
          <a:p>
            <a:pPr marL="0" indent="0" algn="ctr">
              <a:buNone/>
            </a:pPr>
            <a:endParaRPr lang="en-US" sz="32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FundRef and License Metadata Deposits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8064896" cy="43529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2013:</a:t>
            </a:r>
          </a:p>
          <a:p>
            <a:r>
              <a:rPr lang="en-US" dirty="0" smtClean="0"/>
              <a:t>ACS’ instance of Atypon/Literatum </a:t>
            </a:r>
            <a:r>
              <a:rPr lang="en-US" dirty="0"/>
              <a:t>was not yet ready to </a:t>
            </a:r>
            <a:r>
              <a:rPr lang="en-US" dirty="0" smtClean="0"/>
              <a:t>handle funding </a:t>
            </a:r>
            <a:r>
              <a:rPr lang="en-US" dirty="0"/>
              <a:t>and license </a:t>
            </a:r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Required software upgrade (now done)</a:t>
            </a:r>
          </a:p>
          <a:p>
            <a:pPr lvl="1"/>
            <a:r>
              <a:rPr lang="en-US" dirty="0" smtClean="0"/>
              <a:t>Required changes to production interface (pending)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ACS </a:t>
            </a:r>
            <a:r>
              <a:rPr lang="en-US" dirty="0"/>
              <a:t>developed its own FundRef &amp; License metadata deposit </a:t>
            </a:r>
            <a:r>
              <a:rPr lang="en-US" dirty="0" smtClean="0"/>
              <a:t>process </a:t>
            </a:r>
          </a:p>
          <a:p>
            <a:pPr lvl="2"/>
            <a:r>
              <a:rPr lang="en-US" sz="1800" dirty="0" smtClean="0"/>
              <a:t>deposited directly </a:t>
            </a:r>
            <a:r>
              <a:rPr lang="en-US" sz="1800" dirty="0"/>
              <a:t>to CrossRef </a:t>
            </a:r>
            <a:r>
              <a:rPr lang="en-US" sz="1800" dirty="0" smtClean="0"/>
              <a:t>from </a:t>
            </a:r>
            <a:r>
              <a:rPr lang="en-US" sz="1800" dirty="0"/>
              <a:t>ACS journal Production system</a:t>
            </a:r>
          </a:p>
          <a:p>
            <a:pPr lvl="2"/>
            <a:r>
              <a:rPr lang="en-US" sz="1800" dirty="0"/>
              <a:t>occurs after </a:t>
            </a:r>
            <a:r>
              <a:rPr lang="en-US" sz="1800" dirty="0" smtClean="0"/>
              <a:t>basic </a:t>
            </a:r>
            <a:r>
              <a:rPr lang="en-US" sz="1800" dirty="0"/>
              <a:t>DOI registration deposit by Literatum</a:t>
            </a:r>
          </a:p>
          <a:p>
            <a:pPr lvl="2"/>
            <a:r>
              <a:rPr lang="en-US" sz="1800" dirty="0" smtClean="0"/>
              <a:t>uses </a:t>
            </a:r>
            <a:r>
              <a:rPr lang="en-US" sz="1800" dirty="0"/>
              <a:t>partial deposit schema </a:t>
            </a:r>
          </a:p>
          <a:p>
            <a:pPr lvl="1"/>
            <a:endParaRPr lang="en-US" dirty="0"/>
          </a:p>
          <a:p>
            <a:r>
              <a:rPr lang="en-US" dirty="0"/>
              <a:t>Yet to come – any refinements to deposit to Portico.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72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for FundRef/License Metadata Deposits to CrossRef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4" name="Pentagon 3"/>
          <p:cNvSpPr/>
          <p:nvPr/>
        </p:nvSpPr>
        <p:spPr>
          <a:xfrm>
            <a:off x="497687" y="3618117"/>
            <a:ext cx="1102189" cy="1080120"/>
          </a:xfrm>
          <a:prstGeom prst="homePlate">
            <a:avLst>
              <a:gd name="adj" fmla="val 4810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Submit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145759" y="3618117"/>
            <a:ext cx="1901011" cy="1080120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Peer Review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1288659" y="5274218"/>
            <a:ext cx="1497768" cy="648072"/>
          </a:xfrm>
          <a:prstGeom prst="borderCallout1">
            <a:avLst>
              <a:gd name="adj1" fmla="val 26981"/>
              <a:gd name="adj2" fmla="val 6364"/>
              <a:gd name="adj3" fmla="val -100319"/>
              <a:gd name="adj4" fmla="val -2459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1a. </a:t>
            </a:r>
            <a:r>
              <a:rPr lang="en-US" sz="11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Enter FundRef data into </a:t>
            </a:r>
            <a:r>
              <a:rPr lang="en-US" sz="11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submission </a:t>
            </a:r>
            <a:r>
              <a:rPr lang="en-US" sz="11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fields</a:t>
            </a:r>
          </a:p>
        </p:txBody>
      </p:sp>
      <p:sp>
        <p:nvSpPr>
          <p:cNvPr id="8" name="Chevron 7"/>
          <p:cNvSpPr/>
          <p:nvPr/>
        </p:nvSpPr>
        <p:spPr>
          <a:xfrm>
            <a:off x="2585919" y="3618117"/>
            <a:ext cx="1821802" cy="1080120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Accept &amp; Prep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3954071" y="3618117"/>
            <a:ext cx="2181842" cy="1080120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Conversion, 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Editing,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Production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5682263" y="3618117"/>
            <a:ext cx="1829724" cy="1080120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Galley Proof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 flipH="1">
            <a:off x="7050415" y="3042053"/>
            <a:ext cx="1368152" cy="1080120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Article Publication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Pentagon 12"/>
          <p:cNvSpPr/>
          <p:nvPr/>
        </p:nvSpPr>
        <p:spPr>
          <a:xfrm flipH="1">
            <a:off x="7050415" y="4194181"/>
            <a:ext cx="1368152" cy="1080120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Issue Publication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3091" name="Picture 19" descr="C:\Users\dso33\AppData\Local\Microsoft\Windows\Temporary Internet Files\Content.IE5\FITSP8DD\MC9001861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79" y="5166288"/>
            <a:ext cx="603251" cy="86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utoShape 22" descr="data:image/jpeg;base64,/9j/4AAQSkZJRgABAQAAAQABAAD/2wCEAAkGBxQSEBQUExQUFBUWGBgVFRcXFBUXGRUVFRQWFxUUFRUYHCggGBwlGxQXITEhJSkrLi4uFx8zODMsNygtLisBCgoKDg0OGxAQGzckICYsLC8sLCwsLCwsLywsLCwsLCwsLCwsLCwsLCwsLCwsLCwsLCwsLCwsLCwsLCwsLCwsLP/AABEIANsA5wMBEQACEQEDEQH/xAAbAAEAAgMBAQAAAAAAAAAAAAAAAQQCBQYHA//EAD4QAAEDAgMGAwQJAwMFAQAAAAEAAhEDIQQFMQYSIkFRYXGRoRMygfAHQlJUkrHB0eEjYnIWgvEUM6Ky0kP/xAAbAQEAAgMBAQAAAAAAAAAAAAAABAUBAgMGB//EADYRAAICAgEDAgMHAwMEAwAAAAABAgMEESEFEjETQSJRYQYUIzJScaFCgZEVFrEzYtHxJEPh/9oADAMBAAIRAxEAPwD3FAEAQBAEAQBAEAQBAEAQGJQHL5jmzmYkxcNER4gLzGX1KynK8eCypx1Oo+g2n/s+fNdP9e/7P+TX7h9S5hc9a5wa4FhOkiB6lTMfq0LJdslpnKzEcVtcm3BVqmn4ZE5MlsCUAQBAEAQBAEAQBAQgCAlAEAQBAEAQBAQgJQEIAgCAgowcVtBVa6sd3lqfgF4rqtkZ37iXOLFxhpmtVauHskn1q13OIJ1FhA/Zdp22WS7n5NVBJaLGHzOqxwMmOYPT4qTVn5FLUm+PqcpY9c14O1wdcPY13UA+YXsqbPUgpfMppx7ZNH2XY1CABASgCAIAgCAICEBKAIAgCAIAgCAIAgIKwCJWTGz41cWxvvOAUeeTVDzI6KuT8Imnimu91wKzDIrn4kHXJeUfDNMT7Ok53ODHjC5Zt3p0yl9DamHfLRwpMknqvCym5S7i9XHBCxrYOxyfLaYpNJaCSJMgFexwMGqNKk48tFPfbLv1suVMDTIuxvkFMniUNfFFHJWzT4ZWOZUaI3d4WtEHl8FGedi467e439GyfLRYwuY06nuuBK7051NvEZGk6Zx5aLYUw5EhYBKyAgCAIAgCAIAgCAIAgCAIAgCAiUBi50Bat9q2zKW3pHLZznhcS2mYHM2v4LzHUOrbk4VMssfGS5kaNxm51VFKTb5ZOSS8IlhIMgwVmNko/lYcU/KNozHmsz2Tzf6p6mIAPmVaxzZ5NTqsfPsRXSq59yNU9pBg8lUuLjxIld213ELBlnc5NXDqLT0EHxXuMC2M6IteyKO+LVho8+zcuJYw25nrb/lUvVOpSlL06mTcbGS+KRo1Qt78k/20GkgyLFZhNxluL0Y1tcnTZJne9wVDfkeq9P03qneuyzyVuTi6e4nQAq+IBMrIJQBAEAQBAEAQBAEAQBAEAQBAYPcAJOgWHJJbYXL0jlc8zkvJYw8I1PXwXlep9Sc5enW+C1xsZRXdI0YVF4RNJQwEMkT08VlS7Xv3HnhlvHiQ14+sDP8AtgKZlLvirPmca+G4exUUI7G0yXFEb1OYDxA7OMfsrXpuS4t1b8kXJrT1M1tQEEg6hVs4uMnvySIv4dogLQygm9eAB2n4clnne1/BmT9mdDkedRDKh8D+i9H03qb/AOna/wBmV2Tjf1ROlaZXo001tFc+DILICAIAgCAIAgCAIAgCAICCUBBcsOSS2wcrnuc7002Hh5m4+H5ry/U+pObddb/cs8XG18TKeV5fvjfeYpjXv8yFDw8L1E7buII7X36XZHyVMW9peSwQ3komRKErH6a49jrWmorfk+IUc6EoCFkH0NU7obyC6O2Th2mvZqWzBcjYNeQQRqLhbRk4tNexrJbWi7mrBvB40eP/AFACnZyTcbI+GcqXw4spKvOwT2MlnLsSGP4mhzTYggGx5qXh3qqe5La9zlbByjwffM8Bu/1GXpm/+PzK75mGopW08xfP7HKq5tds/JfyPOiIZUPgb9tVYdN6pp+nZ4OOTi/1ROnBXpU01tFaSsglAEAQBAEAQBAEAQBAYuK1lJJbYOVz3ON6WMPDzPXX9/ReY6n1NyfpVePmWeLi6+KRUy3L5HtKnCwdefYeSiYeF3L17fynS2/nsgYZhjTWcGMHCLNb4c/notcnJeRNV1+PZG1VKgu6R9MZgmUqY3j/AFDy6D5Czfi10U6m/jYrunZPjwawFVhJZKAhAAgJQEIC/wC9hv8AFw9SSVY/nxf2f/JH8Wa+ZRVcSCCgNtQwzK1KGWqNuR9ofmreqmvKp+Dia8/UiSsnXPcvB8MBjDRcWOHCbOb0XDGynjycLVx7o3sgrV3Q8k5nl4aN9l6ZuIvC3zMP0/xavysxVapfBPyXsjzkthlQ20B8Tz81N6b1Nw1Xb4ZxycZPmJ1DTIC9PFprgrNaM1kBAEAQBAEAQBAQUBiTAWr45YOYz3ON6adM2+sfA6ei8z1Pqfc3VX/kssbF/qkUctwAI9pU4WDr9aLwPVQsTDUvxbuIne67+iHkxx+OdWcGsENFmtHwusZOVLJkq61pLwhVTGtOUnyXKbW4Vkuh1U6Dp83UqMYYEO6XM2cm5Xy48FHC4Z9d5JNvrOOg0UOiizMscp+Pds7znGqOo/4JzOpTkMpizbT9omP1lYzZU7UKl/f5mKO780yrVoubG8Im4+KiWUzr/MtHVTjLwYLmdCzl2F9o/dNhBJPSFMw8b17O1+NHG2fZHZlmOANIzO806FZy8N0vjx8zFNys4fDKahs7eC/gv+zVHcfkVYY3OPP9zhZr1EUAq9Jt6R3elyWcFWDH8bZGhGlpBkeSkUWxqn+JHaOdkXNfC9M++Kw5pEVKRlhuCOR6H4qTfQ6JK6l8Px9P3OULFNds1yWXhuJZIhtUaj7XzBUmThnQ7ktWL/DOScqJfQrZdjjSJY8Sw2c08u45qNiZTol6Vi3F+U/Y621Ka7o+SczwG5xsMsOh6ePxlM3D7Pxavyv+BTb3fDLyi5kec7kMf7vI9FN6Z1T016dj2csrF7vigdSx0iRdenTTW0VemvJkFsCUAQBAEAQESgIc5YbQ1vwcxnucyTTpm3M/oPVeZ6l1Pu3XX49yyxsbxKRQy3Lw4GpUO7THPmZ/5Cg4WImvVteoo7XXc9lZhj8c6s4NaIb9Vo+e60ysmeQ/TguF4RtVVGpd0/JdYxuFZvGHVXCw6fMhTIxrwa+6fM2cW3dPXsUcNh313lzjbVzjyHQKHTTZl2d0uPmzvOUaV2+59cdj2hvs6VmDU83FdMrMj2+hTwvd/M0qqbffZ59jPB4ZtJvtav8Asb1PU+i3x6Y0QV139kYsnKx9kf7lWrUfiKlhJ5DoLwL9lFsnbmW8L9kdYxhVAxw2Dc+puaHn2+ZWlOLZOzs1+5tO2MY9xdxeJZSaadG5NnO/MepU3Ivpx4+nVy/dnCEZTffZ/gyy+sx1AtquhoNtZ5WHkt8W2udDhe+DW2DjPurR9qdWi5r206ejSd4xPLsu0LMecJQqh7GrjZFqU2Y5Dg/aUqoNp08nBa9MxfUqnF8f+jOVY4WRNTXoupPg2INj1HVVNlUse3T9iXCSsjwbBzG4hsjhqjUcneHmFYdteZD4eJIjJyqfPgrYLGGmS14lhs5vTuFFoyJUtwsXD8nWytT+KPkyxWHNMipTPCdCOXY+a3updLV1L+ExGXf8EvJZc1uJbIgVRqPtd/M+ikNQzobXE/l8znuVMu32K2AxppkseJYbOB5TqR5lR8XJdMnVb+X3N7KlNd8fIzLAbnG27HXB6TED1Cxl4Xpr1auYszTdtdsi7kWcFpDHnh5G9vFTumdT7Gq7PD8HHKxuO6J1TXSvUpprgq9NeTKVkEhAEAQEFARKw3ocnM5/nEzTpm31j+i811Tqf/11sscbG18cjW5fgd4Go+1Mf+R6DyVbi4ql+LbxFfySbrdfBHyY43GmqQ1ohgs1o6Cf0jyTIyZZM1XWtL2QrqVa7pl5rW4Vsuh1U6Dk38jyUxRrwY90ubH7fI4uUr3peCjh6Dq7y5xsLud0HTyBUKqueXN2T8e//wCHeUlVHt9/Yzx2MEezpWYNf7j19AtsnK2vQp8f8mK6f6psyw1BtJoqVBxfUZ17lbU1Qoj6l3n2X/kxOTsfbH/J8OPEVOpPk0WHz4Lj+NmW8f8Ao3+CmHJuazG4SjY/1XRfyn9VcWQh06jh/G/chxcsiz6Gvdms0nT/ANw8Jd2I/dQHnp1Pf537ndY+pfQ+bsscaIqNvrI5i+ui5PBm6fWhz80brIXqdrRSp0y6wBPYKFCuyxtRWzu5KPkv5M672DV7SB4khTunPmVfhtaI+QvhUvkz64nGGiz2LNb758b2812uynjV+hDz8zSNfqy75FzBYT/qMNxHiaYa7mIi3l+amUY337FXf5TfJysn6NvHg0dai+i+/C4Gx/UKknXbj268a9/mTYyjZDg2BDcS37NYC/8AcB8hT36eZBvxP5fMjpypen4KmExRpEtcJabOaVFovljy9Oa2n5TOtlfqJOL/ALk4jD+zipSJ3NQebex5La2h0/i1PcX7mITU12T8lkhuJbIgVQLj7cDl10Hmu7UM2G1xJfyc9uiX/afHL8aaRLHiWEw5p5GTp8Y8lyxcqVLddi3F8NfI3tqU498PJGZZfucTeKmdD07Fa5eF6a76uYszTdviXkvZFnBbDHnh5HpdTumdTcNV2ePY4ZONv4kjqWuBC9QnvleCs015MwtgEBErAILk8eQc1n2c6spnxPz4LznU+qb3XUWOLjb+Jmqy/B73HUMMF5+12HqqvExe78W3iK8/UlW26XbHyMZijVcGtEN0a0fAT+q1yMiWQ1CC+H2QrgoLukXWNbhmS6HVSLD7PWfXkp0Ywwq9y5k/H0OLbyJf9pQw2HdWcS421c46AWkKBVVPJscpv92d5yVce1eT6YzFyBTpAhg6auPfnr+a3yMjv/Cq8L+TFdevjn5/4M6NFtEb9S7z7rBy7n/hdIVQx16lv5vZGkpOx6j4M8Nl1XEP3nSB1IjyC3qwr8uXdLhGJ3Qpj2x8l/BYunSq+yZAA1cTqdefiean0ZNNF3pR417kayEpw7mUs/PtK4DDvSBEGdJnRQ+pv18hRg9kjFXZU2z54nKSHtDTvNcY3heCfBcremtTio/lZtHJTi9n3xGYCnUY1nus4Xd96J/VSbcxU2qqHheTlClyi5S/sfetjWUXtbTAh/E46+9oL6LrZk1Y81Ctfm8mqrnYty9ihjsG5lfg+sZYRcdP0UDJxbKsj4Pfwd67FOvn2PhmGBfTMuvPPXouGXiW0y7p+/udKrY2flPmMW8MDQYAPKPzXKOVbGCjF6Rt6cW9tbOjc2kcMw1DM2B5zBPI+K9K402YsfVK3c1Y+01GMympSIc2SNQRr10VRd0++hqdfK9tEyF8LPhkfSW4gQeGqOtt78r2K3es2Pa+Jr+TXTpfzRTwuJdScWuEjRzTb4i0qHTdKmThNce6O0oq1bj5MsRQLCKlMy2ZB6EdR4hbXVOt+rU+DWM+5dkiw7dxDZENqgfB/fp1KktQzI7XE1/Jou6l/Q+OAxppkseCWH3mnUadpXDGy5UN1W/lfsb21qa7oeRmGA3eNnEw6Ecux9fJYy8T0vxK+YsU3b4l5LmSZyWHceZbyPRTOmdTdeq7HwccnG38SOrY4G4MheqjJNbRVvjyZSs7BBKN6W2Fyc1n+ca06Z/yIJ7aeq831TqXHpV/3LHGxt/FI1GDwu9xPswanr82VTRjufx2eF/JMnZpdsRicQ6qQ1ghos1osPjylL7pXtQr8L2MQr7F3S8lxu5hmyYdVOlvd+Z6qZF1YcfnN/wcpd90voVaOFfVJe8kDUuN/wCeajV49mRL1LeP35N52RgtIt1aL6gDKLCKfWQC7udJ15qXOq26KpojqK9zlGcY/FN8mzy/IQwSYL+pFgrHD6Sqo7b3Ij25bk+PB8Myo06A3iPaVDpvcQHmPFccuujESm/ik/nz/wAm1Up2/CuEWHZuBhg628RAA63/AGUh9RjHF7n517Gn3fduvY5WZdJvJ8eei8r3OUu7y2/BacKOjoGiiwttu1N0HQakX0HivQtY9Wu5alor/wASX7FLJc29nDXiWkzfkVC6d1H0vw58pvydr8ZSSceCvnGH3KpjQ3HkD+qjdQqVdz178o60T7qymSoL58s7G0wecbrIc0OLfcJvHTX4q2x+pquvtktteGRbMbultPR9sBU9vTeyobNIdPOBLjBXfGn97qlG1+GaWx9KScT5Y51N1E+zYBumJgX4gJmJXHKlTOh+nHWuDerujL4n5Na6u4tDZsDIubWhVjtlKChskqEd7Rv8tzv+k4PuWi3ObFegwuqL0dT8or7cb49xL1DCUq7WvA3T1bDSDzvCm004+VBWRWn815OEp2VPtMcdkYqDXiHPr49VrldJhcvOn8zNeU4vnwacYGtRkFu+w6i1+pAJsdVUrFyMZuOu6L9iZ6tdnPhlerg3Djpgx4wW9pt1hRp4tkH31nRWxku2TPqd3ED7NUa2s/x+J59F3ajlx21qa8fJmi7qn80fHB4s0juPEsOrTeO45KPRkyx32WLh+Ub2VKa7oeTLH4CBv07sPp2j4+i2ysPX4lXMWKrn+SZayPONzgeZbyJm3b0UrpnU/T/DsfByycZS+KJ1jXSvVRkmtoq2mnpmjx2cYV8tOKYyLEB7Z+MrW/BsuWlvRrHJhB73yUqFbL2mfb0j4vCiV9CjF77dnaXUk+NoV8VgnnixTCOQ32wEs6I5+d6+WjEeoRj4aPuzMcC1u62vSHUh4ld4dJjCPbGH8Gjzk3tyMaGMy9pn21Enu4LWHR4xe+3ZmWcn/Vou/wCoMHb+vRt/eFM+6z9onH7xD9RmNpMJ94pfjC2+72fpMevX7yJ/1LhPvFL8YWfQs/SY+8VfqRqM+zLDVgC3EUZH94VT1PpN+Sl2rwSsbOprfMkaXepfeKH4/wCFTf7ezmuUTV1TH/Ui5l2Iw7C5zsRRLgOHj5x+8KZh9CyKW5Sjz7cHG7qNMuFIr4jEU3uLnYmiSf7/AE0UefQs+yffNb/sdYdRx4LSkj5l1L7xQ/H/AAuX+3M39P8ABt/qlH6kXMyxlGpuRiKPCIPH4fspuZ0bMu7Ph8LXg5VZ+PDfxFPepfeKH4/4UP8A27m/L+Dr/qmP+ob1L7xQ/H/Cx/t3N+X8D/VKP1IzZXpgEDE0ADrx/wALpDoWfHhR/g1l1LHb8os5djqDN5r69Esdrx6RefyUvD6Pl1d0Jx2n9Dldn0SaalyVqxoBx3cRRI5cf52USz7O5fc3BcfsdY9Uo1+ZHz3qX3ih+P8Ahcv9u5q50bf6nR+pG/yPNcLRZDsTSkn7YV/03pt+PXqSf+CBk5tVkt9yNl/qXCfeKX4wrL0LP0kb16v1In/UuE+8UvxhY9Cz9Jn16v1Ig7SYT7xS/GE+72e0R69f6iu/OMC65rUT/vC5S6f3vbgb/e1+oxr5tgXiHVqJ/wB4WtvT+9alD+DMcxR5UivRxeBYZbiaY6gPbdRa+jem/hT18jeXUIPy0TXxeXu//Wj+MLa3o1c+ewR6il/UXsszPDe5SrMeYndDgSANbfFSKsOdMdGksiNj4ZzH0gbF+3a6vQEVACXNE8YAOl9bAQArPEy3B9smQcrG713RPJKrHNcWu3gQYIMi48VcppraZTSTT00YSep9Vk1JnufNAR8T5lDOxPc+ZTRjYnufMrA2J7nzKyufczsme581jgxsiT1PmURnZO94+ZWdGNje7nzKaM7JaCdN4+ErSUoryzMYyl4Q3HdHeqOyHzRnsn8v4IaCfteqNpeTC7n4J3HdHeqwrK/mv8m3ZP5fwQ6RrPxlbRcZco1e15Bd3PmttGNkb3c+ZQbJnufMoY2RPj5lBsT3PmgE9z5oNie58yg2J7nzKaGxPc+qeBsT3PmU/uZ2yzgcFUrVBTphznHlf1jRaTsjBbbN64yseke27G7KMwdO/FUd7zjPXxjSFQ5OS7JcF5j4/p8s6dRiVwcBt/sSKzTWoACoLuaAAHi1+V4BVhi5bg+2RX5WKprcTyOowtJBBBFiD1V0mmtoppR7XoxQ1CAIAgJY2SBzNh8VrOXbFylxo3Ue5pL3NyzZiuQDAuJ5fuqGX2mwoT7HLn9mWq6NkNb0anE0Cx5Y6xFirrHvhdBWQfDK26qVU3CXlHzXY4hH8jKN9s3mNGkH+1AMm0ieQ7HoV5rr+Bl5Uo/d3pLzouel5WPSmrUdBgs0w1V4Y1rJP9v7tXlcrpfU8WHqSk/8l7TmYV0+yEef2KtTD08LiC57QadTmRO6RJPLuFOhk5HUsONdctWR+vn2I0qqsK9ymvhkZnP8J9lv4D/8rkuhdV1+d/5Nn1TB3+X+Dms/xVOrWLqYAbA0EcgOnYr2HRsa/Hxuy57ZQdRuqts3WaxWxXEo2lyzKWzc5fs3Vqje90cpgz8JXn8z7R4mNLt8stsbpF1y34RZrbI1AJDw7tEfmVDp+1uNKWprX1JE+g3JbT2aLE4d1Nxa8QfnmvS0X13w74PgprqZVS7ZnyXc4hAEAQFnLcBUr1BTpt3nH06k/BaWTUI7Z0rrc5JI9u2O2Sp4KmCeKqRxOMawJA6XHXmqHJyZWvjwXuPjKtfU6aFFJS4JhZAIQHn+3+xArg16AioPeaPr3N7CZv15KwxMvs+GXgr8rE7vij5PIntIJBEEGCFcppraKaUXF6ZCyahAEBtNnMJ7XENHIcR+Fx+Sp+u5foYktPmXBZ9Kx3del7Lk9Ac8AhuhOg7L5SqpyjKeuD3DlFPs2cdtphN2qKgsHC/+Un9AvoP2VzVZjup+V4PKdcx3Cas+Zzi9c/JQMLBgQhk22Q5W+qS9pjcuD/cJIGnZUXWep0Y0VXZz3ca+RadPwrbm518aOtpgYmg5jxxN4XDo5sXv1IXiJ9/TcxXVv4Xyn9Gelj25dDhLyvJweMwxpPLHCCDC+mYuTXk0qyL4f8HjMiiVM+xnwXfn3OIWUYZt9l8EKmIE6NG8e8ECPVUP2hzHjYj7ffgtukYyvyEn4XJ2WcZgKFIujsB8lfPul4Lz8nsb48s9Xm5X3anuRpsm2mL3ltbdaORv31k9gvQ9W+zKqh343P0KrA6x6ku23g+e1lWjUYHMe0vBixvuwT+ZXb7M15mPa67YvtOXWZ491ffBrZyS9weYCAlAWcswD69VtOmJc70EgEntdaTmoR2zpXW5y0j2/Y3ZVmCpzE1XAb7rT4CwtcqhyMiVjL3Gx41x+p0wUbRKEICUBBQEEIwjz36QtixVBr0G/wBQXe0Sd4AHQSb2AgBWGJl9r7ZeCvysVSXcjyV7C0kEEEWIOs+Cuk0+UUrTXkhDAQHZ7FYPdpuqHV0AfAuBXz77XZfqWxoj7bb/AIPXdBx+2DsfuW8bRrHFse0DcaL37OHTuFAxLsRdOsrm/ifgk303yylKP5T6bTYT2mHd1bxD4A/uuX2fzPu+bFPw+Dp1Wj1cdtex56V9VT4PCtaCz9TCNxkuQuxA3p3Wi0xrp18V5/q3XK8FqC5kW2B0ueUtvhHUYp7cHhuEaWHcmYPPmvGYyn1jPTnx/wCD0d0o4GLqJymTZs6lXLyZDzxfGe3Ur23VukwyMT0o8OPg85g58q8jvfudTneRtxG65p3XRr1F9ZPdeM6T1ufTu6ma2t8noM/pscr41wzisfgnUXljhcetgbea+iYWbXl1K2Hg8llY0sezskVgpb8kdnQbF1QK7gebCB+Jq8t9q65SxFJezL3oU4q/tfujd7X4dz8PwgkggwByleb+yuRCrL1J62vP1LfrNU7KF2rwzlcoyl9d8XaOZjTX9l7jqfVq8KrubT58Hm8LAsyZ6XBczfZ72FPfL5vAFr2nr2UHpn2gjn3enGslZnSvu1fe3/waJekKQFYBZy3L6leo2nTaXOPYwO7iNAtJ2Rgm2dIVyk9I9v2O2Up4Kn9qo73nX8omOnkqHIyXay+xsdVI6UKKlokkhZBKAIAgCAxIWGDzv6QNiBUBr4doDxd7QAA4QLjQCwPmrLEy+z4JFdlYnd8SPJ3tIJBEEGCOhCufPKKZrT0GiTGixJ8GYpe532DzOhTpBoeLCfdOsT06r5hmdLzsrJlY4+f/ACe2x8zFpqUe72NRU2vfvEBoibeCvo/ZHHcU23v9ysl1+alx4N1h87ovYN54G8LiD+y87b0PMqv3VHaT4Za19Sx7KvjetnCY5oFRwaZEyDprdfS8OU3RH1Fp6PG5Kj6su18HwhSTglvg9C2comnhm79ufgO6+Vddujk5+6ufY910uuVVHx8Gs2uzKm6mKbTvGZPaCFc/Znpl1d3rWLSW0V3Ws2qdXpw+ZyLHQQehle6sj3R19NHmIPUtnpOXZgyqxpaRMaaX6L5H1DpuRRbLujxvye+xMuq2C0+TmttqTvatdHDFj8G/qvYfZGyuWPKvfO/BQdehJWKT8HNL1x51n1wuIdTeHtMEaLjk0RvqcJ+GdabpVTU4nbYDaWlUbD+E6EEEg+i+c5v2aysez8Fdy8pnsKOsUWRSnwyy/N8PTEgtH+LCJ8goq6P1G9pTj/k7PPxKltP/AAcln+cnEOAFmN0HXW/qvc9F6Ounw+L8zPM9S6h95lpeDTq92VbLWXYB9eo2nTaXOd6WJkz2BWlk1XHbN64Ob4Pb9jtk6eCpiwdVPvOgTNpAPIcPVUWTku1/QvcbHVfJ0oUUkmUIZCAIAgCAICCgIIQM88+kDYf2u9Xw7f6mr2j68ukkW1lxPwVjiZfb8MvBXZeKmu6J5KVcLlbRTyWnphbbMNsJvWtDZEJsNkpyEb3ZfKfbP33XY31MER8DC8z9oeq/davTg/iZddHwfWn3yXCNhthm8f0Wn/P1EeoVV9mOlb/+Vcv22Tus52vwYf3OSXu/6eTzBAK137IwZU6haQ5tiNCud1Sug4zWzeuyUJdyO7o1G43CkH3gNOjhO716BfN7q7ejZylH8rf8Hsq5Qz8Vr+o4jE0Cx7mu1aSPIx+i+kUXQvrVkPDPG21uubiz5LqvmaJ6Cc60YREJpGd78kptgt5Xlz8RVbSpiXOI+AkAuPYSudlirW5HSqqVj0j3DY/Zeng6QgTUcAXu5zGkwLCSqLIyJWv6F7RjxridEAoxJJQEoAgCAIAgCAIAgMSmged/SDsT7QGvhxxi72AHiABuO9gIAVlh5fb8Miuy8RS+KJ5O9hBINiDBHcK3T34KdrT0yFk1CALOtg9DyGtT/wCnYGub7o3hIne3RPNfKOtV5H32UprfPB7zp1lX3ZKD5M8FlFJkkQ8nV0z0tr2XLK6xlzUYt9qXsb04FSbettlXE7OUHPkkNn6s/wAqbR9pM2FXalv6kWzpGNKW9/2LtbKKTqe4WgDrftfVQK+tZkbe9T/sS59Px5Vdjiitl2Q0aZkQ8/l6qVm/aDMvik/hOON0vGrk2uS3SwNOnULxDSdRPaBqVBszb8irsl8SXuSYY1dVndHg5bbP2ZqNLSC4+9BB+br232T9f0XGfjk8515Vu3uj5OdXq1wigYQwEBayzLqmIqCnSaXOPjA7kgWC52zVa2zrVW5vSPctkdl6eCpwOKofed1ue/h5KiyMh2svaMdVI6FRiSZIAgCAIAgCAIAgCAICIQEEIDzf6Qtid+cRhwA4XewAAEQLi4AsD4yrPDy9fDIrcvEUl3RPKnNIMEEHv1VunsqGteQhqEfgyjNlVzdHEeBIWk6q5fmjs3jZKK0not4TN61Kd15v9qT+vZQMvpOLkczj/j/0Sac++rxI+VXHVHO3i909iV3qwseuvtjFa+ppLLuslvZaq51iCzdLjGkwQfOVDr6NhRt9SKXd/Ykyz8qUOz2PhhM0q0zLXn4kkeUqTldMxsiKjZBf2ONWdfU+JEYrMqtR0ueZ7Ej0nss4/TsaiOoQWjW3Nute5SKrnk3Jk9VMUYxWorRGlJt7ZCyYfLCbMFrK8uqYiqKdNpJPp4laWWKC2ztVU5vSPcdkNlqeCpDR1Q+8+OwkDoLTCoMjIdkvoXtFEa4nRwo5IEICUAQBAEAQBAEAQBAEAQBAYESn1MeTzj6QNh9/exGHHFq9gjiueIADW/M8lZYmZr4ZFbl4ifxRPKirhPZUNa4CGAgARvSbMpbeju8lyGnTphz2h7iJMwQPSdF806x13JvuddctR8I9pg9NphWpzWy3RqYeo4saKbiLEAfPRQbK+pVQVs3LXzJUZYljda1+xz21OSNpgVKYhpMEW1gnp2Xq/s71i3Ik6b148MoerdPhWvUr8HNL13KPPhDAWQXMpy2piaraVMS4+gkST2ErnZZGtbZ2qqdktI9u2Q2Wp4KlYA1HRvutr0BgWBJVBkZMrX9C8ox41o6NRySSEBKAIAgCAIAgCAIAgCAIAgCAiEBDgm9GNbPNvpB2I397EYccWr2DeO9AN2i99BACs8PM18MitysTa7onljmkGCIIsQeSt00+UVLWuGQhgLDW1ozHh7PQcmzinVptG8GuAggkDynwXy3q3SMnHvlNLcdnt8DOquqUW9M+mJySjUJdEOP1g5x/WOa41dby6Y+nPlfJpHSfTqLJdy4fzTOaz/JX0m7weXs78tV6/ofVsfKs7HBRl8yh6jg2Uw2pNr6nPr1RQhGzBcyjLKmJqinSaS484MAdSQLLnbaoR2ztVU5vSPcdkdmaeCpQBLzd7jNzeLTAsYsqG+92SLzHoVaOhCjkkQgJQBAEAQBAEAQBAEAQBAEAQBAEBBQEEJ7g81+kHYcODsRh2gOF3sEAGALjQCwJ7yrPEy9fDIrMrE2u6J5YRyOunxGqt+Hyioaa8ksIkTotZ93a+3yZhruW/B3GEyLDvYHM3rjUOIgr5zl9dz8e5126a+qPYU9Nxba1OO/7GWWZTWpVJNUuZ0MnrAu7wXLP6viZOPpV6n89I3xsG+me+/cflyfTamu1uHcDq6wHiDdcvs3jysy+72R06xdGOPpvlnAL6k/J4fWi3lWW1MRVbTpNLnH0EEkknsCuc7I1ruZ0qqlY9I9y2R2Xp4KkAAHVD7z4uTaYOoHCLSqHIyHbL6F9RQq0dAo5IJCAlAEAQBAEAQBAEAQBAEAQBAEAQBAEAQGLhKeAeY/SDsPO9iMO2+r2DmS7UW1l3PorTEzNfDIq8vF38UTzAFW3HlFTr5lzA5lVongcQOnJQMzp2Plf9SKJeNm20flZsHbU141A73n81WL7L4cXtom/65kGpxeLfVdvPcXHvdXWPi00R7a4pFbdkTtluT2fbKctfiaraVMS5xHwbIBcewmV0nbGuO2a11uctI9x2R2Yp4KkAADUIG+7mTFwDGkkx4qhvyHa+S9ooVaOgCjkkyQBAEAQBAEAQBAEAQBAEAQBAEAQBAEAQBAQQgILZQHmP0hbETOIw7ZOr2Cb2Mka3sArTDy9fDIq8vF38UDzAjkfiO6tl42VPjgJoF3J8pqYqqKdJsk6m8NHVxAMBc7bY1x5OtVTm+D3PZTZmngqQDRLzdzjqTfy1j4KgvyJWsvaMeNaN9C4EgQgJQBAEAQBAEAQBAEAQBAEAQBAEAQBAEAQBAEAQGBEouDH0PMfpC2H1xGHHd7ANYi4vbQ6C8q0xMv+mRWZeL/VE8/yfKauJqilTaS6b2jd1mZjorKy6Na22V1dMpy0ke5bK7M08FSDW8Tz7z4uTAFtYFhaVQX5ErZb9i+poVcdG9XA7mQQBAEAQBAEAQBAEAQBAEAQBAEAQBAEAQBAEAQBAEBisMEESkm1rQaTXJqMmy+lTqVXMpsaXOO8WtAJ4jqeakWSbits4wioy4NyuB2CAkIAgCAIAgCAIA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79" y="2803661"/>
            <a:ext cx="648072" cy="61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Line Callout 1 33"/>
          <p:cNvSpPr/>
          <p:nvPr/>
        </p:nvSpPr>
        <p:spPr>
          <a:xfrm>
            <a:off x="1937847" y="2635972"/>
            <a:ext cx="1656184" cy="793243"/>
          </a:xfrm>
          <a:prstGeom prst="borderCallout1">
            <a:avLst>
              <a:gd name="adj1" fmla="val 64606"/>
              <a:gd name="adj2" fmla="val 100428"/>
              <a:gd name="adj3" fmla="val 157180"/>
              <a:gd name="adj4" fmla="val 11544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1b. </a:t>
            </a:r>
            <a:r>
              <a:rPr lang="en-US" sz="11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Update FundRef data from Acknowledgement</a:t>
            </a:r>
          </a:p>
          <a:p>
            <a:pPr algn="ctr"/>
            <a:r>
              <a:rPr lang="en-US" sz="11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1100" b="1" dirty="0" smtClean="0">
                <a:solidFill>
                  <a:srgbClr val="FFFF00"/>
                </a:solidFill>
              </a:rPr>
              <a:t>at Revision</a:t>
            </a:r>
            <a:r>
              <a:rPr lang="en-US" sz="11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) </a:t>
            </a:r>
            <a:endParaRPr lang="en-US" sz="11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Line Callout 1 36"/>
          <p:cNvSpPr/>
          <p:nvPr/>
        </p:nvSpPr>
        <p:spPr>
          <a:xfrm>
            <a:off x="4131164" y="2781143"/>
            <a:ext cx="1656184" cy="648072"/>
          </a:xfrm>
          <a:prstGeom prst="borderCallout1">
            <a:avLst>
              <a:gd name="adj1" fmla="val 64606"/>
              <a:gd name="adj2" fmla="val 100428"/>
              <a:gd name="adj3" fmla="val 170114"/>
              <a:gd name="adj4" fmla="val 115447"/>
            </a:avLst>
          </a:prstGeom>
          <a:ln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9933"/>
                </a:solidFill>
              </a:rPr>
              <a:t>2b. </a:t>
            </a:r>
            <a:r>
              <a:rPr lang="en-US" sz="1100" b="1" dirty="0" smtClean="0">
                <a:solidFill>
                  <a:srgbClr val="FF9933"/>
                </a:solidFill>
              </a:rPr>
              <a:t>Update FundRef data per Author request</a:t>
            </a:r>
            <a:endParaRPr lang="en-US" sz="1100" b="1" dirty="0">
              <a:solidFill>
                <a:srgbClr val="FF9933"/>
              </a:solidFill>
            </a:endParaRPr>
          </a:p>
        </p:txBody>
      </p:sp>
      <p:sp>
        <p:nvSpPr>
          <p:cNvPr id="38" name="Line Callout 1 37"/>
          <p:cNvSpPr/>
          <p:nvPr/>
        </p:nvSpPr>
        <p:spPr>
          <a:xfrm flipH="1">
            <a:off x="4328512" y="5275076"/>
            <a:ext cx="1353751" cy="648072"/>
          </a:xfrm>
          <a:prstGeom prst="borderCallout1">
            <a:avLst>
              <a:gd name="adj1" fmla="val 26981"/>
              <a:gd name="adj2" fmla="val 6364"/>
              <a:gd name="adj3" fmla="val -118786"/>
              <a:gd name="adj4" fmla="val -25037"/>
            </a:avLst>
          </a:prstGeom>
          <a:ln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9933"/>
                </a:solidFill>
              </a:rPr>
              <a:t>2a</a:t>
            </a:r>
            <a:r>
              <a:rPr lang="en-US" sz="1600" b="1" dirty="0">
                <a:solidFill>
                  <a:srgbClr val="FF9933"/>
                </a:solidFill>
              </a:rPr>
              <a:t>. </a:t>
            </a:r>
            <a:r>
              <a:rPr lang="en-US" sz="1100" b="1" dirty="0">
                <a:solidFill>
                  <a:srgbClr val="FF9933"/>
                </a:solidFill>
              </a:rPr>
              <a:t>Review </a:t>
            </a:r>
            <a:r>
              <a:rPr lang="en-US" sz="1100" b="1" dirty="0" smtClean="0">
                <a:solidFill>
                  <a:srgbClr val="FF9933"/>
                </a:solidFill>
              </a:rPr>
              <a:t> FundRef data</a:t>
            </a:r>
            <a:endParaRPr lang="en-US" sz="1100" b="1" dirty="0">
              <a:solidFill>
                <a:srgbClr val="FF9933"/>
              </a:solidFill>
            </a:endParaRPr>
          </a:p>
        </p:txBody>
      </p:sp>
      <p:sp>
        <p:nvSpPr>
          <p:cNvPr id="40" name="Line Callout 1 39"/>
          <p:cNvSpPr/>
          <p:nvPr/>
        </p:nvSpPr>
        <p:spPr>
          <a:xfrm>
            <a:off x="7122423" y="2299448"/>
            <a:ext cx="864096" cy="625495"/>
          </a:xfrm>
          <a:prstGeom prst="borderCallout1">
            <a:avLst>
              <a:gd name="adj1" fmla="val 91391"/>
              <a:gd name="adj2" fmla="val 48693"/>
              <a:gd name="adj3" fmla="val 161373"/>
              <a:gd name="adj4" fmla="val 619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92D050"/>
                </a:solidFill>
              </a:rPr>
              <a:t>3a. </a:t>
            </a:r>
            <a:r>
              <a:rPr lang="en-US" sz="1100" b="1" dirty="0" smtClean="0">
                <a:solidFill>
                  <a:srgbClr val="92D050"/>
                </a:solidFill>
              </a:rPr>
              <a:t>DOI deposit </a:t>
            </a:r>
            <a:r>
              <a:rPr lang="en-US" sz="1100" b="1" dirty="0" smtClean="0">
                <a:solidFill>
                  <a:srgbClr val="92D050"/>
                </a:solidFill>
                <a:sym typeface="Wingdings" panose="05000000000000000000" pitchFamily="2" charset="2"/>
              </a:rPr>
              <a:t> CrossRef</a:t>
            </a:r>
            <a:endParaRPr lang="en-US" sz="1100" b="1" dirty="0">
              <a:solidFill>
                <a:srgbClr val="92D050"/>
              </a:solidFill>
            </a:endParaRPr>
          </a:p>
        </p:txBody>
      </p:sp>
      <p:sp>
        <p:nvSpPr>
          <p:cNvPr id="31" name="Flowchart: Magnetic Disk 30"/>
          <p:cNvSpPr/>
          <p:nvPr/>
        </p:nvSpPr>
        <p:spPr>
          <a:xfrm>
            <a:off x="5542299" y="3904102"/>
            <a:ext cx="740778" cy="580158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FundRef Data</a:t>
            </a:r>
            <a:endParaRPr lang="en-US" sz="1100" dirty="0"/>
          </a:p>
        </p:txBody>
      </p:sp>
      <p:sp>
        <p:nvSpPr>
          <p:cNvPr id="39" name="Line Callout 1 38"/>
          <p:cNvSpPr/>
          <p:nvPr/>
        </p:nvSpPr>
        <p:spPr>
          <a:xfrm>
            <a:off x="5912688" y="2299449"/>
            <a:ext cx="1137727" cy="1137488"/>
          </a:xfrm>
          <a:prstGeom prst="borderCallout1">
            <a:avLst>
              <a:gd name="adj1" fmla="val 96230"/>
              <a:gd name="adj2" fmla="val 25605"/>
              <a:gd name="adj3" fmla="val 144287"/>
              <a:gd name="adj4" fmla="val 1789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9933"/>
                </a:solidFill>
              </a:rPr>
              <a:t>3b. </a:t>
            </a:r>
            <a:r>
              <a:rPr lang="en-US" sz="1100" b="1" dirty="0" smtClean="0">
                <a:solidFill>
                  <a:srgbClr val="FF9933"/>
                </a:solidFill>
              </a:rPr>
              <a:t>FundRef &amp; license data  </a:t>
            </a:r>
            <a:r>
              <a:rPr lang="en-US" sz="1100" b="1" dirty="0" smtClean="0">
                <a:solidFill>
                  <a:srgbClr val="FF9933"/>
                </a:solidFill>
                <a:sym typeface="Wingdings" panose="05000000000000000000" pitchFamily="2" charset="2"/>
              </a:rPr>
              <a:t> CrossRef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9267" y="603022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Author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04075" y="243297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ACS</a:t>
            </a:r>
            <a:endParaRPr lang="en-US" sz="1400" b="1" dirty="0"/>
          </a:p>
        </p:txBody>
      </p:sp>
      <p:sp>
        <p:nvSpPr>
          <p:cNvPr id="24" name="Line Callout 1 23"/>
          <p:cNvSpPr/>
          <p:nvPr/>
        </p:nvSpPr>
        <p:spPr>
          <a:xfrm>
            <a:off x="8058527" y="1700808"/>
            <a:ext cx="936104" cy="1224136"/>
          </a:xfrm>
          <a:prstGeom prst="borderCallout1">
            <a:avLst>
              <a:gd name="adj1" fmla="val 90020"/>
              <a:gd name="adj2" fmla="val 87765"/>
              <a:gd name="adj3" fmla="val 258204"/>
              <a:gd name="adj4" fmla="val 2881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92D050"/>
                </a:solidFill>
              </a:rPr>
              <a:t>4. </a:t>
            </a:r>
            <a:r>
              <a:rPr lang="en-US" sz="1100" b="1" dirty="0" smtClean="0">
                <a:solidFill>
                  <a:srgbClr val="92D050"/>
                </a:solidFill>
              </a:rPr>
              <a:t>Content </a:t>
            </a:r>
            <a:r>
              <a:rPr lang="en-US" sz="1100" b="1" dirty="0" smtClean="0">
                <a:solidFill>
                  <a:srgbClr val="92D050"/>
                </a:solidFill>
                <a:sym typeface="Wingdings" panose="05000000000000000000" pitchFamily="2" charset="2"/>
              </a:rPr>
              <a:t> Portico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</a:rPr>
              <a:t>5</a:t>
            </a:r>
            <a:r>
              <a:rPr lang="en-US" sz="1600" b="1" dirty="0" smtClean="0">
                <a:solidFill>
                  <a:srgbClr val="92D050"/>
                </a:solidFill>
              </a:rPr>
              <a:t>.</a:t>
            </a:r>
            <a:r>
              <a:rPr lang="en-US" sz="1100" b="1" dirty="0" smtClean="0">
                <a:solidFill>
                  <a:srgbClr val="92D050"/>
                </a:solidFill>
              </a:rPr>
              <a:t> </a:t>
            </a:r>
            <a:r>
              <a:rPr lang="en-US" sz="1100" b="1" i="1" dirty="0" smtClean="0">
                <a:solidFill>
                  <a:srgbClr val="92D050"/>
                </a:solidFill>
              </a:rPr>
              <a:t>ACS Certified Deposit</a:t>
            </a:r>
            <a:endParaRPr lang="en-US" sz="1100" b="1" i="1" dirty="0" smtClean="0">
              <a:solidFill>
                <a:srgbClr val="92D050"/>
              </a:solidFill>
              <a:sym typeface="Wingdings" panose="05000000000000000000" pitchFamily="2" charset="2"/>
            </a:endParaRPr>
          </a:p>
        </p:txBody>
      </p:sp>
      <p:sp>
        <p:nvSpPr>
          <p:cNvPr id="27" name="Line Callout 1 26"/>
          <p:cNvSpPr/>
          <p:nvPr/>
        </p:nvSpPr>
        <p:spPr>
          <a:xfrm>
            <a:off x="8058527" y="836712"/>
            <a:ext cx="936104" cy="814591"/>
          </a:xfrm>
          <a:prstGeom prst="borderCallout1">
            <a:avLst>
              <a:gd name="adj1" fmla="val 94530"/>
              <a:gd name="adj2" fmla="val 54391"/>
              <a:gd name="adj3" fmla="val 119675"/>
              <a:gd name="adj4" fmla="val 55195"/>
            </a:avLst>
          </a:prstGeom>
          <a:ln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??</a:t>
            </a:r>
            <a:r>
              <a:rPr lang="en-US" sz="1600" b="1" dirty="0" smtClean="0">
                <a:solidFill>
                  <a:srgbClr val="92D050"/>
                </a:solidFill>
              </a:rPr>
              <a:t> </a:t>
            </a:r>
            <a:r>
              <a:rPr lang="en-US" sz="1100" b="1" dirty="0" smtClean="0">
                <a:solidFill>
                  <a:srgbClr val="92D050"/>
                </a:solidFill>
                <a:sym typeface="Wingdings" panose="05000000000000000000" pitchFamily="2" charset="2"/>
              </a:rPr>
              <a:t> Funding Info to Portico</a:t>
            </a:r>
            <a:endParaRPr lang="en-US" sz="1100" b="1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6313" y="4698237"/>
            <a:ext cx="3027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8CE1"/>
                </a:solidFill>
              </a:rPr>
              <a:t>ScholarOne</a:t>
            </a:r>
            <a:r>
              <a:rPr lang="en-US" sz="1600" dirty="0" smtClean="0">
                <a:solidFill>
                  <a:srgbClr val="008CE1"/>
                </a:solidFill>
              </a:rPr>
              <a:t> Manuscripts</a:t>
            </a:r>
            <a:endParaRPr lang="en-US" sz="1600" dirty="0">
              <a:solidFill>
                <a:srgbClr val="008CE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54251" y="4698237"/>
            <a:ext cx="299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ACS internal production system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98386" y="5275076"/>
            <a:ext cx="1872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Atypon Literatum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Circular Arrow 21"/>
          <p:cNvSpPr/>
          <p:nvPr/>
        </p:nvSpPr>
        <p:spPr>
          <a:xfrm flipH="1">
            <a:off x="6501047" y="1810245"/>
            <a:ext cx="950956" cy="9784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85632"/>
              <a:gd name="adj5" fmla="val 16489"/>
            </a:avLst>
          </a:prstGeom>
          <a:gradFill flip="none" rotWithShape="1">
            <a:gsLst>
              <a:gs pos="0">
                <a:srgbClr val="FF9933"/>
              </a:gs>
              <a:gs pos="100000">
                <a:srgbClr val="92D050"/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4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352925"/>
          </a:xfrm>
        </p:spPr>
        <p:txBody>
          <a:bodyPr/>
          <a:lstStyle/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dirty="0" smtClean="0"/>
              <a:t>Article Versions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Capturing </a:t>
            </a:r>
            <a:r>
              <a:rPr lang="en-US" sz="3200" dirty="0"/>
              <a:t>Funding </a:t>
            </a:r>
            <a:r>
              <a:rPr lang="en-US" sz="3200" dirty="0" smtClean="0"/>
              <a:t>Information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CHORUS Metadata Deposits</a:t>
            </a:r>
          </a:p>
          <a:p>
            <a:pPr marL="0" indent="0" algn="ctr">
              <a:buNone/>
            </a:pPr>
            <a:r>
              <a:rPr lang="en-US" sz="3200" b="1" dirty="0"/>
              <a:t>► </a:t>
            </a:r>
            <a:r>
              <a:rPr lang="en-US" sz="3200" b="1" dirty="0" smtClean="0"/>
              <a:t>Fun </a:t>
            </a:r>
            <a:r>
              <a:rPr lang="en-US" sz="3200" b="1" dirty="0"/>
              <a:t>with the CrossRef </a:t>
            </a:r>
            <a:r>
              <a:rPr lang="en-US" sz="3200" b="1" dirty="0" smtClean="0"/>
              <a:t>API</a:t>
            </a:r>
            <a:r>
              <a:rPr lang="en-US" sz="3200" b="1" dirty="0"/>
              <a:t> ◄</a:t>
            </a:r>
            <a:endParaRPr lang="en-US" sz="3200" dirty="0"/>
          </a:p>
          <a:p>
            <a:pPr marL="0" indent="0" algn="ctr">
              <a:buNone/>
            </a:pPr>
            <a:endParaRPr lang="en-US" sz="32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5329237" cy="1728192"/>
          </a:xfrm>
        </p:spPr>
        <p:txBody>
          <a:bodyPr/>
          <a:lstStyle/>
          <a:p>
            <a:pPr algn="ctr"/>
            <a:r>
              <a:rPr lang="en-US" sz="1400" dirty="0"/>
              <a:t/>
            </a:r>
            <a:br>
              <a:rPr lang="en-US" sz="14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ACS Publications and CHORUS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356992"/>
            <a:ext cx="5329237" cy="1944216"/>
          </a:xfrm>
        </p:spPr>
        <p:txBody>
          <a:bodyPr/>
          <a:lstStyle/>
          <a:p>
            <a:r>
              <a:rPr lang="en-US" sz="1600" b="1" dirty="0" smtClean="0"/>
              <a:t>Dan O’Brien</a:t>
            </a:r>
            <a:endParaRPr lang="en-US" sz="1600" b="1" dirty="0"/>
          </a:p>
          <a:p>
            <a:r>
              <a:rPr lang="en-US" sz="1400" dirty="0" smtClean="0"/>
              <a:t>Publications Technology</a:t>
            </a:r>
          </a:p>
          <a:p>
            <a:r>
              <a:rPr lang="en-US" sz="1400" dirty="0" smtClean="0"/>
              <a:t>ACS Publications</a:t>
            </a:r>
          </a:p>
          <a:p>
            <a:r>
              <a:rPr lang="en-US" sz="1400" dirty="0" smtClean="0">
                <a:solidFill>
                  <a:srgbClr val="FFFF00"/>
                </a:solidFill>
                <a:hlinkClick r:id="rId3"/>
              </a:rPr>
              <a:t>dobrien@acs.org</a:t>
            </a:r>
            <a:r>
              <a:rPr lang="en-US" sz="1400" dirty="0" smtClean="0">
                <a:solidFill>
                  <a:srgbClr val="FFFF00"/>
                </a:solidFill>
              </a:rPr>
              <a:t> </a:t>
            </a:r>
          </a:p>
          <a:p>
            <a:endParaRPr lang="en-US" sz="1400" dirty="0"/>
          </a:p>
          <a:p>
            <a:r>
              <a:rPr lang="en-US" sz="1400" dirty="0" smtClean="0"/>
              <a:t>18-Dec-2014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9552" y="6381328"/>
            <a:ext cx="2895600" cy="279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© 2014 American Chemical Society</a:t>
            </a:r>
            <a:endParaRPr lang="en-GB" dirty="0">
              <a:solidFill>
                <a:schemeClr val="bg1"/>
              </a:solidFill>
            </a:endParaRPr>
          </a:p>
          <a:p>
            <a:pPr>
              <a:defRPr/>
            </a:pPr>
            <a:endParaRPr lang="en-GB" dirty="0"/>
          </a:p>
        </p:txBody>
      </p:sp>
      <p:pic>
        <p:nvPicPr>
          <p:cNvPr id="1026" name="899A2D7B-81F8-4B45-99FD-2C29D857ED7D" descr="877C038A-7916-4B34-A057-98DFC92790C0@Belk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40768"/>
            <a:ext cx="2264296" cy="39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2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ACS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3529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Publishing program</a:t>
            </a:r>
          </a:p>
          <a:p>
            <a:r>
              <a:rPr lang="en-US" sz="2400" dirty="0" smtClean="0"/>
              <a:t>50 journal titles</a:t>
            </a:r>
          </a:p>
          <a:p>
            <a:r>
              <a:rPr lang="en-US" sz="2400" dirty="0" smtClean="0"/>
              <a:t>&gt;40,000 published articles</a:t>
            </a:r>
          </a:p>
          <a:p>
            <a:r>
              <a:rPr lang="en-US" sz="2400" dirty="0" smtClean="0"/>
              <a:t>350,000 published pages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Technology</a:t>
            </a:r>
          </a:p>
          <a:p>
            <a:r>
              <a:rPr lang="en-US" sz="2400" dirty="0" smtClean="0"/>
              <a:t>Submission:  </a:t>
            </a:r>
            <a:r>
              <a:rPr lang="en-US" sz="2400" dirty="0" err="1" smtClean="0"/>
              <a:t>ScholarOne</a:t>
            </a:r>
            <a:r>
              <a:rPr lang="en-US" sz="2400" dirty="0" smtClean="0"/>
              <a:t> Manuscripts</a:t>
            </a:r>
          </a:p>
          <a:p>
            <a:r>
              <a:rPr lang="en-US" sz="2400" dirty="0" smtClean="0"/>
              <a:t>Production:  Internal XML-based system</a:t>
            </a:r>
          </a:p>
          <a:p>
            <a:pPr lvl="1"/>
            <a:r>
              <a:rPr lang="en-US" sz="2200" dirty="0"/>
              <a:t>Vendor XML conversion</a:t>
            </a:r>
          </a:p>
          <a:p>
            <a:pPr lvl="1"/>
            <a:r>
              <a:rPr lang="en-US" sz="2200" dirty="0" smtClean="0"/>
              <a:t>Internal editing &amp; automated composition</a:t>
            </a:r>
          </a:p>
          <a:p>
            <a:r>
              <a:rPr lang="en-US" sz="2400" dirty="0" smtClean="0"/>
              <a:t>Delivery:  Atypon Literatum</a:t>
            </a:r>
            <a:endParaRPr lang="en-US" sz="2400" dirty="0"/>
          </a:p>
          <a:p>
            <a:pPr marL="0" indent="0">
              <a:buNone/>
            </a:pPr>
            <a:endParaRPr lang="en-US" sz="2200" dirty="0" smtClean="0"/>
          </a:p>
          <a:p>
            <a:endParaRPr lang="en-US" sz="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57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XML for FundRef and License metadata deposits:</a:t>
            </a:r>
            <a:br>
              <a:rPr lang="en-US" dirty="0" smtClean="0"/>
            </a:br>
            <a:r>
              <a:rPr lang="en-US" dirty="0" smtClean="0"/>
              <a:t>The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52339"/>
            <a:ext cx="8496944" cy="435292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&lt;?xml version='1.0' encoding='UTF-8'?&gt;</a:t>
            </a:r>
          </a:p>
          <a:p>
            <a:pPr marL="0" indent="0">
              <a:buNone/>
            </a:pPr>
            <a:r>
              <a:rPr lang="en-US" sz="1600" dirty="0" smtClean="0"/>
              <a:t>&lt;</a:t>
            </a:r>
            <a:r>
              <a:rPr lang="en-US" sz="1600" dirty="0" err="1"/>
              <a:t>doi_batch</a:t>
            </a:r>
            <a:r>
              <a:rPr lang="en-US" sz="1600" dirty="0"/>
              <a:t> xmlns:ns2</a:t>
            </a:r>
            <a:r>
              <a:rPr lang="en-US" sz="1600" dirty="0" smtClean="0"/>
              <a:t>=http</a:t>
            </a:r>
            <a:r>
              <a:rPr lang="en-US" sz="1600" dirty="0"/>
              <a:t>://www.crossref.org/</a:t>
            </a:r>
            <a:r>
              <a:rPr lang="en-US" sz="1600" dirty="0" smtClean="0"/>
              <a:t>fundref.xsd</a:t>
            </a:r>
          </a:p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dirty="0" err="1" smtClean="0"/>
              <a:t>xmlns</a:t>
            </a:r>
            <a:r>
              <a:rPr lang="en-US" sz="1600" dirty="0" smtClean="0"/>
              <a:t>=http://www.crossref.org/doi_resources_schema/4.3.2 </a:t>
            </a:r>
          </a:p>
          <a:p>
            <a:pPr marL="0" indent="0">
              <a:buNone/>
            </a:pPr>
            <a:r>
              <a:rPr lang="en-US" sz="1600" dirty="0" smtClean="0"/>
              <a:t>    xmlns:ns3="http://</a:t>
            </a:r>
            <a:r>
              <a:rPr lang="en-US" sz="1600" dirty="0" err="1" smtClean="0"/>
              <a:t>www.crossref.org</a:t>
            </a:r>
            <a:r>
              <a:rPr lang="en-US" sz="1600" dirty="0" smtClean="0"/>
              <a:t>/</a:t>
            </a:r>
            <a:r>
              <a:rPr lang="en-US" sz="1600" dirty="0" err="1" smtClean="0"/>
              <a:t>AccessIndicators.xsd</a:t>
            </a:r>
            <a:r>
              <a:rPr lang="en-US" sz="1600" dirty="0" smtClean="0"/>
              <a:t>" version="4.3.2"&gt;</a:t>
            </a:r>
          </a:p>
          <a:p>
            <a:pPr marL="0" indent="0">
              <a:buNone/>
            </a:pPr>
            <a:r>
              <a:rPr lang="en-US" sz="1600" dirty="0" smtClean="0"/>
              <a:t>   </a:t>
            </a:r>
            <a:r>
              <a:rPr lang="en-US" sz="1600" dirty="0"/>
              <a:t>&lt;head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      </a:t>
            </a:r>
            <a:r>
              <a:rPr lang="en-US" sz="1600" dirty="0"/>
              <a:t>&lt;</a:t>
            </a:r>
            <a:r>
              <a:rPr lang="en-US" sz="1600" dirty="0" err="1"/>
              <a:t>doi_batch_id</a:t>
            </a:r>
            <a:r>
              <a:rPr lang="en-US" sz="1600" dirty="0"/>
              <a:t>&gt;bi401034q-969&lt;/</a:t>
            </a:r>
            <a:r>
              <a:rPr lang="en-US" sz="1600" dirty="0" err="1"/>
              <a:t>doi_batch_id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      </a:t>
            </a:r>
            <a:r>
              <a:rPr lang="en-US" sz="1600" dirty="0"/>
              <a:t>&lt;depositor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          </a:t>
            </a:r>
            <a:r>
              <a:rPr lang="en-US" sz="1600" dirty="0"/>
              <a:t>&lt;name&gt;American Chemical Society&lt;/name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          </a:t>
            </a:r>
            <a:r>
              <a:rPr lang="en-US" sz="1600" dirty="0"/>
              <a:t>&lt;</a:t>
            </a:r>
            <a:r>
              <a:rPr lang="en-US" sz="1600" dirty="0" err="1"/>
              <a:t>email_address</a:t>
            </a:r>
            <a:r>
              <a:rPr lang="en-US" sz="1600" dirty="0" smtClean="0"/>
              <a:t>&gt;</a:t>
            </a:r>
            <a:r>
              <a:rPr lang="en-US" sz="1600" dirty="0" err="1" smtClean="0"/>
              <a:t>cruser@</a:t>
            </a:r>
            <a:r>
              <a:rPr lang="en-US" sz="1600" dirty="0" err="1"/>
              <a:t>acs.org</a:t>
            </a:r>
            <a:r>
              <a:rPr lang="en-US" sz="1600" dirty="0"/>
              <a:t>&lt;/</a:t>
            </a:r>
            <a:r>
              <a:rPr lang="en-US" sz="1600" dirty="0" err="1"/>
              <a:t>email_address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      </a:t>
            </a:r>
            <a:r>
              <a:rPr lang="en-US" sz="1600" dirty="0"/>
              <a:t>&lt;/depositor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dirty="0"/>
              <a:t>&lt;/head</a:t>
            </a:r>
            <a:r>
              <a:rPr lang="en-US" sz="1600" dirty="0" smtClean="0"/>
              <a:t>&gt;</a:t>
            </a:r>
          </a:p>
          <a:p>
            <a:pPr marL="0" indent="0">
              <a:buNone/>
            </a:pPr>
            <a:r>
              <a:rPr lang="en-US" sz="1600" dirty="0" smtClean="0"/>
              <a:t>    </a:t>
            </a:r>
            <a:r>
              <a:rPr lang="en-US" sz="1600" dirty="0"/>
              <a:t>&lt;body&gt;</a:t>
            </a:r>
          </a:p>
          <a:p>
            <a:pPr marL="0" indent="0">
              <a:buNone/>
            </a:pPr>
            <a:r>
              <a:rPr lang="en-US" sz="1600" b="1" i="1" dirty="0" smtClean="0"/>
              <a:t>        </a:t>
            </a:r>
            <a:r>
              <a:rPr lang="en-US" sz="1600" b="1" i="1" dirty="0" smtClean="0">
                <a:solidFill>
                  <a:srgbClr val="9933FF"/>
                </a:solidFill>
              </a:rPr>
              <a:t>[DOI RESOURCE BLOCK…]</a:t>
            </a:r>
          </a:p>
          <a:p>
            <a:pPr marL="0" indent="0">
              <a:buNone/>
            </a:pPr>
            <a:r>
              <a:rPr lang="en-US" sz="1600" dirty="0" smtClean="0"/>
              <a:t>  &lt;/body&gt;</a:t>
            </a:r>
          </a:p>
          <a:p>
            <a:pPr marL="0" indent="0">
              <a:buNone/>
            </a:pPr>
            <a:r>
              <a:rPr lang="en-US" sz="1600" dirty="0" smtClean="0"/>
              <a:t>&lt;/</a:t>
            </a:r>
            <a:r>
              <a:rPr lang="en-US" sz="1600" dirty="0" err="1" smtClean="0"/>
              <a:t>doibatch</a:t>
            </a:r>
            <a:r>
              <a:rPr lang="en-US" sz="1600" dirty="0" smtClean="0"/>
              <a:t>&gt;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95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XML for FundRef metadata deposits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9"/>
            <a:ext cx="8496944" cy="4752528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/>
              <a:t> &lt;</a:t>
            </a:r>
            <a:r>
              <a:rPr lang="en-US" sz="1600" dirty="0" err="1"/>
              <a:t>fundref_data</a:t>
            </a:r>
            <a:r>
              <a:rPr lang="en-US" sz="1600" dirty="0"/>
              <a:t>&gt;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 smtClean="0"/>
              <a:t>  &lt;</a:t>
            </a:r>
            <a:r>
              <a:rPr lang="en-US" sz="1600" dirty="0" err="1"/>
              <a:t>doi</a:t>
            </a:r>
            <a:r>
              <a:rPr lang="en-US" sz="1600" dirty="0"/>
              <a:t>&gt;</a:t>
            </a:r>
            <a:r>
              <a:rPr lang="en-US" sz="1600" dirty="0">
                <a:solidFill>
                  <a:srgbClr val="FF0000"/>
                </a:solidFill>
              </a:rPr>
              <a:t>10.1021/bi401034q</a:t>
            </a:r>
            <a:r>
              <a:rPr lang="en-US" sz="1600" dirty="0"/>
              <a:t>&lt;/</a:t>
            </a:r>
            <a:r>
              <a:rPr lang="en-US" sz="1600" dirty="0" err="1"/>
              <a:t>doi</a:t>
            </a:r>
            <a:r>
              <a:rPr lang="en-US" sz="1600" dirty="0" smtClean="0"/>
              <a:t>&gt;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/>
              <a:t>  </a:t>
            </a:r>
            <a:r>
              <a:rPr lang="en-US" sz="1600" dirty="0" smtClean="0"/>
              <a:t>&lt;</a:t>
            </a:r>
            <a:r>
              <a:rPr lang="en-US" sz="1600" dirty="0"/>
              <a:t>ns2:program name="</a:t>
            </a:r>
            <a:r>
              <a:rPr lang="en-US" sz="1600" b="1" dirty="0" err="1"/>
              <a:t>fundref</a:t>
            </a:r>
            <a:r>
              <a:rPr lang="en-US" sz="1600" dirty="0"/>
              <a:t>"&gt;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/>
              <a:t>  </a:t>
            </a:r>
            <a:r>
              <a:rPr lang="en-US" sz="1600" dirty="0" smtClean="0"/>
              <a:t>    </a:t>
            </a:r>
            <a:r>
              <a:rPr lang="en-US" sz="1600" dirty="0"/>
              <a:t>&lt;ns2:assertion name="</a:t>
            </a:r>
            <a:r>
              <a:rPr lang="en-US" sz="1600" b="1" dirty="0" err="1"/>
              <a:t>fundgroup</a:t>
            </a:r>
            <a:r>
              <a:rPr lang="en-US" sz="1600" dirty="0"/>
              <a:t>"&gt;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/>
              <a:t>  </a:t>
            </a:r>
            <a:r>
              <a:rPr lang="en-US" sz="1600" dirty="0" smtClean="0"/>
              <a:t>        </a:t>
            </a:r>
            <a:r>
              <a:rPr lang="en-US" sz="1600" dirty="0"/>
              <a:t>&lt;ns2:assertion name="</a:t>
            </a:r>
            <a:r>
              <a:rPr lang="en-US" sz="1600" b="1" dirty="0" err="1" smtClean="0"/>
              <a:t>funder_name</a:t>
            </a:r>
            <a:r>
              <a:rPr lang="en-US" sz="1600" dirty="0" smtClean="0"/>
              <a:t>”&gt;</a:t>
            </a:r>
            <a:r>
              <a:rPr lang="en-US" sz="1600" dirty="0" smtClean="0">
                <a:solidFill>
                  <a:srgbClr val="FF0000"/>
                </a:solidFill>
              </a:rPr>
              <a:t>NIH </a:t>
            </a:r>
            <a:r>
              <a:rPr lang="en-US" sz="1600" dirty="0">
                <a:solidFill>
                  <a:srgbClr val="FF0000"/>
                </a:solidFill>
              </a:rPr>
              <a:t>Office of the Director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/>
              <a:t>  </a:t>
            </a:r>
            <a:r>
              <a:rPr lang="en-US" sz="1600" dirty="0" smtClean="0"/>
              <a:t>            </a:t>
            </a:r>
            <a:r>
              <a:rPr lang="en-US" sz="1600" dirty="0"/>
              <a:t>&lt;ns2:assertion name="</a:t>
            </a:r>
            <a:r>
              <a:rPr lang="en-US" sz="1600" b="1" dirty="0" err="1"/>
              <a:t>funder_identifier</a:t>
            </a:r>
            <a:r>
              <a:rPr lang="en-US" sz="1600" dirty="0"/>
              <a:t>"&gt;</a:t>
            </a:r>
            <a:r>
              <a:rPr lang="en-US" sz="1600" dirty="0">
                <a:solidFill>
                  <a:srgbClr val="FF0000"/>
                </a:solidFill>
              </a:rPr>
              <a:t>10.13039/100000052</a:t>
            </a:r>
            <a:r>
              <a:rPr lang="en-US" sz="1600" dirty="0"/>
              <a:t>&lt;/ns2:assertion&gt;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/>
              <a:t>  </a:t>
            </a:r>
            <a:r>
              <a:rPr lang="en-US" sz="1600" dirty="0" smtClean="0"/>
              <a:t>        </a:t>
            </a:r>
            <a:r>
              <a:rPr lang="en-US" sz="1600" dirty="0"/>
              <a:t>&lt;/ns2:assertion&gt;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/>
              <a:t>  </a:t>
            </a:r>
            <a:r>
              <a:rPr lang="en-US" sz="1600" dirty="0" smtClean="0"/>
              <a:t>        </a:t>
            </a:r>
            <a:r>
              <a:rPr lang="en-US" sz="1600" dirty="0"/>
              <a:t>&lt;ns2:assertion name="</a:t>
            </a:r>
            <a:r>
              <a:rPr lang="en-US" sz="1600" b="1" dirty="0" err="1"/>
              <a:t>award_number</a:t>
            </a:r>
            <a:r>
              <a:rPr lang="en-US" sz="1600" dirty="0"/>
              <a:t>"&gt;</a:t>
            </a:r>
            <a:r>
              <a:rPr lang="en-US" sz="1600" dirty="0">
                <a:solidFill>
                  <a:srgbClr val="FF0000"/>
                </a:solidFill>
              </a:rPr>
              <a:t>PO1 DK096990</a:t>
            </a:r>
            <a:r>
              <a:rPr lang="en-US" sz="1600" dirty="0"/>
              <a:t>&lt;/ns2:assertion&gt;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/>
              <a:t>  </a:t>
            </a:r>
            <a:r>
              <a:rPr lang="en-US" sz="1600" dirty="0" smtClean="0"/>
              <a:t>    </a:t>
            </a:r>
            <a:r>
              <a:rPr lang="en-US" sz="1600" dirty="0"/>
              <a:t>&lt;/ns2:assertion</a:t>
            </a:r>
            <a:r>
              <a:rPr lang="en-US" sz="1600" dirty="0" smtClean="0"/>
              <a:t>&gt;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/>
              <a:t>  </a:t>
            </a:r>
            <a:r>
              <a:rPr lang="en-US" sz="1600" dirty="0" smtClean="0"/>
              <a:t>    </a:t>
            </a:r>
            <a:r>
              <a:rPr lang="en-US" sz="1600" dirty="0"/>
              <a:t>&lt;ns2:assertion name="</a:t>
            </a:r>
            <a:r>
              <a:rPr lang="en-US" sz="1600" b="1" dirty="0" err="1"/>
              <a:t>fundgroup</a:t>
            </a:r>
            <a:r>
              <a:rPr lang="en-US" sz="1600" dirty="0"/>
              <a:t>"&gt;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/>
              <a:t>  </a:t>
            </a:r>
            <a:r>
              <a:rPr lang="en-US" sz="1600" dirty="0" smtClean="0"/>
              <a:t>        </a:t>
            </a:r>
            <a:r>
              <a:rPr lang="en-US" sz="1600" dirty="0"/>
              <a:t>&lt;ns2:assertion name="</a:t>
            </a:r>
            <a:r>
              <a:rPr lang="en-US" sz="1600" b="1" dirty="0" err="1" smtClean="0"/>
              <a:t>funder_name</a:t>
            </a:r>
            <a:r>
              <a:rPr lang="en-US" sz="1600" dirty="0" smtClean="0"/>
              <a:t>”&gt;</a:t>
            </a:r>
            <a:r>
              <a:rPr lang="en-US" sz="1600" dirty="0" smtClean="0">
                <a:solidFill>
                  <a:srgbClr val="FF0000"/>
                </a:solidFill>
              </a:rPr>
              <a:t>NIH </a:t>
            </a:r>
            <a:r>
              <a:rPr lang="en-US" sz="1600" dirty="0">
                <a:solidFill>
                  <a:srgbClr val="FF0000"/>
                </a:solidFill>
              </a:rPr>
              <a:t>Office of the Director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 smtClean="0"/>
              <a:t>              </a:t>
            </a:r>
            <a:r>
              <a:rPr lang="en-US" sz="1600" dirty="0"/>
              <a:t>&lt;ns2:assertion name="</a:t>
            </a:r>
            <a:r>
              <a:rPr lang="en-US" sz="1600" b="1" dirty="0" err="1"/>
              <a:t>funder_identifier</a:t>
            </a:r>
            <a:r>
              <a:rPr lang="en-US" sz="1600" dirty="0"/>
              <a:t>"&gt;</a:t>
            </a:r>
            <a:r>
              <a:rPr lang="en-US" sz="1600" dirty="0">
                <a:solidFill>
                  <a:srgbClr val="FF0000"/>
                </a:solidFill>
              </a:rPr>
              <a:t>10.13039/10000005</a:t>
            </a:r>
            <a:r>
              <a:rPr lang="en-US" sz="1600" dirty="0"/>
              <a:t>2&lt;/ns2:assertion&gt;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 smtClean="0"/>
              <a:t>          </a:t>
            </a:r>
            <a:r>
              <a:rPr lang="en-US" sz="1600" dirty="0"/>
              <a:t>&lt;/ns2:assertion&gt;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 smtClean="0"/>
              <a:t>          </a:t>
            </a:r>
            <a:r>
              <a:rPr lang="en-US" sz="1600" dirty="0"/>
              <a:t>&lt;ns2:assertion name="</a:t>
            </a:r>
            <a:r>
              <a:rPr lang="en-US" sz="1600" b="1" dirty="0" err="1"/>
              <a:t>award_number</a:t>
            </a:r>
            <a:r>
              <a:rPr lang="en-US" sz="1600" dirty="0"/>
              <a:t>"&gt;</a:t>
            </a:r>
            <a:r>
              <a:rPr lang="en-US" sz="1600" dirty="0">
                <a:solidFill>
                  <a:srgbClr val="FF0000"/>
                </a:solidFill>
              </a:rPr>
              <a:t>U19 AI068021</a:t>
            </a:r>
            <a:r>
              <a:rPr lang="en-US" sz="1600" dirty="0"/>
              <a:t>&lt;/ns2:assertion&gt;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 smtClean="0"/>
              <a:t>      </a:t>
            </a:r>
            <a:r>
              <a:rPr lang="en-US" sz="1600" dirty="0"/>
              <a:t>&lt;/ns2:assertion&gt;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 smtClean="0"/>
              <a:t>  </a:t>
            </a:r>
            <a:r>
              <a:rPr lang="en-US" sz="1600" dirty="0"/>
              <a:t>&lt;/ns2:program</a:t>
            </a:r>
            <a:r>
              <a:rPr lang="en-US" sz="1600" dirty="0" smtClean="0"/>
              <a:t>&gt;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 smtClean="0"/>
              <a:t>&lt;</a:t>
            </a:r>
            <a:r>
              <a:rPr lang="en-US" sz="1600" dirty="0"/>
              <a:t>/</a:t>
            </a:r>
            <a:r>
              <a:rPr lang="en-US" sz="1600" dirty="0" err="1"/>
              <a:t>fundref_data</a:t>
            </a:r>
            <a:r>
              <a:rPr lang="en-US" sz="1600" dirty="0" smtClean="0"/>
              <a:t>&gt;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69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9" y="319088"/>
            <a:ext cx="5545112" cy="944562"/>
          </a:xfrm>
        </p:spPr>
        <p:txBody>
          <a:bodyPr/>
          <a:lstStyle/>
          <a:p>
            <a:r>
              <a:rPr lang="en-US" dirty="0" smtClean="0"/>
              <a:t>Example XML for License metadata deposits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9"/>
            <a:ext cx="8496944" cy="4752528"/>
          </a:xfrm>
        </p:spPr>
        <p:txBody>
          <a:bodyPr/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        </a:t>
            </a:r>
            <a:r>
              <a:rPr lang="en-US" sz="1600" dirty="0" smtClean="0"/>
              <a:t>&lt;</a:t>
            </a:r>
            <a:r>
              <a:rPr lang="en-US" sz="1600" dirty="0" err="1"/>
              <a:t>lic_ref_data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            &lt;</a:t>
            </a:r>
            <a:r>
              <a:rPr lang="en-US" sz="1600" dirty="0" err="1"/>
              <a:t>doi</a:t>
            </a:r>
            <a:r>
              <a:rPr lang="en-US" sz="1600" dirty="0"/>
              <a:t>&gt;</a:t>
            </a:r>
            <a:r>
              <a:rPr lang="en-US" sz="1600" dirty="0">
                <a:solidFill>
                  <a:srgbClr val="FF0000"/>
                </a:solidFill>
              </a:rPr>
              <a:t>10.1021/pr500813f</a:t>
            </a:r>
            <a:r>
              <a:rPr lang="en-US" sz="1600" dirty="0"/>
              <a:t>&lt;/</a:t>
            </a:r>
            <a:r>
              <a:rPr lang="en-US" sz="1600" dirty="0" err="1"/>
              <a:t>doi</a:t>
            </a:r>
            <a:r>
              <a:rPr lang="en-US" sz="1600" dirty="0"/>
              <a:t>&gt;</a:t>
            </a:r>
            <a:br>
              <a:rPr lang="en-US" sz="1600" dirty="0"/>
            </a:br>
            <a:r>
              <a:rPr lang="en-US" sz="1600" dirty="0"/>
              <a:t>            &lt;ns3:program name="</a:t>
            </a:r>
            <a:r>
              <a:rPr lang="en-US" sz="1600" b="1" dirty="0" err="1"/>
              <a:t>AccessIndicators</a:t>
            </a:r>
            <a:r>
              <a:rPr lang="en-US" sz="1600" dirty="0"/>
              <a:t>"&gt;</a:t>
            </a:r>
            <a:br>
              <a:rPr lang="en-US" sz="1600" dirty="0"/>
            </a:br>
            <a:r>
              <a:rPr lang="en-US" sz="1600" dirty="0"/>
              <a:t>                &lt;ns3:</a:t>
            </a:r>
            <a:r>
              <a:rPr lang="en-US" sz="1600" b="1" dirty="0"/>
              <a:t>license_ref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FF0000"/>
                </a:solidFill>
              </a:rPr>
              <a:t>start_date</a:t>
            </a:r>
            <a:r>
              <a:rPr lang="en-US" sz="1600" dirty="0">
                <a:solidFill>
                  <a:srgbClr val="FF0000"/>
                </a:solidFill>
              </a:rPr>
              <a:t>="2015-11-03-05:00" </a:t>
            </a:r>
            <a:r>
              <a:rPr lang="en-US" sz="1600" dirty="0" err="1"/>
              <a:t>applies_to</a:t>
            </a:r>
            <a:r>
              <a:rPr lang="en-US" sz="1600" dirty="0"/>
              <a:t>="</a:t>
            </a:r>
            <a:r>
              <a:rPr lang="en-US" sz="1600" dirty="0" err="1">
                <a:solidFill>
                  <a:srgbClr val="FF0000"/>
                </a:solidFill>
              </a:rPr>
              <a:t>vor</a:t>
            </a:r>
            <a:r>
              <a:rPr lang="en-US" sz="1600" dirty="0"/>
              <a:t>"&gt;</a:t>
            </a:r>
            <a:br>
              <a:rPr lang="en-US" sz="1600" dirty="0"/>
            </a:br>
            <a:r>
              <a:rPr lang="en-US" sz="1600" dirty="0"/>
              <a:t>                    http://pubs.acs.org/page/policy/authorchoice_termsofuse.html</a:t>
            </a:r>
            <a:br>
              <a:rPr lang="en-US" sz="1600" dirty="0"/>
            </a:br>
            <a:r>
              <a:rPr lang="en-US" sz="1600" dirty="0"/>
              <a:t>                &lt;/ns3:license_ref&gt;</a:t>
            </a:r>
            <a:br>
              <a:rPr lang="en-US" sz="1600" dirty="0"/>
            </a:br>
            <a:r>
              <a:rPr lang="en-US" sz="1600" dirty="0"/>
              <a:t>            &lt;/ns3:program&gt;</a:t>
            </a:r>
            <a:br>
              <a:rPr lang="en-US" sz="1600" dirty="0"/>
            </a:br>
            <a:r>
              <a:rPr lang="en-US" sz="1600" dirty="0"/>
              <a:t>        &lt;/</a:t>
            </a:r>
            <a:r>
              <a:rPr lang="en-US" sz="1600" dirty="0" err="1"/>
              <a:t>lic_ref_data</a:t>
            </a:r>
            <a:r>
              <a:rPr lang="en-US" sz="1600" dirty="0"/>
              <a:t>&gt;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04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the CrossRef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568952" cy="4752528"/>
          </a:xfrm>
        </p:spPr>
        <p:txBody>
          <a:bodyPr/>
          <a:lstStyle/>
          <a:p>
            <a:r>
              <a:rPr lang="en-US" sz="2400" dirty="0"/>
              <a:t>See </a:t>
            </a:r>
            <a:r>
              <a:rPr lang="en-US" sz="2400" dirty="0" smtClean="0"/>
              <a:t>documentation: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github.com/CrossRef/rest-api-doc/blob/master/rest_api.md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Example: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api.crossref.org/prefixes/10.1021/works?filter=has-funder:true&amp;rows=50&amp;offset=100</a:t>
            </a:r>
            <a:r>
              <a:rPr lang="en-US" sz="2400" dirty="0" smtClean="0"/>
              <a:t> </a:t>
            </a:r>
          </a:p>
          <a:p>
            <a:pPr lvl="1"/>
            <a:endParaRPr lang="en-US" sz="800" dirty="0"/>
          </a:p>
          <a:p>
            <a:pPr marL="457200" lvl="1" indent="0">
              <a:buNone/>
            </a:pPr>
            <a:r>
              <a:rPr lang="en-US" sz="2200" dirty="0" smtClean="0"/>
              <a:t>	/prefixes/10.1021 	= ACS</a:t>
            </a:r>
          </a:p>
          <a:p>
            <a:pPr marL="457200" lvl="1" indent="0">
              <a:buNone/>
            </a:pPr>
            <a:r>
              <a:rPr lang="en-US" sz="2200" dirty="0" smtClean="0"/>
              <a:t>	/works 			= find all DOIs</a:t>
            </a:r>
          </a:p>
          <a:p>
            <a:pPr marL="457200" lvl="1" indent="0">
              <a:buNone/>
            </a:pPr>
            <a:r>
              <a:rPr lang="en-US" sz="2200" dirty="0" smtClean="0"/>
              <a:t>	?filter= 		= set conditions on the API request</a:t>
            </a:r>
          </a:p>
          <a:p>
            <a:pPr marL="457200" lvl="1" indent="0">
              <a:buNone/>
            </a:pPr>
            <a:r>
              <a:rPr lang="en-US" sz="2200" dirty="0" smtClean="0"/>
              <a:t>	</a:t>
            </a:r>
            <a:r>
              <a:rPr lang="en-US" sz="2200" dirty="0" err="1" smtClean="0"/>
              <a:t>has-funder:true</a:t>
            </a:r>
            <a:r>
              <a:rPr lang="en-US" sz="2200" dirty="0" smtClean="0"/>
              <a:t>	= filter for only works having a funder id</a:t>
            </a:r>
          </a:p>
          <a:p>
            <a:pPr marL="457200" lvl="1" indent="0">
              <a:buNone/>
            </a:pPr>
            <a:r>
              <a:rPr lang="en-US" sz="2200" dirty="0" smtClean="0"/>
              <a:t>	&amp;rows			= # of items to display</a:t>
            </a:r>
          </a:p>
          <a:p>
            <a:pPr marL="457200" lvl="1" indent="0">
              <a:buNone/>
            </a:pPr>
            <a:r>
              <a:rPr lang="en-US" sz="2200" dirty="0" smtClean="0"/>
              <a:t>	&amp;offset			= starting record number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17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the CrossRef API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5665" b="56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95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the CrossRef API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665" b="56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709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352925"/>
          </a:xfrm>
        </p:spPr>
        <p:txBody>
          <a:bodyPr/>
          <a:lstStyle/>
          <a:p>
            <a:r>
              <a:rPr lang="en-US" sz="2400" dirty="0" smtClean="0"/>
              <a:t>ACS Publications </a:t>
            </a:r>
          </a:p>
          <a:p>
            <a:pPr lvl="1"/>
            <a:r>
              <a:rPr lang="en-US" sz="2200" dirty="0" smtClean="0"/>
              <a:t>Susan King		</a:t>
            </a:r>
            <a:r>
              <a:rPr lang="en-US" sz="2200" dirty="0"/>
              <a:t>	</a:t>
            </a:r>
            <a:r>
              <a:rPr lang="en-US" sz="2200" dirty="0" smtClean="0"/>
              <a:t>– Darla Henderson</a:t>
            </a:r>
          </a:p>
          <a:p>
            <a:pPr lvl="1"/>
            <a:r>
              <a:rPr lang="en-US" sz="2200" dirty="0" smtClean="0"/>
              <a:t>Rose McCord		</a:t>
            </a:r>
            <a:r>
              <a:rPr lang="en-US" sz="2200" dirty="0"/>
              <a:t>	– </a:t>
            </a:r>
            <a:r>
              <a:rPr lang="en-US" sz="2200" dirty="0" smtClean="0"/>
              <a:t>Dave Martinsen</a:t>
            </a:r>
            <a:endParaRPr lang="en-US" sz="2200" dirty="0"/>
          </a:p>
          <a:p>
            <a:pPr lvl="1"/>
            <a:r>
              <a:rPr lang="en-US" sz="2200" dirty="0" smtClean="0"/>
              <a:t>Terri Lewandowski	</a:t>
            </a:r>
            <a:r>
              <a:rPr lang="en-US" sz="2200" dirty="0"/>
              <a:t>	</a:t>
            </a:r>
            <a:r>
              <a:rPr lang="en-US" sz="2200" dirty="0" smtClean="0"/>
              <a:t>– Rob O’Dell</a:t>
            </a:r>
          </a:p>
          <a:p>
            <a:pPr lvl="1"/>
            <a:endParaRPr lang="en-US" sz="2200" dirty="0"/>
          </a:p>
          <a:p>
            <a:r>
              <a:rPr lang="en-US" sz="2400" dirty="0" smtClean="0"/>
              <a:t>ACS IT</a:t>
            </a:r>
          </a:p>
          <a:p>
            <a:pPr lvl="1"/>
            <a:r>
              <a:rPr lang="en-US" sz="2200" dirty="0" smtClean="0"/>
              <a:t>Rise </a:t>
            </a:r>
            <a:r>
              <a:rPr lang="en-US" sz="2200" dirty="0" err="1" smtClean="0"/>
              <a:t>Schnizlein</a:t>
            </a:r>
            <a:r>
              <a:rPr lang="en-US" sz="2200" dirty="0"/>
              <a:t>			 –</a:t>
            </a:r>
            <a:r>
              <a:rPr lang="en-US" sz="2200" dirty="0" smtClean="0"/>
              <a:t> Craig Asplund</a:t>
            </a:r>
          </a:p>
          <a:p>
            <a:pPr lvl="1"/>
            <a:r>
              <a:rPr lang="en-US" sz="2200" smtClean="0"/>
              <a:t>John Lindsey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02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352925"/>
          </a:xfrm>
        </p:spPr>
        <p:txBody>
          <a:bodyPr/>
          <a:lstStyle/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► Article </a:t>
            </a:r>
            <a:r>
              <a:rPr lang="en-US" sz="3200" b="1" dirty="0" smtClean="0"/>
              <a:t>Versions ◄</a:t>
            </a:r>
          </a:p>
          <a:p>
            <a:pPr marL="0" indent="0" algn="ctr">
              <a:buNone/>
            </a:pPr>
            <a:r>
              <a:rPr lang="en-US" sz="3200" dirty="0" smtClean="0"/>
              <a:t>Capturing </a:t>
            </a:r>
            <a:r>
              <a:rPr lang="en-US" sz="3200" dirty="0"/>
              <a:t>Funding </a:t>
            </a:r>
            <a:r>
              <a:rPr lang="en-US" sz="3200" dirty="0" smtClean="0"/>
              <a:t>Information</a:t>
            </a:r>
          </a:p>
          <a:p>
            <a:pPr marL="0" indent="0" algn="ctr">
              <a:buNone/>
            </a:pPr>
            <a:r>
              <a:rPr lang="en-US" sz="3200" dirty="0"/>
              <a:t>CHORUS Metadata Deposits</a:t>
            </a:r>
          </a:p>
          <a:p>
            <a:pPr marL="0" indent="0" algn="ctr">
              <a:buNone/>
            </a:pPr>
            <a:r>
              <a:rPr lang="en-US" sz="3200" dirty="0" smtClean="0"/>
              <a:t>Fun </a:t>
            </a:r>
            <a:r>
              <a:rPr lang="en-US" sz="3200" dirty="0"/>
              <a:t>with the CrossRef API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91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Version of the Article is part of CHORUS?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352925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 smtClean="0"/>
              <a:t>OSTP Memo mentions the </a:t>
            </a:r>
            <a:r>
              <a:rPr lang="en-US" sz="2400" dirty="0"/>
              <a:t>following as acceptable for </a:t>
            </a:r>
            <a:r>
              <a:rPr lang="en-US" sz="2400" dirty="0" smtClean="0"/>
              <a:t>complying with public </a:t>
            </a:r>
            <a:r>
              <a:rPr lang="en-US" sz="2400" dirty="0"/>
              <a:t>access </a:t>
            </a:r>
            <a:r>
              <a:rPr lang="en-US" sz="2400" dirty="0" smtClean="0"/>
              <a:t>requirements:</a:t>
            </a:r>
          </a:p>
          <a:p>
            <a:pPr lvl="1"/>
            <a:r>
              <a:rPr lang="en-US" sz="2200" b="1" dirty="0" smtClean="0"/>
              <a:t>Accepted Manuscript</a:t>
            </a:r>
            <a:r>
              <a:rPr lang="en-US" sz="2200" dirty="0" smtClean="0"/>
              <a:t> (“AM”) </a:t>
            </a:r>
          </a:p>
          <a:p>
            <a:pPr lvl="1"/>
            <a:r>
              <a:rPr lang="en-US" sz="2200" b="1" dirty="0" smtClean="0"/>
              <a:t>Version of Record </a:t>
            </a:r>
            <a:r>
              <a:rPr lang="en-US" sz="2200" dirty="0" smtClean="0"/>
              <a:t>(“</a:t>
            </a:r>
            <a:r>
              <a:rPr lang="en-US" sz="2200" dirty="0" err="1" smtClean="0"/>
              <a:t>VoR</a:t>
            </a:r>
            <a:r>
              <a:rPr lang="en-US" sz="2200" dirty="0" smtClean="0"/>
              <a:t>”)</a:t>
            </a:r>
          </a:p>
          <a:p>
            <a:endParaRPr lang="en-US" sz="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1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ACS Options for Public Access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8064896" cy="4752528"/>
          </a:xfrm>
        </p:spPr>
        <p:txBody>
          <a:bodyPr>
            <a:normAutofit fontScale="92500" lnSpcReduction="10000"/>
          </a:bodyPr>
          <a:lstStyle/>
          <a:p>
            <a:endParaRPr lang="en-US" sz="800" dirty="0"/>
          </a:p>
          <a:p>
            <a:pPr marL="0" indent="0">
              <a:buNone/>
            </a:pPr>
            <a:r>
              <a:rPr lang="en-US" sz="2300" dirty="0" smtClean="0"/>
              <a:t>ACS services to </a:t>
            </a:r>
            <a:r>
              <a:rPr lang="en-US" sz="2300" dirty="0"/>
              <a:t>help authors with </a:t>
            </a:r>
            <a:r>
              <a:rPr lang="en-US" sz="2300" dirty="0" smtClean="0"/>
              <a:t>public </a:t>
            </a:r>
            <a:r>
              <a:rPr lang="en-US" sz="2300" dirty="0"/>
              <a:t>access </a:t>
            </a:r>
            <a:r>
              <a:rPr lang="en-US" sz="2300" dirty="0" smtClean="0"/>
              <a:t>compliance</a:t>
            </a:r>
          </a:p>
          <a:p>
            <a:r>
              <a:rPr lang="en-US" sz="2400" b="1" dirty="0" smtClean="0"/>
              <a:t>License Options</a:t>
            </a:r>
          </a:p>
          <a:p>
            <a:pPr lvl="1"/>
            <a:r>
              <a:rPr lang="en-US" sz="2400" i="1" dirty="0">
                <a:solidFill>
                  <a:srgbClr val="CC3300"/>
                </a:solidFill>
              </a:rPr>
              <a:t>ACS AuthorChoice</a:t>
            </a:r>
            <a:r>
              <a:rPr lang="en-US" sz="2400" dirty="0">
                <a:solidFill>
                  <a:srgbClr val="CC3300"/>
                </a:solidFill>
              </a:rPr>
              <a:t> </a:t>
            </a:r>
            <a:r>
              <a:rPr lang="en-US" sz="2400" dirty="0" smtClean="0">
                <a:solidFill>
                  <a:srgbClr val="CC3300"/>
                </a:solidFill>
              </a:rPr>
              <a:t>license (~CC-BY-NC)</a:t>
            </a:r>
            <a:endParaRPr lang="en-US" sz="2400" dirty="0">
              <a:solidFill>
                <a:srgbClr val="CC3300"/>
              </a:solidFill>
            </a:endParaRPr>
          </a:p>
          <a:p>
            <a:pPr lvl="2"/>
            <a:r>
              <a:rPr lang="en-US" sz="2200" dirty="0">
                <a:solidFill>
                  <a:srgbClr val="CC3300"/>
                </a:solidFill>
              </a:rPr>
              <a:t>CC-BY-NC-ND and CC-BY </a:t>
            </a:r>
            <a:r>
              <a:rPr lang="en-US" sz="2200" dirty="0" smtClean="0">
                <a:solidFill>
                  <a:srgbClr val="CC3300"/>
                </a:solidFill>
              </a:rPr>
              <a:t>options available</a:t>
            </a:r>
            <a:endParaRPr lang="en-US" sz="2200" dirty="0">
              <a:solidFill>
                <a:srgbClr val="CC3300"/>
              </a:solidFill>
            </a:endParaRPr>
          </a:p>
          <a:p>
            <a:pPr lvl="1"/>
            <a:r>
              <a:rPr lang="en-US" sz="2400" dirty="0" smtClean="0"/>
              <a:t>ACS Journal Publishing Agreement</a:t>
            </a:r>
          </a:p>
          <a:p>
            <a:endParaRPr lang="en-US" sz="2400" dirty="0" smtClean="0"/>
          </a:p>
          <a:p>
            <a:r>
              <a:rPr lang="en-US" sz="2400" b="1" dirty="0" smtClean="0"/>
              <a:t>Content Availability </a:t>
            </a:r>
            <a:r>
              <a:rPr lang="en-US" sz="2400" b="1" dirty="0" smtClean="0"/>
              <a:t>Compliance Options</a:t>
            </a:r>
            <a:endParaRPr lang="en-US" sz="2400" b="1" dirty="0" smtClean="0"/>
          </a:p>
          <a:p>
            <a:pPr lvl="1"/>
            <a:r>
              <a:rPr lang="en-US" sz="2200" b="1" dirty="0" smtClean="0"/>
              <a:t>Author</a:t>
            </a:r>
            <a:r>
              <a:rPr lang="en-US" sz="2200" dirty="0" smtClean="0"/>
              <a:t> self-deposits </a:t>
            </a:r>
            <a:r>
              <a:rPr lang="en-US" sz="2200" b="1" dirty="0" smtClean="0"/>
              <a:t>AM</a:t>
            </a:r>
            <a:r>
              <a:rPr lang="en-US" sz="2200" dirty="0" smtClean="0"/>
              <a:t> version</a:t>
            </a:r>
          </a:p>
          <a:p>
            <a:pPr lvl="1"/>
            <a:r>
              <a:rPr lang="en-US" sz="2200" b="1" dirty="0" smtClean="0">
                <a:solidFill>
                  <a:srgbClr val="CC3300"/>
                </a:solidFill>
              </a:rPr>
              <a:t>ACS </a:t>
            </a:r>
            <a:r>
              <a:rPr lang="en-US" sz="2200" dirty="0" smtClean="0">
                <a:solidFill>
                  <a:srgbClr val="CC3300"/>
                </a:solidFill>
              </a:rPr>
              <a:t>makes</a:t>
            </a:r>
            <a:r>
              <a:rPr lang="en-US" sz="2200" b="1" dirty="0" smtClean="0">
                <a:solidFill>
                  <a:srgbClr val="CC3300"/>
                </a:solidFill>
              </a:rPr>
              <a:t> </a:t>
            </a:r>
            <a:r>
              <a:rPr lang="en-US" sz="2200" b="1" dirty="0" err="1" smtClean="0">
                <a:solidFill>
                  <a:srgbClr val="CC3300"/>
                </a:solidFill>
              </a:rPr>
              <a:t>VoR</a:t>
            </a:r>
            <a:r>
              <a:rPr lang="en-US" sz="2200" b="1" dirty="0" smtClean="0">
                <a:solidFill>
                  <a:srgbClr val="CC3300"/>
                </a:solidFill>
              </a:rPr>
              <a:t> </a:t>
            </a:r>
            <a:r>
              <a:rPr lang="en-US" sz="2200" dirty="0" smtClean="0">
                <a:solidFill>
                  <a:srgbClr val="CC3300"/>
                </a:solidFill>
              </a:rPr>
              <a:t>publicly accessible</a:t>
            </a:r>
          </a:p>
          <a:p>
            <a:pPr lvl="2"/>
            <a:r>
              <a:rPr lang="en-US" sz="1900" i="1" dirty="0" smtClean="0">
                <a:solidFill>
                  <a:srgbClr val="CC3300"/>
                </a:solidFill>
              </a:rPr>
              <a:t>ACS AuthorChoice</a:t>
            </a:r>
            <a:r>
              <a:rPr lang="en-US" sz="1900" dirty="0" smtClean="0">
                <a:solidFill>
                  <a:srgbClr val="CC3300"/>
                </a:solidFill>
              </a:rPr>
              <a:t>:</a:t>
            </a:r>
            <a:r>
              <a:rPr lang="en-US" sz="1900" i="1" dirty="0" smtClean="0">
                <a:solidFill>
                  <a:srgbClr val="CC3300"/>
                </a:solidFill>
              </a:rPr>
              <a:t>  </a:t>
            </a:r>
            <a:r>
              <a:rPr lang="en-US" sz="1700" dirty="0"/>
              <a:t>Immediately open</a:t>
            </a:r>
          </a:p>
          <a:p>
            <a:pPr lvl="2"/>
            <a:r>
              <a:rPr lang="en-US" sz="1900" i="1" dirty="0" smtClean="0">
                <a:solidFill>
                  <a:srgbClr val="CC3300"/>
                </a:solidFill>
              </a:rPr>
              <a:t>ACS AuthorChoice+12</a:t>
            </a:r>
            <a:r>
              <a:rPr lang="en-US" sz="1900" dirty="0" smtClean="0">
                <a:solidFill>
                  <a:srgbClr val="CC3300"/>
                </a:solidFill>
              </a:rPr>
              <a:t>:</a:t>
            </a:r>
            <a:r>
              <a:rPr lang="en-US" sz="1900" i="1" dirty="0" smtClean="0">
                <a:solidFill>
                  <a:srgbClr val="CC3300"/>
                </a:solidFill>
              </a:rPr>
              <a:t>  </a:t>
            </a:r>
            <a:r>
              <a:rPr lang="en-US" sz="1700" dirty="0"/>
              <a:t>open availability 12 months after  publication</a:t>
            </a:r>
          </a:p>
          <a:p>
            <a:pPr lvl="1"/>
            <a:r>
              <a:rPr lang="en-US" sz="2200" b="1" dirty="0" smtClean="0">
                <a:solidFill>
                  <a:srgbClr val="CC3300"/>
                </a:solidFill>
              </a:rPr>
              <a:t>ACS </a:t>
            </a:r>
            <a:r>
              <a:rPr lang="en-US" sz="2200" dirty="0" smtClean="0">
                <a:solidFill>
                  <a:srgbClr val="CC3300"/>
                </a:solidFill>
              </a:rPr>
              <a:t>deposits </a:t>
            </a:r>
            <a:r>
              <a:rPr lang="en-US" sz="2200" b="1" dirty="0" err="1" smtClean="0">
                <a:solidFill>
                  <a:srgbClr val="CC3300"/>
                </a:solidFill>
              </a:rPr>
              <a:t>VoR</a:t>
            </a:r>
            <a:r>
              <a:rPr lang="en-US" sz="2200" dirty="0" smtClean="0">
                <a:solidFill>
                  <a:srgbClr val="CC3300"/>
                </a:solidFill>
              </a:rPr>
              <a:t>:  </a:t>
            </a:r>
            <a:r>
              <a:rPr lang="en-US" sz="2200" i="1" dirty="0" smtClean="0">
                <a:solidFill>
                  <a:srgbClr val="CC3300"/>
                </a:solidFill>
              </a:rPr>
              <a:t>ACS </a:t>
            </a:r>
            <a:r>
              <a:rPr lang="en-US" sz="2200" i="1" dirty="0">
                <a:solidFill>
                  <a:srgbClr val="CC3300"/>
                </a:solidFill>
              </a:rPr>
              <a:t>Certified Deposit </a:t>
            </a:r>
            <a:endParaRPr lang="en-US" sz="2200" i="1" dirty="0" smtClean="0">
              <a:solidFill>
                <a:srgbClr val="CC3300"/>
              </a:solidFill>
            </a:endParaRPr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sz="2400" b="1" dirty="0" smtClean="0"/>
              <a:t>Auto-deposit</a:t>
            </a:r>
            <a:r>
              <a:rPr lang="en-US" sz="2400" dirty="0" smtClean="0"/>
              <a:t> of funding &amp; license metadata to CrossRef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56176" y="908720"/>
            <a:ext cx="2791867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Key:</a:t>
            </a:r>
          </a:p>
          <a:p>
            <a:r>
              <a:rPr lang="en-US" sz="1200" dirty="0" smtClean="0">
                <a:solidFill>
                  <a:srgbClr val="0000A7"/>
                </a:solidFill>
              </a:rPr>
              <a:t>Free to author/institution</a:t>
            </a:r>
          </a:p>
          <a:p>
            <a:r>
              <a:rPr lang="en-US" sz="1200" dirty="0">
                <a:solidFill>
                  <a:srgbClr val="CC3300"/>
                </a:solidFill>
              </a:rPr>
              <a:t>Author/institution charges </a:t>
            </a:r>
            <a:r>
              <a:rPr lang="en-US" sz="1200" dirty="0" smtClean="0">
                <a:solidFill>
                  <a:srgbClr val="CC3300"/>
                </a:solidFill>
              </a:rPr>
              <a:t>may apply</a:t>
            </a:r>
            <a:endParaRPr lang="en-US" sz="1200" dirty="0">
              <a:solidFill>
                <a:srgbClr val="CC33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988840"/>
            <a:ext cx="1554480" cy="143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51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6021288"/>
            <a:ext cx="6480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12" y="476671"/>
            <a:ext cx="5521770" cy="589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63282" y="2748211"/>
            <a:ext cx="195719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A7"/>
                </a:solidFill>
                <a:hlinkClick r:id="rId3"/>
              </a:rPr>
              <a:t>http://</a:t>
            </a:r>
            <a:r>
              <a:rPr lang="en-US" sz="1200" dirty="0">
                <a:solidFill>
                  <a:srgbClr val="FF0000"/>
                </a:solidFill>
                <a:hlinkClick r:id="rId3"/>
              </a:rPr>
              <a:t>acsopenaccess.org/acs-authorchoice</a:t>
            </a:r>
            <a:r>
              <a:rPr lang="en-US" sz="1200" dirty="0" smtClean="0">
                <a:solidFill>
                  <a:srgbClr val="FF0000"/>
                </a:solidFill>
                <a:hlinkClick r:id="rId3"/>
              </a:rPr>
              <a:t>/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859712" cy="4352925"/>
          </a:xfrm>
        </p:spPr>
        <p:txBody>
          <a:bodyPr/>
          <a:lstStyle/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dirty="0" smtClean="0"/>
              <a:t>Article Versions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b="1" dirty="0"/>
              <a:t>► </a:t>
            </a:r>
            <a:r>
              <a:rPr lang="en-US" sz="3200" b="1" dirty="0" smtClean="0"/>
              <a:t>Capturing </a:t>
            </a:r>
            <a:r>
              <a:rPr lang="en-US" sz="3200" b="1" dirty="0"/>
              <a:t>Funding </a:t>
            </a:r>
            <a:r>
              <a:rPr lang="en-US" sz="3200" b="1" dirty="0" smtClean="0"/>
              <a:t>Information ◄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CHORUS Metadata Deposits</a:t>
            </a:r>
          </a:p>
          <a:p>
            <a:pPr marL="0" indent="0" algn="ctr">
              <a:buNone/>
            </a:pPr>
            <a:r>
              <a:rPr lang="en-US" sz="3200" dirty="0"/>
              <a:t>Fun with the CrossRef API</a:t>
            </a:r>
          </a:p>
          <a:p>
            <a:pPr marL="0" indent="0" algn="ctr">
              <a:buNone/>
            </a:pPr>
            <a:endParaRPr lang="en-US" sz="32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32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ACS Procedure for Capturing Funding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992888" cy="4752528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b="1" dirty="0" smtClean="0"/>
              <a:t>Submission</a:t>
            </a:r>
            <a:r>
              <a:rPr lang="en-US" dirty="0" smtClean="0"/>
              <a:t>  (via </a:t>
            </a:r>
            <a:r>
              <a:rPr lang="en-US" dirty="0" err="1" smtClean="0"/>
              <a:t>ScholarOne</a:t>
            </a:r>
            <a:r>
              <a:rPr lang="en-US" dirty="0" smtClean="0"/>
              <a:t> Manuscripts, “</a:t>
            </a:r>
            <a:r>
              <a:rPr lang="en-US" dirty="0"/>
              <a:t>S1M</a:t>
            </a:r>
            <a:r>
              <a:rPr lang="en-US" dirty="0" smtClean="0"/>
              <a:t>”)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b="1" dirty="0" smtClean="0"/>
              <a:t>Author Entry</a:t>
            </a:r>
            <a:endParaRPr lang="en-US" b="1" dirty="0"/>
          </a:p>
          <a:p>
            <a:pPr lvl="2"/>
            <a:r>
              <a:rPr lang="en-US" dirty="0"/>
              <a:t>Prompted by </a:t>
            </a:r>
            <a:r>
              <a:rPr lang="en-US" dirty="0" smtClean="0"/>
              <a:t>S1M to </a:t>
            </a:r>
            <a:r>
              <a:rPr lang="en-US" dirty="0"/>
              <a:t>enter funding information as part of manuscript submission process</a:t>
            </a:r>
          </a:p>
          <a:p>
            <a:pPr lvl="2"/>
            <a:r>
              <a:rPr lang="en-US" dirty="0" smtClean="0"/>
              <a:t>Response now required at Revision.</a:t>
            </a:r>
            <a:endParaRPr lang="en-US" dirty="0"/>
          </a:p>
          <a:p>
            <a:pPr marL="857250" lvl="1" indent="-457200">
              <a:buFont typeface="+mj-lt"/>
              <a:buAutoNum type="alphaLcParenR"/>
            </a:pPr>
            <a:r>
              <a:rPr lang="en-US" b="1" dirty="0" smtClean="0"/>
              <a:t>ACS Validation </a:t>
            </a:r>
            <a:endParaRPr lang="en-US" b="1" dirty="0"/>
          </a:p>
          <a:p>
            <a:pPr lvl="2"/>
            <a:r>
              <a:rPr lang="en-US" dirty="0" smtClean="0"/>
              <a:t>At Revision only</a:t>
            </a:r>
          </a:p>
          <a:p>
            <a:pPr lvl="2"/>
            <a:r>
              <a:rPr lang="en-US" dirty="0" smtClean="0"/>
              <a:t>ACS </a:t>
            </a:r>
            <a:r>
              <a:rPr lang="en-US" dirty="0"/>
              <a:t>BPO v</a:t>
            </a:r>
            <a:r>
              <a:rPr lang="en-US" dirty="0" smtClean="0"/>
              <a:t>endor </a:t>
            </a:r>
            <a:r>
              <a:rPr lang="en-US" dirty="0"/>
              <a:t>compares:</a:t>
            </a:r>
          </a:p>
          <a:p>
            <a:pPr lvl="3"/>
            <a:r>
              <a:rPr lang="en-US" dirty="0" smtClean="0"/>
              <a:t>Manuscript’s Acknowledgment text   (authority)</a:t>
            </a:r>
          </a:p>
          <a:p>
            <a:pPr lvl="3"/>
            <a:r>
              <a:rPr lang="en-US" dirty="0" smtClean="0"/>
              <a:t>Author’s funding data entries within S1M </a:t>
            </a:r>
            <a:endParaRPr lang="en-US" dirty="0"/>
          </a:p>
          <a:p>
            <a:pPr lvl="2"/>
            <a:r>
              <a:rPr lang="en-US" dirty="0"/>
              <a:t>Vendor updates S1M funding data based on Acknowledgement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Funding info sent to Production via S1M metadata feed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Galley correction </a:t>
            </a:r>
            <a:r>
              <a:rPr lang="en-US" dirty="0" smtClean="0"/>
              <a:t>updates (</a:t>
            </a:r>
            <a:r>
              <a:rPr lang="en-US" dirty="0" smtClean="0">
                <a:solidFill>
                  <a:srgbClr val="FF9933"/>
                </a:solidFill>
              </a:rPr>
              <a:t>under development</a:t>
            </a:r>
            <a:r>
              <a:rPr lang="en-US" dirty="0" smtClean="0"/>
              <a:t>)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b="1" dirty="0" smtClean="0"/>
              <a:t>Author Reviews</a:t>
            </a:r>
            <a:r>
              <a:rPr lang="en-US" dirty="0" smtClean="0"/>
              <a:t>:  </a:t>
            </a:r>
            <a:r>
              <a:rPr lang="en-US" dirty="0" smtClean="0"/>
              <a:t>Funding info </a:t>
            </a:r>
            <a:r>
              <a:rPr lang="en-US" dirty="0"/>
              <a:t>displayed on Proof Review site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b="1" dirty="0" smtClean="0"/>
              <a:t>ACS Updates</a:t>
            </a:r>
            <a:r>
              <a:rPr lang="en-US" dirty="0" smtClean="0"/>
              <a:t>:  </a:t>
            </a:r>
            <a:r>
              <a:rPr lang="en-US" dirty="0" smtClean="0"/>
              <a:t>Funding info </a:t>
            </a:r>
            <a:r>
              <a:rPr lang="en-US" dirty="0" smtClean="0"/>
              <a:t>updated by ACS staff per Author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3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ACS Procedure for Capturing Funding Information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 American Chemical Society</a:t>
            </a:r>
            <a:endParaRPr lang="en-GB" dirty="0"/>
          </a:p>
        </p:txBody>
      </p:sp>
      <p:sp>
        <p:nvSpPr>
          <p:cNvPr id="29" name="AutoShape 22" descr="data:image/jpeg;base64,/9j/4AAQSkZJRgABAQAAAQABAAD/2wCEAAkGBxQSEBQUExQUFBUWGBgVFRcXFBUXGRUVFRQWFxUUFRUYHCggGBwlGxQXITEhJSkrLi4uFx8zODMsNygtLisBCgoKDg0OGxAQGzckICYsLC8sLCwsLCwsLywsLCwsLCwsLCwsLCwsLCwsLCwsLCwsLCwsLCwsLCwsLCwsLCwsLP/AABEIANsA5wMBEQACEQEDEQH/xAAbAAEAAgMBAQAAAAAAAAAAAAAAAQQCBQYHA//EAD4QAAEDAgMGAwQJAwMFAQAAAAEAAhEDIQQFMQYSIkFRYXGRoRMygfAHQlJUkrHB0eEjYnIWgvEUM6Ky0kP/xAAbAQEAAgMBAQAAAAAAAAAAAAAABAUBAgMGB//EADYRAAICAgEDAgMHAwMEAwAAAAABAgMEESEFEjETQSJRYQYUIzJScaFCgZEVFrEzYtHxJEPh/9oADAMBAAIRAxEAPwD3FAEAQBAEAQBAEAQBAEAQGJQHL5jmzmYkxcNER4gLzGX1KynK8eCypx1Oo+g2n/s+fNdP9e/7P+TX7h9S5hc9a5wa4FhOkiB6lTMfq0LJdslpnKzEcVtcm3BVqmn4ZE5MlsCUAQBAEAQBAEAQBAQgCAlAEAQBAEAQBAQgJQEIAgCAgowcVtBVa6sd3lqfgF4rqtkZ37iXOLFxhpmtVauHskn1q13OIJ1FhA/Zdp22WS7n5NVBJaLGHzOqxwMmOYPT4qTVn5FLUm+PqcpY9c14O1wdcPY13UA+YXsqbPUgpfMppx7ZNH2XY1CABASgCAIAgCAICEBKAIAgCAIAgCAIAgIKwCJWTGz41cWxvvOAUeeTVDzI6KuT8Imnimu91wKzDIrn4kHXJeUfDNMT7Ok53ODHjC5Zt3p0yl9DamHfLRwpMknqvCym5S7i9XHBCxrYOxyfLaYpNJaCSJMgFexwMGqNKk48tFPfbLv1suVMDTIuxvkFMniUNfFFHJWzT4ZWOZUaI3d4WtEHl8FGedi467e439GyfLRYwuY06nuuBK7051NvEZGk6Zx5aLYUw5EhYBKyAgCAIAgCAIAgCAIAgCAIAgCAiUBi50Bat9q2zKW3pHLZznhcS2mYHM2v4LzHUOrbk4VMssfGS5kaNxm51VFKTb5ZOSS8IlhIMgwVmNko/lYcU/KNozHmsz2Tzf6p6mIAPmVaxzZ5NTqsfPsRXSq59yNU9pBg8lUuLjxIld213ELBlnc5NXDqLT0EHxXuMC2M6IteyKO+LVho8+zcuJYw25nrb/lUvVOpSlL06mTcbGS+KRo1Qt78k/20GkgyLFZhNxluL0Y1tcnTZJne9wVDfkeq9P03qneuyzyVuTi6e4nQAq+IBMrIJQBAEAQBAEAQBAEAQBAEAQBAYPcAJOgWHJJbYXL0jlc8zkvJYw8I1PXwXlep9Sc5enW+C1xsZRXdI0YVF4RNJQwEMkT08VlS7Xv3HnhlvHiQ14+sDP8AtgKZlLvirPmca+G4exUUI7G0yXFEb1OYDxA7OMfsrXpuS4t1b8kXJrT1M1tQEEg6hVs4uMnvySIv4dogLQygm9eAB2n4clnne1/BmT9mdDkedRDKh8D+i9H03qb/AOna/wBmV2Tjf1ROlaZXo001tFc+DILICAIAgCAIAgCAIAgCAICCUBBcsOSS2wcrnuc7002Hh5m4+H5ry/U+pObddb/cs8XG18TKeV5fvjfeYpjXv8yFDw8L1E7buII7X36XZHyVMW9peSwQ3komRKErH6a49jrWmorfk+IUc6EoCFkH0NU7obyC6O2Th2mvZqWzBcjYNeQQRqLhbRk4tNexrJbWi7mrBvB40eP/AFACnZyTcbI+GcqXw4spKvOwT2MlnLsSGP4mhzTYggGx5qXh3qqe5La9zlbByjwffM8Bu/1GXpm/+PzK75mGopW08xfP7HKq5tds/JfyPOiIZUPgb9tVYdN6pp+nZ4OOTi/1ROnBXpU01tFaSsglAEAQBAEAQBAEAQBAYuK1lJJbYOVz3ON6WMPDzPXX9/ReY6n1NyfpVePmWeLi6+KRUy3L5HtKnCwdefYeSiYeF3L17fynS2/nsgYZhjTWcGMHCLNb4c/notcnJeRNV1+PZG1VKgu6R9MZgmUqY3j/AFDy6D5Czfi10U6m/jYrunZPjwawFVhJZKAhAAgJQEIC/wC9hv8AFw9SSVY/nxf2f/JH8Wa+ZRVcSCCgNtQwzK1KGWqNuR9ofmreqmvKp+Dia8/UiSsnXPcvB8MBjDRcWOHCbOb0XDGynjycLVx7o3sgrV3Q8k5nl4aN9l6ZuIvC3zMP0/xavysxVapfBPyXsjzkthlQ20B8Tz81N6b1Nw1Xb4ZxycZPmJ1DTIC9PFprgrNaM1kBAEAQBAEAQBAQUBiTAWr45YOYz3ON6adM2+sfA6ei8z1Pqfc3VX/kssbF/qkUctwAI9pU4WDr9aLwPVQsTDUvxbuIne67+iHkxx+OdWcGsENFmtHwusZOVLJkq61pLwhVTGtOUnyXKbW4Vkuh1U6Dp83UqMYYEO6XM2cm5Xy48FHC4Z9d5JNvrOOg0UOiizMscp+Pds7znGqOo/4JzOpTkMpizbT9omP1lYzZU7UKl/f5mKO780yrVoubG8Im4+KiWUzr/MtHVTjLwYLmdCzl2F9o/dNhBJPSFMw8b17O1+NHG2fZHZlmOANIzO806FZy8N0vjx8zFNys4fDKahs7eC/gv+zVHcfkVYY3OPP9zhZr1EUAq9Jt6R3elyWcFWDH8bZGhGlpBkeSkUWxqn+JHaOdkXNfC9M++Kw5pEVKRlhuCOR6H4qTfQ6JK6l8Px9P3OULFNds1yWXhuJZIhtUaj7XzBUmThnQ7ktWL/DOScqJfQrZdjjSJY8Sw2c08u45qNiZTol6Vi3F+U/Y621Ka7o+SczwG5xsMsOh6ePxlM3D7Pxavyv+BTb3fDLyi5kec7kMf7vI9FN6Z1T016dj2csrF7vigdSx0iRdenTTW0VemvJkFsCUAQBAEAQESgIc5YbQ1vwcxnucyTTpm3M/oPVeZ6l1Pu3XX49yyxsbxKRQy3Lw4GpUO7THPmZ/5Cg4WImvVteoo7XXc9lZhj8c6s4NaIb9Vo+e60ysmeQ/TguF4RtVVGpd0/JdYxuFZvGHVXCw6fMhTIxrwa+6fM2cW3dPXsUcNh313lzjbVzjyHQKHTTZl2d0uPmzvOUaV2+59cdj2hvs6VmDU83FdMrMj2+hTwvd/M0qqbffZ59jPB4ZtJvtav8Asb1PU+i3x6Y0QV139kYsnKx9kf7lWrUfiKlhJ5DoLwL9lFsnbmW8L9kdYxhVAxw2Dc+puaHn2+ZWlOLZOzs1+5tO2MY9xdxeJZSaadG5NnO/MepU3Ivpx4+nVy/dnCEZTffZ/gyy+sx1AtquhoNtZ5WHkt8W2udDhe+DW2DjPurR9qdWi5r206ejSd4xPLsu0LMecJQqh7GrjZFqU2Y5Dg/aUqoNp08nBa9MxfUqnF8f+jOVY4WRNTXoupPg2INj1HVVNlUse3T9iXCSsjwbBzG4hsjhqjUcneHmFYdteZD4eJIjJyqfPgrYLGGmS14lhs5vTuFFoyJUtwsXD8nWytT+KPkyxWHNMipTPCdCOXY+a3updLV1L+ExGXf8EvJZc1uJbIgVRqPtd/M+ikNQzobXE/l8znuVMu32K2AxppkseJYbOB5TqR5lR8XJdMnVb+X3N7KlNd8fIzLAbnG27HXB6TED1Cxl4Xpr1auYszTdtdsi7kWcFpDHnh5G9vFTumdT7Gq7PD8HHKxuO6J1TXSvUpprgq9NeTKVkEhAEAQEFARKw3ocnM5/nEzTpm31j+i811Tqf/11sscbG18cjW5fgd4Go+1Mf+R6DyVbi4ql+LbxFfySbrdfBHyY43GmqQ1ohgs1o6Cf0jyTIyZZM1XWtL2QrqVa7pl5rW4Vsuh1U6Dk38jyUxRrwY90ubH7fI4uUr3peCjh6Dq7y5xsLud0HTyBUKqueXN2T8e//wCHeUlVHt9/Yzx2MEezpWYNf7j19AtsnK2vQp8f8mK6f6psyw1BtJoqVBxfUZ17lbU1Qoj6l3n2X/kxOTsfbH/J8OPEVOpPk0WHz4Lj+NmW8f8Ao3+CmHJuazG4SjY/1XRfyn9VcWQh06jh/G/chxcsiz6Gvdms0nT/ANw8Jd2I/dQHnp1Pf537ndY+pfQ+bsscaIqNvrI5i+ui5PBm6fWhz80brIXqdrRSp0y6wBPYKFCuyxtRWzu5KPkv5M672DV7SB4khTunPmVfhtaI+QvhUvkz64nGGiz2LNb758b2812uynjV+hDz8zSNfqy75FzBYT/qMNxHiaYa7mIi3l+amUY337FXf5TfJysn6NvHg0dai+i+/C4Gx/UKknXbj268a9/mTYyjZDg2BDcS37NYC/8AcB8hT36eZBvxP5fMjpypen4KmExRpEtcJabOaVFovljy9Oa2n5TOtlfqJOL/ALk4jD+zipSJ3NQebex5La2h0/i1PcX7mITU12T8lkhuJbIgVQLj7cDl10Hmu7UM2G1xJfyc9uiX/afHL8aaRLHiWEw5p5GTp8Y8lyxcqVLddi3F8NfI3tqU498PJGZZfucTeKmdD07Fa5eF6a76uYszTdviXkvZFnBbDHnh5HpdTumdTcNV2ePY4ZONv4kjqWuBC9QnvleCs015MwtgEBErAILk8eQc1n2c6spnxPz4LznU+qb3XUWOLjb+Jmqy/B73HUMMF5+12HqqvExe78W3iK8/UlW26XbHyMZijVcGtEN0a0fAT+q1yMiWQ1CC+H2QrgoLukXWNbhmS6HVSLD7PWfXkp0Ywwq9y5k/H0OLbyJf9pQw2HdWcS421c46AWkKBVVPJscpv92d5yVce1eT6YzFyBTpAhg6auPfnr+a3yMjv/Cq8L+TFdevjn5/4M6NFtEb9S7z7rBy7n/hdIVQx16lv5vZGkpOx6j4M8Nl1XEP3nSB1IjyC3qwr8uXdLhGJ3Qpj2x8l/BYunSq+yZAA1cTqdefiean0ZNNF3pR417kayEpw7mUs/PtK4DDvSBEGdJnRQ+pv18hRg9kjFXZU2z54nKSHtDTvNcY3heCfBcremtTio/lZtHJTi9n3xGYCnUY1nus4Xd96J/VSbcxU2qqHheTlClyi5S/sfetjWUXtbTAh/E46+9oL6LrZk1Y81Ctfm8mqrnYty9ihjsG5lfg+sZYRcdP0UDJxbKsj4Pfwd67FOvn2PhmGBfTMuvPPXouGXiW0y7p+/udKrY2flPmMW8MDQYAPKPzXKOVbGCjF6Rt6cW9tbOjc2kcMw1DM2B5zBPI+K9K402YsfVK3c1Y+01GMympSIc2SNQRr10VRd0++hqdfK9tEyF8LPhkfSW4gQeGqOtt78r2K3es2Pa+Jr+TXTpfzRTwuJdScWuEjRzTb4i0qHTdKmThNce6O0oq1bj5MsRQLCKlMy2ZB6EdR4hbXVOt+rU+DWM+5dkiw7dxDZENqgfB/fp1KktQzI7XE1/Jou6l/Q+OAxppkseCWH3mnUadpXDGy5UN1W/lfsb21qa7oeRmGA3eNnEw6Ecux9fJYy8T0vxK+YsU3b4l5LmSZyWHceZbyPRTOmdTdeq7HwccnG38SOrY4G4MheqjJNbRVvjyZSs7BBKN6W2Fyc1n+ca06Z/yIJ7aeq831TqXHpV/3LHGxt/FI1GDwu9xPswanr82VTRjufx2eF/JMnZpdsRicQ6qQ1ghos1osPjylL7pXtQr8L2MQr7F3S8lxu5hmyYdVOlvd+Z6qZF1YcfnN/wcpd90voVaOFfVJe8kDUuN/wCeajV49mRL1LeP35N52RgtIt1aL6gDKLCKfWQC7udJ15qXOq26KpojqK9zlGcY/FN8mzy/IQwSYL+pFgrHD6Sqo7b3Ij25bk+PB8Myo06A3iPaVDpvcQHmPFccuujESm/ik/nz/wAm1Up2/CuEWHZuBhg628RAA63/AGUh9RjHF7n517Gn3fduvY5WZdJvJ8eei8r3OUu7y2/BacKOjoGiiwttu1N0HQakX0HivQtY9Wu5alor/wASX7FLJc29nDXiWkzfkVC6d1H0vw58pvydr8ZSSceCvnGH3KpjQ3HkD+qjdQqVdz178o60T7qymSoL58s7G0wecbrIc0OLfcJvHTX4q2x+pquvtktteGRbMbultPR9sBU9vTeyobNIdPOBLjBXfGn97qlG1+GaWx9KScT5Y51N1E+zYBumJgX4gJmJXHKlTOh+nHWuDerujL4n5Na6u4tDZsDIubWhVjtlKChskqEd7Rv8tzv+k4PuWi3ObFegwuqL0dT8or7cb49xL1DCUq7WvA3T1bDSDzvCm004+VBWRWn815OEp2VPtMcdkYqDXiHPr49VrldJhcvOn8zNeU4vnwacYGtRkFu+w6i1+pAJsdVUrFyMZuOu6L9iZ6tdnPhlerg3Djpgx4wW9pt1hRp4tkH31nRWxku2TPqd3ED7NUa2s/x+J59F3ajlx21qa8fJmi7qn80fHB4s0juPEsOrTeO45KPRkyx32WLh+Ub2VKa7oeTLH4CBv07sPp2j4+i2ysPX4lXMWKrn+SZayPONzgeZbyJm3b0UrpnU/T/DsfByycZS+KJ1jXSvVRkmtoq2mnpmjx2cYV8tOKYyLEB7Z+MrW/BsuWlvRrHJhB73yUqFbL2mfb0j4vCiV9CjF77dnaXUk+NoV8VgnnixTCOQ32wEs6I5+d6+WjEeoRj4aPuzMcC1u62vSHUh4ld4dJjCPbGH8Gjzk3tyMaGMy9pn21Enu4LWHR4xe+3ZmWcn/Vou/wCoMHb+vRt/eFM+6z9onH7xD9RmNpMJ94pfjC2+72fpMevX7yJ/1LhPvFL8YWfQs/SY+8VfqRqM+zLDVgC3EUZH94VT1PpN+Sl2rwSsbOprfMkaXepfeKH4/wCFTf7ezmuUTV1TH/Ui5l2Iw7C5zsRRLgOHj5x+8KZh9CyKW5Sjz7cHG7qNMuFIr4jEU3uLnYmiSf7/AE0UefQs+yffNb/sdYdRx4LSkj5l1L7xQ/H/AAuX+3M39P8ABt/qlH6kXMyxlGpuRiKPCIPH4fspuZ0bMu7Ph8LXg5VZ+PDfxFPepfeKH4/4UP8A27m/L+Dr/qmP+ob1L7xQ/H/Cx/t3N+X8D/VKP1IzZXpgEDE0ADrx/wALpDoWfHhR/g1l1LHb8os5djqDN5r69Esdrx6RefyUvD6Pl1d0Jx2n9Dldn0SaalyVqxoBx3cRRI5cf52USz7O5fc3BcfsdY9Uo1+ZHz3qX3ih+P8Ahcv9u5q50bf6nR+pG/yPNcLRZDsTSkn7YV/03pt+PXqSf+CBk5tVkt9yNl/qXCfeKX4wrL0LP0kb16v1In/UuE+8UvxhY9Cz9Jn16v1Ig7SYT7xS/GE+72e0R69f6iu/OMC65rUT/vC5S6f3vbgb/e1+oxr5tgXiHVqJ/wB4WtvT+9alD+DMcxR5UivRxeBYZbiaY6gPbdRa+jem/hT18jeXUIPy0TXxeXu//Wj+MLa3o1c+ewR6il/UXsszPDe5SrMeYndDgSANbfFSKsOdMdGksiNj4ZzH0gbF+3a6vQEVACXNE8YAOl9bAQArPEy3B9smQcrG713RPJKrHNcWu3gQYIMi48VcppraZTSTT00YSep9Vk1JnufNAR8T5lDOxPc+ZTRjYnufMrA2J7nzKyufczsme581jgxsiT1PmURnZO94+ZWdGNje7nzKaM7JaCdN4+ErSUoryzMYyl4Q3HdHeqOyHzRnsn8v4IaCfteqNpeTC7n4J3HdHeqwrK/mv8m3ZP5fwQ6RrPxlbRcZco1e15Bd3PmttGNkb3c+ZQbJnufMoY2RPj5lBsT3PmgE9z5oNie58yg2J7nzKaGxPc+qeBsT3PmU/uZ2yzgcFUrVBTphznHlf1jRaTsjBbbN64yseke27G7KMwdO/FUd7zjPXxjSFQ5OS7JcF5j4/p8s6dRiVwcBt/sSKzTWoACoLuaAAHi1+V4BVhi5bg+2RX5WKprcTyOowtJBBBFiD1V0mmtoppR7XoxQ1CAIAgJY2SBzNh8VrOXbFylxo3Ue5pL3NyzZiuQDAuJ5fuqGX2mwoT7HLn9mWq6NkNb0anE0Cx5Y6xFirrHvhdBWQfDK26qVU3CXlHzXY4hH8jKN9s3mNGkH+1AMm0ieQ7HoV5rr+Bl5Uo/d3pLzouel5WPSmrUdBgs0w1V4Y1rJP9v7tXlcrpfU8WHqSk/8l7TmYV0+yEef2KtTD08LiC57QadTmRO6RJPLuFOhk5HUsONdctWR+vn2I0qqsK9ymvhkZnP8J9lv4D/8rkuhdV1+d/5Nn1TB3+X+Dms/xVOrWLqYAbA0EcgOnYr2HRsa/Hxuy57ZQdRuqts3WaxWxXEo2lyzKWzc5fs3Vqje90cpgz8JXn8z7R4mNLt8stsbpF1y34RZrbI1AJDw7tEfmVDp+1uNKWprX1JE+g3JbT2aLE4d1Nxa8QfnmvS0X13w74PgprqZVS7ZnyXc4hAEAQFnLcBUr1BTpt3nH06k/BaWTUI7Z0rrc5JI9u2O2Sp4KmCeKqRxOMawJA6XHXmqHJyZWvjwXuPjKtfU6aFFJS4JhZAIQHn+3+xArg16AioPeaPr3N7CZv15KwxMvs+GXgr8rE7vij5PIntIJBEEGCFcppraKaUXF6ZCyahAEBtNnMJ7XENHIcR+Fx+Sp+u5foYktPmXBZ9Kx3del7Lk9Ac8AhuhOg7L5SqpyjKeuD3DlFPs2cdtphN2qKgsHC/+Un9AvoP2VzVZjup+V4PKdcx3Cas+Zzi9c/JQMLBgQhk22Q5W+qS9pjcuD/cJIGnZUXWep0Y0VXZz3ca+RadPwrbm518aOtpgYmg5jxxN4XDo5sXv1IXiJ9/TcxXVv4Xyn9Gelj25dDhLyvJweMwxpPLHCCDC+mYuTXk0qyL4f8HjMiiVM+xnwXfn3OIWUYZt9l8EKmIE6NG8e8ECPVUP2hzHjYj7ffgtukYyvyEn4XJ2WcZgKFIujsB8lfPul4Lz8nsb48s9Xm5X3anuRpsm2mL3ltbdaORv31k9gvQ9W+zKqh343P0KrA6x6ku23g+e1lWjUYHMe0vBixvuwT+ZXb7M15mPa67YvtOXWZ491ffBrZyS9weYCAlAWcswD69VtOmJc70EgEntdaTmoR2zpXW5y0j2/Y3ZVmCpzE1XAb7rT4CwtcqhyMiVjL3Gx41x+p0wUbRKEICUBBQEEIwjz36QtixVBr0G/wBQXe0Sd4AHQSb2AgBWGJl9r7ZeCvysVSXcjyV7C0kEEEWIOs+Cuk0+UUrTXkhDAQHZ7FYPdpuqHV0AfAuBXz77XZfqWxoj7bb/AIPXdBx+2DsfuW8bRrHFse0DcaL37OHTuFAxLsRdOsrm/ifgk303yylKP5T6bTYT2mHd1bxD4A/uuX2fzPu+bFPw+Dp1Wj1cdtex56V9VT4PCtaCz9TCNxkuQuxA3p3Wi0xrp18V5/q3XK8FqC5kW2B0ueUtvhHUYp7cHhuEaWHcmYPPmvGYyn1jPTnx/wCD0d0o4GLqJymTZs6lXLyZDzxfGe3Ur23VukwyMT0o8OPg85g58q8jvfudTneRtxG65p3XRr1F9ZPdeM6T1ufTu6ma2t8noM/pscr41wzisfgnUXljhcetgbea+iYWbXl1K2Hg8llY0sezskVgpb8kdnQbF1QK7gebCB+Jq8t9q65SxFJezL3oU4q/tfujd7X4dz8PwgkggwByleb+yuRCrL1J62vP1LfrNU7KF2rwzlcoyl9d8XaOZjTX9l7jqfVq8KrubT58Hm8LAsyZ6XBczfZ72FPfL5vAFr2nr2UHpn2gjn3enGslZnSvu1fe3/waJekKQFYBZy3L6leo2nTaXOPYwO7iNAtJ2Rgm2dIVyk9I9v2O2Up4Kn9qo73nX8omOnkqHIyXay+xsdVI6UKKlokkhZBKAIAgCAxIWGDzv6QNiBUBr4doDxd7QAA4QLjQCwPmrLEy+z4JFdlYnd8SPJ3tIJBEEGCOhCufPKKZrT0GiTGixJ8GYpe532DzOhTpBoeLCfdOsT06r5hmdLzsrJlY4+f/ACe2x8zFpqUe72NRU2vfvEBoibeCvo/ZHHcU23v9ysl1+alx4N1h87ovYN54G8LiD+y87b0PMqv3VHaT4Za19Sx7KvjetnCY5oFRwaZEyDprdfS8OU3RH1Fp6PG5Kj6su18HwhSTglvg9C2comnhm79ufgO6+Vddujk5+6ufY910uuVVHx8Gs2uzKm6mKbTvGZPaCFc/Znpl1d3rWLSW0V3Ws2qdXpw+ZyLHQQehle6sj3R19NHmIPUtnpOXZgyqxpaRMaaX6L5H1DpuRRbLujxvye+xMuq2C0+TmttqTvatdHDFj8G/qvYfZGyuWPKvfO/BQdehJWKT8HNL1x51n1wuIdTeHtMEaLjk0RvqcJ+GdabpVTU4nbYDaWlUbD+E6EEEg+i+c5v2aysez8Fdy8pnsKOsUWRSnwyy/N8PTEgtH+LCJ8goq6P1G9pTj/k7PPxKltP/AAcln+cnEOAFmN0HXW/qvc9F6Ounw+L8zPM9S6h95lpeDTq92VbLWXYB9eo2nTaXOd6WJkz2BWlk1XHbN64Ob4Pb9jtk6eCpiwdVPvOgTNpAPIcPVUWTku1/QvcbHVfJ0oUUkmUIZCAIAgCAICCgIIQM88+kDYf2u9Xw7f6mr2j68ukkW1lxPwVjiZfb8MvBXZeKmu6J5KVcLlbRTyWnphbbMNsJvWtDZEJsNkpyEb3ZfKfbP33XY31MER8DC8z9oeq/davTg/iZddHwfWn3yXCNhthm8f0Wn/P1EeoVV9mOlb/+Vcv22Tus52vwYf3OSXu/6eTzBAK137IwZU6haQ5tiNCud1Sug4zWzeuyUJdyO7o1G43CkH3gNOjhO716BfN7q7ejZylH8rf8Hsq5Qz8Vr+o4jE0Cx7mu1aSPIx+i+kUXQvrVkPDPG21uubiz5LqvmaJ6Cc60YREJpGd78kptgt5Xlz8RVbSpiXOI+AkAuPYSudlirW5HSqqVj0j3DY/Zeng6QgTUcAXu5zGkwLCSqLIyJWv6F7RjxridEAoxJJQEoAgCAIAgCAIAgMSmged/SDsT7QGvhxxi72AHiABuO9gIAVlh5fb8Miuy8RS+KJ5O9hBINiDBHcK3T34KdrT0yFk1CALOtg9DyGtT/wCnYGub7o3hIne3RPNfKOtV5H32UprfPB7zp1lX3ZKD5M8FlFJkkQ8nV0z0tr2XLK6xlzUYt9qXsb04FSbettlXE7OUHPkkNn6s/wAqbR9pM2FXalv6kWzpGNKW9/2LtbKKTqe4WgDrftfVQK+tZkbe9T/sS59Px5Vdjiitl2Q0aZkQ8/l6qVm/aDMvik/hOON0vGrk2uS3SwNOnULxDSdRPaBqVBszb8irsl8SXuSYY1dVndHg5bbP2ZqNLSC4+9BB+br232T9f0XGfjk8515Vu3uj5OdXq1wigYQwEBayzLqmIqCnSaXOPjA7kgWC52zVa2zrVW5vSPctkdl6eCpwOKofed1ue/h5KiyMh2svaMdVI6FRiSZIAgCAIAgCAIAgCAICIQEEIDzf6Qtid+cRhwA4XewAAEQLi4AsD4yrPDy9fDIrcvEUl3RPKnNIMEEHv1VunsqGteQhqEfgyjNlVzdHEeBIWk6q5fmjs3jZKK0not4TN61Kd15v9qT+vZQMvpOLkczj/j/0Sac++rxI+VXHVHO3i909iV3qwseuvtjFa+ppLLuslvZaq51iCzdLjGkwQfOVDr6NhRt9SKXd/Ykyz8qUOz2PhhM0q0zLXn4kkeUqTldMxsiKjZBf2ONWdfU+JEYrMqtR0ueZ7Ej0nss4/TsaiOoQWjW3Nute5SKrnk3Jk9VMUYxWorRGlJt7ZCyYfLCbMFrK8uqYiqKdNpJPp4laWWKC2ztVU5vSPcdkNlqeCpDR1Q+8+OwkDoLTCoMjIdkvoXtFEa4nRwo5IEICUAQBAEAQBAEAQBAEAQBAYESn1MeTzj6QNh9/exGHHFq9gjiueIADW/M8lZYmZr4ZFbl4ifxRPKirhPZUNa4CGAgARvSbMpbeju8lyGnTphz2h7iJMwQPSdF806x13JvuddctR8I9pg9NphWpzWy3RqYeo4saKbiLEAfPRQbK+pVQVs3LXzJUZYljda1+xz21OSNpgVKYhpMEW1gnp2Xq/s71i3Ik6b148MoerdPhWvUr8HNL13KPPhDAWQXMpy2piaraVMS4+gkST2ErnZZGtbZ2qqdktI9u2Q2Wp4KlYA1HRvutr0BgWBJVBkZMrX9C8ox41o6NRySSEBKAIAgCAIAgCAIAgCAIAgCAiEBDgm9GNbPNvpB2I397EYccWr2DeO9AN2i99BACs8PM18MitysTa7onljmkGCIIsQeSt00+UVLWuGQhgLDW1ozHh7PQcmzinVptG8GuAggkDynwXy3q3SMnHvlNLcdnt8DOquqUW9M+mJySjUJdEOP1g5x/WOa41dby6Y+nPlfJpHSfTqLJdy4fzTOaz/JX0m7weXs78tV6/ofVsfKs7HBRl8yh6jg2Uw2pNr6nPr1RQhGzBcyjLKmJqinSaS484MAdSQLLnbaoR2ztVU5vSPcdkdmaeCpQBLzd7jNzeLTAsYsqG+92SLzHoVaOhCjkkQgJQBAEAQBAEAQBAEAQBAEAQBAEBBQEEJ7g81+kHYcODsRh2gOF3sEAGALjQCwJ7yrPEy9fDIrMrE2u6J5YRyOunxGqt+Hyioaa8ksIkTotZ93a+3yZhruW/B3GEyLDvYHM3rjUOIgr5zl9dz8e5126a+qPYU9Nxba1OO/7GWWZTWpVJNUuZ0MnrAu7wXLP6viZOPpV6n89I3xsG+me+/cflyfTamu1uHcDq6wHiDdcvs3jysy+72R06xdGOPpvlnAL6k/J4fWi3lWW1MRVbTpNLnH0EEkknsCuc7I1ruZ0qqlY9I9y2R2Xp4KkAAHVD7z4uTaYOoHCLSqHIyHbL6F9RQq0dAo5IJCAlAEAQBAEAQBAEAQBAEAQBAEAQBAEAQGLhKeAeY/SDsPO9iMO2+r2DmS7UW1l3PorTEzNfDIq8vF38UTzAFW3HlFTr5lzA5lVongcQOnJQMzp2Plf9SKJeNm20flZsHbU141A73n81WL7L4cXtom/65kGpxeLfVdvPcXHvdXWPi00R7a4pFbdkTtluT2fbKctfiaraVMS5xHwbIBcewmV0nbGuO2a11uctI9x2R2Yp4KkAADUIG+7mTFwDGkkx4qhvyHa+S9ooVaOgCjkkyQBAEAQBAEAQBAEAQBAEAQBAEAQBAEAQBAQQgILZQHmP0hbETOIw7ZOr2Cb2Mka3sArTDy9fDIq8vF38UDzAjkfiO6tl42VPjgJoF3J8pqYqqKdJsk6m8NHVxAMBc7bY1x5OtVTm+D3PZTZmngqQDRLzdzjqTfy1j4KgvyJWsvaMeNaN9C4EgQgJQBAEAQBAEAQBAEAQBAEAQBAEAQBAEAQBAEAQGBEouDH0PMfpC2H1xGHHd7ANYi4vbQ6C8q0xMv+mRWZeL/VE8/yfKauJqilTaS6b2jd1mZjorKy6Na22V1dMpy0ke5bK7M08FSDW8Tz7z4uTAFtYFhaVQX5ErZb9i+poVcdG9XA7mQQBAEAQBAEAQBAEAQBAEAQBAEAQBAEAQBAEAQBAEBisMEESkm1rQaTXJqMmy+lTqVXMpsaXOO8WtAJ4jqeakWSbits4wioy4NyuB2CAkIAgCAIAgCAIA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Pentagon 23"/>
          <p:cNvSpPr/>
          <p:nvPr/>
        </p:nvSpPr>
        <p:spPr>
          <a:xfrm>
            <a:off x="467544" y="3187009"/>
            <a:ext cx="1102189" cy="1080120"/>
          </a:xfrm>
          <a:prstGeom prst="homePlate">
            <a:avLst>
              <a:gd name="adj" fmla="val 4810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Submit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1115616" y="3187009"/>
            <a:ext cx="1901011" cy="1080120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Peer Review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6" name="Line Callout 1 25"/>
          <p:cNvSpPr/>
          <p:nvPr/>
        </p:nvSpPr>
        <p:spPr>
          <a:xfrm>
            <a:off x="1258516" y="4843110"/>
            <a:ext cx="1497768" cy="648072"/>
          </a:xfrm>
          <a:prstGeom prst="borderCallout1">
            <a:avLst>
              <a:gd name="adj1" fmla="val 26981"/>
              <a:gd name="adj2" fmla="val 6364"/>
              <a:gd name="adj3" fmla="val -100319"/>
              <a:gd name="adj4" fmla="val -2459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1a. </a:t>
            </a:r>
            <a:r>
              <a:rPr lang="en-US" sz="11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Enter FundRef data into </a:t>
            </a:r>
            <a:r>
              <a:rPr lang="en-US" sz="11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submission </a:t>
            </a:r>
            <a:r>
              <a:rPr lang="en-US" sz="11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fields</a:t>
            </a:r>
          </a:p>
        </p:txBody>
      </p:sp>
      <p:sp>
        <p:nvSpPr>
          <p:cNvPr id="27" name="Chevron 26"/>
          <p:cNvSpPr/>
          <p:nvPr/>
        </p:nvSpPr>
        <p:spPr>
          <a:xfrm>
            <a:off x="2555776" y="3187009"/>
            <a:ext cx="1821802" cy="1080120"/>
          </a:xfrm>
          <a:prstGeom prst="chevr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Accept &amp; Prep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3923928" y="3187009"/>
            <a:ext cx="2181842" cy="1080120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Conversion, 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Editing,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Production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2" name="Chevron 31"/>
          <p:cNvSpPr/>
          <p:nvPr/>
        </p:nvSpPr>
        <p:spPr>
          <a:xfrm>
            <a:off x="5652120" y="3187009"/>
            <a:ext cx="1829724" cy="1080120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Galley Proof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5" name="Pentagon 34"/>
          <p:cNvSpPr/>
          <p:nvPr/>
        </p:nvSpPr>
        <p:spPr>
          <a:xfrm flipH="1">
            <a:off x="7020272" y="2610945"/>
            <a:ext cx="1368152" cy="1080120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Article Publication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6" name="Pentagon 35"/>
          <p:cNvSpPr/>
          <p:nvPr/>
        </p:nvSpPr>
        <p:spPr>
          <a:xfrm flipH="1">
            <a:off x="7020272" y="3763073"/>
            <a:ext cx="1368152" cy="1080120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Issue Publication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39" name="Picture 19" descr="C:\Users\dso33\AppData\Local\Microsoft\Windows\Temporary Internet Files\Content.IE5\FITSP8DD\MC9001861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35180"/>
            <a:ext cx="603251" cy="86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72553"/>
            <a:ext cx="648072" cy="61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Line Callout 1 40"/>
          <p:cNvSpPr/>
          <p:nvPr/>
        </p:nvSpPr>
        <p:spPr>
          <a:xfrm>
            <a:off x="1907704" y="2204864"/>
            <a:ext cx="1656184" cy="793243"/>
          </a:xfrm>
          <a:prstGeom prst="borderCallout1">
            <a:avLst>
              <a:gd name="adj1" fmla="val 64606"/>
              <a:gd name="adj2" fmla="val 100428"/>
              <a:gd name="adj3" fmla="val 157180"/>
              <a:gd name="adj4" fmla="val 11544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1b. </a:t>
            </a:r>
            <a:r>
              <a:rPr lang="en-US" sz="11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Update FundRef data from Acknowledgement</a:t>
            </a:r>
          </a:p>
          <a:p>
            <a:pPr algn="ctr"/>
            <a:r>
              <a:rPr lang="en-US" sz="11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1100" b="1" dirty="0" smtClean="0">
                <a:solidFill>
                  <a:srgbClr val="FFFF00"/>
                </a:solidFill>
              </a:rPr>
              <a:t>at Revision</a:t>
            </a:r>
            <a:r>
              <a:rPr lang="en-US" sz="11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) </a:t>
            </a:r>
            <a:endParaRPr lang="en-US" sz="11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2" name="Line Callout 1 41"/>
          <p:cNvSpPr/>
          <p:nvPr/>
        </p:nvSpPr>
        <p:spPr>
          <a:xfrm>
            <a:off x="4101021" y="2350035"/>
            <a:ext cx="1656184" cy="648072"/>
          </a:xfrm>
          <a:prstGeom prst="borderCallout1">
            <a:avLst>
              <a:gd name="adj1" fmla="val 64606"/>
              <a:gd name="adj2" fmla="val 100428"/>
              <a:gd name="adj3" fmla="val 170114"/>
              <a:gd name="adj4" fmla="val 115447"/>
            </a:avLst>
          </a:prstGeom>
          <a:ln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9933"/>
                </a:solidFill>
              </a:rPr>
              <a:t>2b. </a:t>
            </a:r>
            <a:r>
              <a:rPr lang="en-US" sz="1100" b="1" dirty="0" smtClean="0">
                <a:solidFill>
                  <a:srgbClr val="FF9933"/>
                </a:solidFill>
              </a:rPr>
              <a:t>Update FundRef data per Author request</a:t>
            </a:r>
            <a:endParaRPr lang="en-US" sz="1100" b="1" dirty="0">
              <a:solidFill>
                <a:srgbClr val="FF9933"/>
              </a:solidFill>
            </a:endParaRPr>
          </a:p>
        </p:txBody>
      </p:sp>
      <p:sp>
        <p:nvSpPr>
          <p:cNvPr id="43" name="Line Callout 1 42"/>
          <p:cNvSpPr/>
          <p:nvPr/>
        </p:nvSpPr>
        <p:spPr>
          <a:xfrm flipH="1">
            <a:off x="4298369" y="4843968"/>
            <a:ext cx="1353751" cy="648072"/>
          </a:xfrm>
          <a:prstGeom prst="borderCallout1">
            <a:avLst>
              <a:gd name="adj1" fmla="val 26981"/>
              <a:gd name="adj2" fmla="val 6364"/>
              <a:gd name="adj3" fmla="val -109725"/>
              <a:gd name="adj4" fmla="val -25657"/>
            </a:avLst>
          </a:prstGeom>
          <a:ln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9933"/>
                </a:solidFill>
              </a:rPr>
              <a:t>2a</a:t>
            </a:r>
            <a:r>
              <a:rPr lang="en-US" sz="1600" b="1" dirty="0">
                <a:solidFill>
                  <a:srgbClr val="FF9933"/>
                </a:solidFill>
              </a:rPr>
              <a:t>. </a:t>
            </a:r>
            <a:r>
              <a:rPr lang="en-US" sz="1100" b="1" dirty="0">
                <a:solidFill>
                  <a:srgbClr val="FF9933"/>
                </a:solidFill>
              </a:rPr>
              <a:t>Review </a:t>
            </a:r>
            <a:r>
              <a:rPr lang="en-US" sz="1100" b="1" dirty="0" smtClean="0">
                <a:solidFill>
                  <a:srgbClr val="FF9933"/>
                </a:solidFill>
              </a:rPr>
              <a:t> FundRef data</a:t>
            </a:r>
            <a:endParaRPr lang="en-US" sz="1100" b="1" dirty="0">
              <a:solidFill>
                <a:srgbClr val="FF9933"/>
              </a:solidFill>
            </a:endParaRPr>
          </a:p>
        </p:txBody>
      </p:sp>
      <p:sp>
        <p:nvSpPr>
          <p:cNvPr id="45" name="Flowchart: Magnetic Disk 44"/>
          <p:cNvSpPr/>
          <p:nvPr/>
        </p:nvSpPr>
        <p:spPr>
          <a:xfrm>
            <a:off x="5512156" y="3472994"/>
            <a:ext cx="740778" cy="580158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FundRef Data</a:t>
            </a:r>
            <a:endParaRPr lang="en-US" sz="1100" dirty="0"/>
          </a:p>
        </p:txBody>
      </p:sp>
      <p:sp>
        <p:nvSpPr>
          <p:cNvPr id="47" name="TextBox 46"/>
          <p:cNvSpPr txBox="1"/>
          <p:nvPr/>
        </p:nvSpPr>
        <p:spPr>
          <a:xfrm>
            <a:off x="359124" y="559911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Author</a:t>
            </a:r>
            <a:endParaRPr lang="en-US" sz="1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73932" y="200186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ACS</a:t>
            </a:r>
            <a:endParaRPr lang="en-US" sz="1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996170" y="4267129"/>
            <a:ext cx="3027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8CE1"/>
                </a:solidFill>
              </a:rPr>
              <a:t>ScholarOne</a:t>
            </a:r>
            <a:r>
              <a:rPr lang="en-US" sz="1600" dirty="0" smtClean="0">
                <a:solidFill>
                  <a:srgbClr val="008CE1"/>
                </a:solidFill>
              </a:rPr>
              <a:t> Manuscripts</a:t>
            </a:r>
            <a:endParaRPr lang="en-US" sz="1600" dirty="0">
              <a:solidFill>
                <a:srgbClr val="008CE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24108" y="4267129"/>
            <a:ext cx="2996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ACS internal production system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68243" y="4843968"/>
            <a:ext cx="1872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Atypon Literatum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2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36136</TotalTime>
  <Words>1145</Words>
  <Application>Microsoft Office PowerPoint</Application>
  <PresentationFormat>On-screen Show (4:3)</PresentationFormat>
  <Paragraphs>290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    ACS Publications and CHORUS</vt:lpstr>
      <vt:lpstr>ACS Publications</vt:lpstr>
      <vt:lpstr>PowerPoint Presentation</vt:lpstr>
      <vt:lpstr>Which Version of the Article is part of CHORUS?</vt:lpstr>
      <vt:lpstr>ACS Options for Public Access Compliance</vt:lpstr>
      <vt:lpstr>PowerPoint Presentation</vt:lpstr>
      <vt:lpstr>PowerPoint Presentation</vt:lpstr>
      <vt:lpstr>ACS Procedure for Capturing Funding Information</vt:lpstr>
      <vt:lpstr>ACS Procedure for Capturing Funding Information</vt:lpstr>
      <vt:lpstr>ACS Procedure for Capturing Funding Information – S1M screens</vt:lpstr>
      <vt:lpstr>Experiences with Funding Agency Identification </vt:lpstr>
      <vt:lpstr>Experiences with Funding Agency Identification – Accuracy Improving</vt:lpstr>
      <vt:lpstr>Experiences with OSTP Agency Identification </vt:lpstr>
      <vt:lpstr>ACS Funding Data Capture: Future Plans</vt:lpstr>
      <vt:lpstr>PowerPoint Presentation</vt:lpstr>
      <vt:lpstr>FundRef and License Metadata Deposits</vt:lpstr>
      <vt:lpstr>Workflow for FundRef/License Metadata Deposits to CrossRef</vt:lpstr>
      <vt:lpstr>PowerPoint Presentation</vt:lpstr>
      <vt:lpstr>    ACS Publications and CHORUS</vt:lpstr>
      <vt:lpstr>Example XML for FundRef and License metadata deposits: The Header</vt:lpstr>
      <vt:lpstr>Example XML for FundRef metadata deposits  </vt:lpstr>
      <vt:lpstr>Example XML for License metadata deposits</vt:lpstr>
      <vt:lpstr>Fun with the CrossRef API</vt:lpstr>
      <vt:lpstr>Fun with the CrossRef API</vt:lpstr>
      <vt:lpstr>Fun with the CrossRef API</vt:lpstr>
      <vt:lpstr>Acknowledgments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Publishing Innovations</dc:title>
  <dc:creator>Jonathan Morgan</dc:creator>
  <cp:lastModifiedBy>O'Brien, Daniel S.</cp:lastModifiedBy>
  <cp:revision>1715</cp:revision>
  <cp:lastPrinted>2014-02-21T16:30:21Z</cp:lastPrinted>
  <dcterms:created xsi:type="dcterms:W3CDTF">2012-01-25T13:04:52Z</dcterms:created>
  <dcterms:modified xsi:type="dcterms:W3CDTF">2014-12-18T17:56:49Z</dcterms:modified>
</cp:coreProperties>
</file>