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6"/>
  </p:notesMasterIdLst>
  <p:handoutMasterIdLst>
    <p:handoutMasterId r:id="rId37"/>
  </p:handoutMasterIdLst>
  <p:sldIdLst>
    <p:sldId id="393" r:id="rId3"/>
    <p:sldId id="257" r:id="rId4"/>
    <p:sldId id="363" r:id="rId5"/>
    <p:sldId id="366" r:id="rId6"/>
    <p:sldId id="389" r:id="rId7"/>
    <p:sldId id="380" r:id="rId8"/>
    <p:sldId id="335" r:id="rId9"/>
    <p:sldId id="336" r:id="rId10"/>
    <p:sldId id="381" r:id="rId11"/>
    <p:sldId id="371" r:id="rId12"/>
    <p:sldId id="382" r:id="rId13"/>
    <p:sldId id="313" r:id="rId14"/>
    <p:sldId id="338" r:id="rId15"/>
    <p:sldId id="383" r:id="rId16"/>
    <p:sldId id="315" r:id="rId17"/>
    <p:sldId id="316" r:id="rId18"/>
    <p:sldId id="317" r:id="rId19"/>
    <p:sldId id="318" r:id="rId20"/>
    <p:sldId id="320" r:id="rId21"/>
    <p:sldId id="321" r:id="rId22"/>
    <p:sldId id="322" r:id="rId23"/>
    <p:sldId id="323" r:id="rId24"/>
    <p:sldId id="324" r:id="rId25"/>
    <p:sldId id="373" r:id="rId26"/>
    <p:sldId id="374" r:id="rId27"/>
    <p:sldId id="390" r:id="rId28"/>
    <p:sldId id="392" r:id="rId29"/>
    <p:sldId id="396" r:id="rId30"/>
    <p:sldId id="384" r:id="rId31"/>
    <p:sldId id="387" r:id="rId32"/>
    <p:sldId id="388" r:id="rId33"/>
    <p:sldId id="377" r:id="rId34"/>
    <p:sldId id="33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EA7A7"/>
    <a:srgbClr val="4F5B65"/>
    <a:srgbClr val="6156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37" autoAdjust="0"/>
    <p:restoredTop sz="58301" autoAdjust="0"/>
  </p:normalViewPr>
  <p:slideViewPr>
    <p:cSldViewPr snapToGrid="0" snapToObjects="1">
      <p:cViewPr>
        <p:scale>
          <a:sx n="100" d="100"/>
          <a:sy n="100" d="100"/>
        </p:scale>
        <p:origin x="-176" y="-4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ratner:Desktop:Charts%20&amp;%20Graphs:Auditor%20Reports:TOTAL%20Agency%20summary.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ratner:Desktop:Charts%20&amp;%20Graphs:Auditor%20Reports:TOTAL%20Agency%20summary.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43837218367506"/>
          <c:y val="0.0172811059907834"/>
          <c:w val="0.87378016098854"/>
          <c:h val="0.924116894662361"/>
        </c:manualLayout>
      </c:layout>
      <c:lineChart>
        <c:grouping val="standard"/>
        <c:varyColors val="0"/>
        <c:ser>
          <c:idx val="10"/>
          <c:order val="0"/>
          <c:tx>
            <c:strRef>
              <c:f>TOTAL.csv!$L$1</c:f>
              <c:strCache>
                <c:ptCount val="1"/>
                <c:pt idx="0">
                  <c:v>TOTAL</c:v>
                </c:pt>
              </c:strCache>
            </c:strRef>
          </c:tx>
          <c:cat>
            <c:numRef>
              <c:f>TOTAL.csv!$A$3:$A$9</c:f>
              <c:numCache>
                <c:formatCode>m/d/yy</c:formatCode>
                <c:ptCount val="7"/>
                <c:pt idx="0">
                  <c:v>40516.0</c:v>
                </c:pt>
                <c:pt idx="1">
                  <c:v>40496.0</c:v>
                </c:pt>
                <c:pt idx="2">
                  <c:v>40465.0</c:v>
                </c:pt>
                <c:pt idx="3">
                  <c:v>40435.0</c:v>
                </c:pt>
                <c:pt idx="4">
                  <c:v>40406.0</c:v>
                </c:pt>
                <c:pt idx="5">
                  <c:v>40381.0</c:v>
                </c:pt>
                <c:pt idx="6">
                  <c:v>40343.0</c:v>
                </c:pt>
              </c:numCache>
            </c:numRef>
          </c:cat>
          <c:val>
            <c:numRef>
              <c:f>TOTAL.csv!$L$3:$L$9</c:f>
              <c:numCache>
                <c:formatCode>General</c:formatCode>
                <c:ptCount val="7"/>
                <c:pt idx="0">
                  <c:v>55202.0</c:v>
                </c:pt>
                <c:pt idx="1">
                  <c:v>51994.0</c:v>
                </c:pt>
                <c:pt idx="2">
                  <c:v>41902.0</c:v>
                </c:pt>
                <c:pt idx="3">
                  <c:v>37045.0</c:v>
                </c:pt>
                <c:pt idx="4">
                  <c:v>31351.0</c:v>
                </c:pt>
                <c:pt idx="5">
                  <c:v>27564.0</c:v>
                </c:pt>
                <c:pt idx="6">
                  <c:v>25366.0</c:v>
                </c:pt>
              </c:numCache>
            </c:numRef>
          </c:val>
          <c:smooth val="0"/>
        </c:ser>
        <c:dLbls>
          <c:showLegendKey val="0"/>
          <c:showVal val="0"/>
          <c:showCatName val="0"/>
          <c:showSerName val="0"/>
          <c:showPercent val="0"/>
          <c:showBubbleSize val="0"/>
        </c:dLbls>
        <c:marker val="1"/>
        <c:smooth val="0"/>
        <c:axId val="-2047763272"/>
        <c:axId val="-2095378472"/>
      </c:lineChart>
      <c:dateAx>
        <c:axId val="-2047763272"/>
        <c:scaling>
          <c:orientation val="minMax"/>
        </c:scaling>
        <c:delete val="0"/>
        <c:axPos val="b"/>
        <c:numFmt formatCode="m/d/yy" sourceLinked="1"/>
        <c:majorTickMark val="out"/>
        <c:minorTickMark val="none"/>
        <c:tickLblPos val="nextTo"/>
        <c:txPr>
          <a:bodyPr/>
          <a:lstStyle/>
          <a:p>
            <a:pPr>
              <a:defRPr sz="1400"/>
            </a:pPr>
            <a:endParaRPr lang="en-US"/>
          </a:p>
        </c:txPr>
        <c:crossAx val="-2095378472"/>
        <c:crosses val="autoZero"/>
        <c:auto val="1"/>
        <c:lblOffset val="100"/>
        <c:baseTimeUnit val="months"/>
        <c:minorUnit val="1.0"/>
        <c:minorTimeUnit val="months"/>
      </c:dateAx>
      <c:valAx>
        <c:axId val="-2095378472"/>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2047763272"/>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43837218367506"/>
          <c:y val="0.0172811059907834"/>
          <c:w val="0.765488081780619"/>
          <c:h val="0.821556932399579"/>
        </c:manualLayout>
      </c:layout>
      <c:lineChart>
        <c:grouping val="standard"/>
        <c:varyColors val="0"/>
        <c:ser>
          <c:idx val="0"/>
          <c:order val="0"/>
          <c:tx>
            <c:strRef>
              <c:f>TOTAL.csv!$B$1</c:f>
              <c:strCache>
                <c:ptCount val="1"/>
                <c:pt idx="0">
                  <c:v>NSF</c:v>
                </c:pt>
              </c:strCache>
            </c:strRef>
          </c:tx>
          <c:cat>
            <c:numRef>
              <c:f>TOTAL.csv!$A$3:$A$9</c:f>
              <c:numCache>
                <c:formatCode>m/d/yy</c:formatCode>
                <c:ptCount val="7"/>
                <c:pt idx="0">
                  <c:v>40516.0</c:v>
                </c:pt>
                <c:pt idx="1">
                  <c:v>40496.0</c:v>
                </c:pt>
                <c:pt idx="2">
                  <c:v>40465.0</c:v>
                </c:pt>
                <c:pt idx="3">
                  <c:v>40435.0</c:v>
                </c:pt>
                <c:pt idx="4">
                  <c:v>40406.0</c:v>
                </c:pt>
                <c:pt idx="5">
                  <c:v>40381.0</c:v>
                </c:pt>
                <c:pt idx="6">
                  <c:v>40343.0</c:v>
                </c:pt>
              </c:numCache>
            </c:numRef>
          </c:cat>
          <c:val>
            <c:numRef>
              <c:f>TOTAL.csv!$B$3:$B$9</c:f>
              <c:numCache>
                <c:formatCode>General</c:formatCode>
                <c:ptCount val="7"/>
                <c:pt idx="0">
                  <c:v>21914.0</c:v>
                </c:pt>
                <c:pt idx="1">
                  <c:v>20764.0</c:v>
                </c:pt>
                <c:pt idx="2">
                  <c:v>18371.0</c:v>
                </c:pt>
                <c:pt idx="3">
                  <c:v>16743.0</c:v>
                </c:pt>
                <c:pt idx="4">
                  <c:v>14694.0</c:v>
                </c:pt>
                <c:pt idx="5">
                  <c:v>12606.0</c:v>
                </c:pt>
                <c:pt idx="6">
                  <c:v>12566.0</c:v>
                </c:pt>
              </c:numCache>
            </c:numRef>
          </c:val>
          <c:smooth val="0"/>
        </c:ser>
        <c:ser>
          <c:idx val="1"/>
          <c:order val="1"/>
          <c:tx>
            <c:strRef>
              <c:f>TOTAL.csv!$C$1</c:f>
              <c:strCache>
                <c:ptCount val="1"/>
                <c:pt idx="0">
                  <c:v>USDHHS</c:v>
                </c:pt>
              </c:strCache>
            </c:strRef>
          </c:tx>
          <c:cat>
            <c:numRef>
              <c:f>TOTAL.csv!$A$3:$A$9</c:f>
              <c:numCache>
                <c:formatCode>m/d/yy</c:formatCode>
                <c:ptCount val="7"/>
                <c:pt idx="0">
                  <c:v>40516.0</c:v>
                </c:pt>
                <c:pt idx="1">
                  <c:v>40496.0</c:v>
                </c:pt>
                <c:pt idx="2">
                  <c:v>40465.0</c:v>
                </c:pt>
                <c:pt idx="3">
                  <c:v>40435.0</c:v>
                </c:pt>
                <c:pt idx="4">
                  <c:v>40406.0</c:v>
                </c:pt>
                <c:pt idx="5">
                  <c:v>40381.0</c:v>
                </c:pt>
                <c:pt idx="6">
                  <c:v>40343.0</c:v>
                </c:pt>
              </c:numCache>
            </c:numRef>
          </c:cat>
          <c:val>
            <c:numRef>
              <c:f>TOTAL.csv!$C$3:$C$9</c:f>
              <c:numCache>
                <c:formatCode>General</c:formatCode>
                <c:ptCount val="7"/>
                <c:pt idx="0">
                  <c:v>14992.0</c:v>
                </c:pt>
                <c:pt idx="1">
                  <c:v>13801.0</c:v>
                </c:pt>
                <c:pt idx="2">
                  <c:v>8710.0</c:v>
                </c:pt>
                <c:pt idx="3">
                  <c:v>6469.0</c:v>
                </c:pt>
                <c:pt idx="4">
                  <c:v>4316.0</c:v>
                </c:pt>
                <c:pt idx="5">
                  <c:v>3465.0</c:v>
                </c:pt>
                <c:pt idx="6">
                  <c:v>2001.0</c:v>
                </c:pt>
              </c:numCache>
            </c:numRef>
          </c:val>
          <c:smooth val="0"/>
        </c:ser>
        <c:ser>
          <c:idx val="2"/>
          <c:order val="2"/>
          <c:tx>
            <c:strRef>
              <c:f>TOTAL.csv!$D$1</c:f>
              <c:strCache>
                <c:ptCount val="1"/>
                <c:pt idx="0">
                  <c:v>USDOD</c:v>
                </c:pt>
              </c:strCache>
            </c:strRef>
          </c:tx>
          <c:cat>
            <c:numRef>
              <c:f>TOTAL.csv!$A$3:$A$9</c:f>
              <c:numCache>
                <c:formatCode>m/d/yy</c:formatCode>
                <c:ptCount val="7"/>
                <c:pt idx="0">
                  <c:v>40516.0</c:v>
                </c:pt>
                <c:pt idx="1">
                  <c:v>40496.0</c:v>
                </c:pt>
                <c:pt idx="2">
                  <c:v>40465.0</c:v>
                </c:pt>
                <c:pt idx="3">
                  <c:v>40435.0</c:v>
                </c:pt>
                <c:pt idx="4">
                  <c:v>40406.0</c:v>
                </c:pt>
                <c:pt idx="5">
                  <c:v>40381.0</c:v>
                </c:pt>
                <c:pt idx="6">
                  <c:v>40343.0</c:v>
                </c:pt>
              </c:numCache>
            </c:numRef>
          </c:cat>
          <c:val>
            <c:numRef>
              <c:f>TOTAL.csv!$D$3:$D$9</c:f>
              <c:numCache>
                <c:formatCode>General</c:formatCode>
                <c:ptCount val="7"/>
                <c:pt idx="0">
                  <c:v>3950.0</c:v>
                </c:pt>
                <c:pt idx="1">
                  <c:v>3684.0</c:v>
                </c:pt>
                <c:pt idx="2">
                  <c:v>2974.0</c:v>
                </c:pt>
                <c:pt idx="3">
                  <c:v>2608.0</c:v>
                </c:pt>
                <c:pt idx="4">
                  <c:v>2176.0</c:v>
                </c:pt>
                <c:pt idx="5">
                  <c:v>1908.0</c:v>
                </c:pt>
                <c:pt idx="6">
                  <c:v>1717.0</c:v>
                </c:pt>
              </c:numCache>
            </c:numRef>
          </c:val>
          <c:smooth val="0"/>
        </c:ser>
        <c:ser>
          <c:idx val="3"/>
          <c:order val="3"/>
          <c:tx>
            <c:strRef>
              <c:f>TOTAL.csv!$E$1</c:f>
              <c:strCache>
                <c:ptCount val="1"/>
                <c:pt idx="0">
                  <c:v>USDOE</c:v>
                </c:pt>
              </c:strCache>
            </c:strRef>
          </c:tx>
          <c:cat>
            <c:numRef>
              <c:f>TOTAL.csv!$A$3:$A$9</c:f>
              <c:numCache>
                <c:formatCode>m/d/yy</c:formatCode>
                <c:ptCount val="7"/>
                <c:pt idx="0">
                  <c:v>40516.0</c:v>
                </c:pt>
                <c:pt idx="1">
                  <c:v>40496.0</c:v>
                </c:pt>
                <c:pt idx="2">
                  <c:v>40465.0</c:v>
                </c:pt>
                <c:pt idx="3">
                  <c:v>40435.0</c:v>
                </c:pt>
                <c:pt idx="4">
                  <c:v>40406.0</c:v>
                </c:pt>
                <c:pt idx="5">
                  <c:v>40381.0</c:v>
                </c:pt>
                <c:pt idx="6">
                  <c:v>40343.0</c:v>
                </c:pt>
              </c:numCache>
            </c:numRef>
          </c:cat>
          <c:val>
            <c:numRef>
              <c:f>TOTAL.csv!$E$3:$E$9</c:f>
              <c:numCache>
                <c:formatCode>General</c:formatCode>
                <c:ptCount val="7"/>
                <c:pt idx="0">
                  <c:v>12212.0</c:v>
                </c:pt>
                <c:pt idx="1">
                  <c:v>11847.0</c:v>
                </c:pt>
                <c:pt idx="2">
                  <c:v>11191.0</c:v>
                </c:pt>
                <c:pt idx="3">
                  <c:v>10693.0</c:v>
                </c:pt>
                <c:pt idx="4">
                  <c:v>9848.0</c:v>
                </c:pt>
                <c:pt idx="5">
                  <c:v>9333.0</c:v>
                </c:pt>
                <c:pt idx="6">
                  <c:v>8968.0</c:v>
                </c:pt>
              </c:numCache>
            </c:numRef>
          </c:val>
          <c:smooth val="0"/>
        </c:ser>
        <c:ser>
          <c:idx val="4"/>
          <c:order val="4"/>
          <c:tx>
            <c:strRef>
              <c:f>TOTAL.csv!$F$1</c:f>
              <c:strCache>
                <c:ptCount val="1"/>
                <c:pt idx="0">
                  <c:v>NASA</c:v>
                </c:pt>
              </c:strCache>
            </c:strRef>
          </c:tx>
          <c:cat>
            <c:numRef>
              <c:f>TOTAL.csv!$A$3:$A$9</c:f>
              <c:numCache>
                <c:formatCode>m/d/yy</c:formatCode>
                <c:ptCount val="7"/>
                <c:pt idx="0">
                  <c:v>40516.0</c:v>
                </c:pt>
                <c:pt idx="1">
                  <c:v>40496.0</c:v>
                </c:pt>
                <c:pt idx="2">
                  <c:v>40465.0</c:v>
                </c:pt>
                <c:pt idx="3">
                  <c:v>40435.0</c:v>
                </c:pt>
                <c:pt idx="4">
                  <c:v>40406.0</c:v>
                </c:pt>
                <c:pt idx="5">
                  <c:v>40381.0</c:v>
                </c:pt>
                <c:pt idx="6">
                  <c:v>40343.0</c:v>
                </c:pt>
              </c:numCache>
            </c:numRef>
          </c:cat>
          <c:val>
            <c:numRef>
              <c:f>TOTAL.csv!$F$3:$F$9</c:f>
              <c:numCache>
                <c:formatCode>General</c:formatCode>
                <c:ptCount val="7"/>
                <c:pt idx="0">
                  <c:v>1049.0</c:v>
                </c:pt>
                <c:pt idx="1">
                  <c:v>1042.0</c:v>
                </c:pt>
              </c:numCache>
            </c:numRef>
          </c:val>
          <c:smooth val="0"/>
        </c:ser>
        <c:ser>
          <c:idx val="5"/>
          <c:order val="5"/>
          <c:tx>
            <c:strRef>
              <c:f>TOTAL.csv!$G$1</c:f>
              <c:strCache>
                <c:ptCount val="1"/>
                <c:pt idx="0">
                  <c:v>USDA</c:v>
                </c:pt>
              </c:strCache>
            </c:strRef>
          </c:tx>
          <c:cat>
            <c:numRef>
              <c:f>TOTAL.csv!$A$3:$A$9</c:f>
              <c:numCache>
                <c:formatCode>m/d/yy</c:formatCode>
                <c:ptCount val="7"/>
                <c:pt idx="0">
                  <c:v>40516.0</c:v>
                </c:pt>
                <c:pt idx="1">
                  <c:v>40496.0</c:v>
                </c:pt>
                <c:pt idx="2">
                  <c:v>40465.0</c:v>
                </c:pt>
                <c:pt idx="3">
                  <c:v>40435.0</c:v>
                </c:pt>
                <c:pt idx="4">
                  <c:v>40406.0</c:v>
                </c:pt>
                <c:pt idx="5">
                  <c:v>40381.0</c:v>
                </c:pt>
                <c:pt idx="6">
                  <c:v>40343.0</c:v>
                </c:pt>
              </c:numCache>
            </c:numRef>
          </c:cat>
          <c:val>
            <c:numRef>
              <c:f>TOTAL.csv!$G$3:$G$9</c:f>
              <c:numCache>
                <c:formatCode>General</c:formatCode>
                <c:ptCount val="7"/>
                <c:pt idx="0">
                  <c:v>636.0</c:v>
                </c:pt>
                <c:pt idx="1">
                  <c:v>484.0</c:v>
                </c:pt>
                <c:pt idx="2">
                  <c:v>370.0</c:v>
                </c:pt>
                <c:pt idx="3">
                  <c:v>304.0</c:v>
                </c:pt>
                <c:pt idx="4">
                  <c:v>216.0</c:v>
                </c:pt>
                <c:pt idx="5">
                  <c:v>178.0</c:v>
                </c:pt>
                <c:pt idx="6">
                  <c:v>114.0</c:v>
                </c:pt>
              </c:numCache>
            </c:numRef>
          </c:val>
          <c:smooth val="0"/>
        </c:ser>
        <c:ser>
          <c:idx val="6"/>
          <c:order val="6"/>
          <c:tx>
            <c:strRef>
              <c:f>TOTAL.csv!$H$1</c:f>
              <c:strCache>
                <c:ptCount val="1"/>
                <c:pt idx="0">
                  <c:v>USDOI</c:v>
                </c:pt>
              </c:strCache>
            </c:strRef>
          </c:tx>
          <c:cat>
            <c:numRef>
              <c:f>TOTAL.csv!$A$3:$A$9</c:f>
              <c:numCache>
                <c:formatCode>m/d/yy</c:formatCode>
                <c:ptCount val="7"/>
                <c:pt idx="0">
                  <c:v>40516.0</c:v>
                </c:pt>
                <c:pt idx="1">
                  <c:v>40496.0</c:v>
                </c:pt>
                <c:pt idx="2">
                  <c:v>40465.0</c:v>
                </c:pt>
                <c:pt idx="3">
                  <c:v>40435.0</c:v>
                </c:pt>
                <c:pt idx="4">
                  <c:v>40406.0</c:v>
                </c:pt>
                <c:pt idx="5">
                  <c:v>40381.0</c:v>
                </c:pt>
                <c:pt idx="6">
                  <c:v>40343.0</c:v>
                </c:pt>
              </c:numCache>
            </c:numRef>
          </c:cat>
          <c:val>
            <c:numRef>
              <c:f>TOTAL.csv!$H$3:$H$9</c:f>
              <c:numCache>
                <c:formatCode>General</c:formatCode>
                <c:ptCount val="7"/>
                <c:pt idx="0">
                  <c:v>204.0</c:v>
                </c:pt>
                <c:pt idx="1">
                  <c:v>183.0</c:v>
                </c:pt>
                <c:pt idx="2">
                  <c:v>149.0</c:v>
                </c:pt>
                <c:pt idx="3">
                  <c:v>116.0</c:v>
                </c:pt>
                <c:pt idx="4">
                  <c:v>84.0</c:v>
                </c:pt>
                <c:pt idx="5">
                  <c:v>74.0</c:v>
                </c:pt>
              </c:numCache>
            </c:numRef>
          </c:val>
          <c:smooth val="0"/>
        </c:ser>
        <c:ser>
          <c:idx val="7"/>
          <c:order val="7"/>
          <c:tx>
            <c:strRef>
              <c:f>TOTAL.csv!$I$1</c:f>
              <c:strCache>
                <c:ptCount val="1"/>
                <c:pt idx="0">
                  <c:v>NIST</c:v>
                </c:pt>
              </c:strCache>
            </c:strRef>
          </c:tx>
          <c:cat>
            <c:numRef>
              <c:f>TOTAL.csv!$A$3:$A$9</c:f>
              <c:numCache>
                <c:formatCode>m/d/yy</c:formatCode>
                <c:ptCount val="7"/>
                <c:pt idx="0">
                  <c:v>40516.0</c:v>
                </c:pt>
                <c:pt idx="1">
                  <c:v>40496.0</c:v>
                </c:pt>
                <c:pt idx="2">
                  <c:v>40465.0</c:v>
                </c:pt>
                <c:pt idx="3">
                  <c:v>40435.0</c:v>
                </c:pt>
                <c:pt idx="4">
                  <c:v>40406.0</c:v>
                </c:pt>
                <c:pt idx="5">
                  <c:v>40381.0</c:v>
                </c:pt>
                <c:pt idx="6">
                  <c:v>40343.0</c:v>
                </c:pt>
              </c:numCache>
            </c:numRef>
          </c:cat>
          <c:val>
            <c:numRef>
              <c:f>TOTAL.csv!$I$3:$I$9</c:f>
              <c:numCache>
                <c:formatCode>General</c:formatCode>
                <c:ptCount val="7"/>
                <c:pt idx="0">
                  <c:v>116.0</c:v>
                </c:pt>
                <c:pt idx="1">
                  <c:v>106.0</c:v>
                </c:pt>
                <c:pt idx="2">
                  <c:v>97.0</c:v>
                </c:pt>
                <c:pt idx="3">
                  <c:v>86.0</c:v>
                </c:pt>
              </c:numCache>
            </c:numRef>
          </c:val>
          <c:smooth val="0"/>
        </c:ser>
        <c:ser>
          <c:idx val="8"/>
          <c:order val="8"/>
          <c:tx>
            <c:strRef>
              <c:f>TOTAL.csv!$J$1</c:f>
              <c:strCache>
                <c:ptCount val="1"/>
                <c:pt idx="0">
                  <c:v>USAID</c:v>
                </c:pt>
              </c:strCache>
            </c:strRef>
          </c:tx>
          <c:cat>
            <c:numRef>
              <c:f>TOTAL.csv!$A$3:$A$9</c:f>
              <c:numCache>
                <c:formatCode>m/d/yy</c:formatCode>
                <c:ptCount val="7"/>
                <c:pt idx="0">
                  <c:v>40516.0</c:v>
                </c:pt>
                <c:pt idx="1">
                  <c:v>40496.0</c:v>
                </c:pt>
                <c:pt idx="2">
                  <c:v>40465.0</c:v>
                </c:pt>
                <c:pt idx="3">
                  <c:v>40435.0</c:v>
                </c:pt>
                <c:pt idx="4">
                  <c:v>40406.0</c:v>
                </c:pt>
                <c:pt idx="5">
                  <c:v>40381.0</c:v>
                </c:pt>
                <c:pt idx="6">
                  <c:v>40343.0</c:v>
                </c:pt>
              </c:numCache>
            </c:numRef>
          </c:cat>
          <c:val>
            <c:numRef>
              <c:f>TOTAL.csv!$J$3:$J$9</c:f>
              <c:numCache>
                <c:formatCode>General</c:formatCode>
                <c:ptCount val="7"/>
                <c:pt idx="0">
                  <c:v>87.0</c:v>
                </c:pt>
                <c:pt idx="1">
                  <c:v>62.0</c:v>
                </c:pt>
                <c:pt idx="2">
                  <c:v>22.0</c:v>
                </c:pt>
                <c:pt idx="3">
                  <c:v>14.0</c:v>
                </c:pt>
                <c:pt idx="4">
                  <c:v>8.0</c:v>
                </c:pt>
              </c:numCache>
            </c:numRef>
          </c:val>
          <c:smooth val="0"/>
        </c:ser>
        <c:ser>
          <c:idx val="9"/>
          <c:order val="9"/>
          <c:tx>
            <c:strRef>
              <c:f>TOTAL.csv!$K$1</c:f>
              <c:strCache>
                <c:ptCount val="1"/>
                <c:pt idx="0">
                  <c:v>Smithsonian</c:v>
                </c:pt>
              </c:strCache>
            </c:strRef>
          </c:tx>
          <c:cat>
            <c:numRef>
              <c:f>TOTAL.csv!$A$3:$A$9</c:f>
              <c:numCache>
                <c:formatCode>m/d/yy</c:formatCode>
                <c:ptCount val="7"/>
                <c:pt idx="0">
                  <c:v>40516.0</c:v>
                </c:pt>
                <c:pt idx="1">
                  <c:v>40496.0</c:v>
                </c:pt>
                <c:pt idx="2">
                  <c:v>40465.0</c:v>
                </c:pt>
                <c:pt idx="3">
                  <c:v>40435.0</c:v>
                </c:pt>
                <c:pt idx="4">
                  <c:v>40406.0</c:v>
                </c:pt>
                <c:pt idx="5">
                  <c:v>40381.0</c:v>
                </c:pt>
                <c:pt idx="6">
                  <c:v>40343.0</c:v>
                </c:pt>
              </c:numCache>
            </c:numRef>
          </c:cat>
          <c:val>
            <c:numRef>
              <c:f>TOTAL.csv!$K$3:$K$9</c:f>
              <c:numCache>
                <c:formatCode>General</c:formatCode>
                <c:ptCount val="7"/>
                <c:pt idx="0">
                  <c:v>42.0</c:v>
                </c:pt>
                <c:pt idx="1">
                  <c:v>21.0</c:v>
                </c:pt>
                <c:pt idx="2">
                  <c:v>18.0</c:v>
                </c:pt>
                <c:pt idx="3">
                  <c:v>12.0</c:v>
                </c:pt>
                <c:pt idx="4">
                  <c:v>9.0</c:v>
                </c:pt>
              </c:numCache>
            </c:numRef>
          </c:val>
          <c:smooth val="0"/>
        </c:ser>
        <c:dLbls>
          <c:showLegendKey val="0"/>
          <c:showVal val="0"/>
          <c:showCatName val="0"/>
          <c:showSerName val="0"/>
          <c:showPercent val="0"/>
          <c:showBubbleSize val="0"/>
        </c:dLbls>
        <c:marker val="1"/>
        <c:smooth val="0"/>
        <c:axId val="2100218808"/>
        <c:axId val="2100193256"/>
      </c:lineChart>
      <c:dateAx>
        <c:axId val="2100218808"/>
        <c:scaling>
          <c:orientation val="minMax"/>
        </c:scaling>
        <c:delete val="0"/>
        <c:axPos val="b"/>
        <c:numFmt formatCode="m/d/yy" sourceLinked="1"/>
        <c:majorTickMark val="out"/>
        <c:minorTickMark val="none"/>
        <c:tickLblPos val="nextTo"/>
        <c:txPr>
          <a:bodyPr/>
          <a:lstStyle/>
          <a:p>
            <a:pPr>
              <a:defRPr sz="1400"/>
            </a:pPr>
            <a:endParaRPr lang="en-US"/>
          </a:p>
        </c:txPr>
        <c:crossAx val="2100193256"/>
        <c:crosses val="autoZero"/>
        <c:auto val="1"/>
        <c:lblOffset val="100"/>
        <c:baseTimeUnit val="months"/>
        <c:minorUnit val="1.0"/>
        <c:minorTimeUnit val="months"/>
      </c:dateAx>
      <c:valAx>
        <c:axId val="210019325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2100218808"/>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E05B5-B768-DC4E-B788-0383FD906623}" type="doc">
      <dgm:prSet loTypeId="urn:microsoft.com/office/officeart/2005/8/layout/arrow3" loCatId="" qsTypeId="urn:microsoft.com/office/officeart/2005/8/quickstyle/3D3" qsCatId="3D" csTypeId="urn:microsoft.com/office/officeart/2005/8/colors/accent0_2" csCatId="mainScheme" phldr="1"/>
      <dgm:spPr/>
      <dgm:t>
        <a:bodyPr/>
        <a:lstStyle/>
        <a:p>
          <a:endParaRPr lang="en-US"/>
        </a:p>
      </dgm:t>
    </dgm:pt>
    <dgm:pt modelId="{85B269E3-05C8-2949-9568-F6ABB73EC9F7}">
      <dgm:prSet phldrT="[Text]"/>
      <dgm:spPr/>
      <dgm:t>
        <a:bodyPr/>
        <a:lstStyle/>
        <a:p>
          <a:r>
            <a:rPr lang="en-US" b="1" dirty="0" smtClean="0">
              <a:effectLst>
                <a:outerShdw blurRad="50800" dist="38100" dir="2700000" algn="tl" rotWithShape="0">
                  <a:srgbClr val="6156A2">
                    <a:alpha val="43000"/>
                  </a:srgbClr>
                </a:outerShdw>
              </a:effectLst>
              <a:latin typeface="Cambria"/>
              <a:cs typeface="Cambria"/>
            </a:rPr>
            <a:t>Sustainable, scalable path to public access </a:t>
          </a:r>
        </a:p>
        <a:p>
          <a:r>
            <a:rPr lang="en-US" b="1" dirty="0" smtClean="0">
              <a:effectLst>
                <a:outerShdw blurRad="50800" dist="38100" dir="2700000" algn="tl" rotWithShape="0">
                  <a:srgbClr val="6156A2">
                    <a:alpha val="43000"/>
                  </a:srgbClr>
                </a:outerShdw>
              </a:effectLst>
              <a:latin typeface="Cambria"/>
              <a:cs typeface="Cambria"/>
            </a:rPr>
            <a:t> Addresses the priorities of researchers, funders, publishers, and academic institutions &amp; libraries alike</a:t>
          </a:r>
          <a:endParaRPr lang="en-US" b="1" dirty="0">
            <a:effectLst>
              <a:outerShdw blurRad="50800" dist="38100" dir="2700000" algn="tl" rotWithShape="0">
                <a:srgbClr val="6156A2">
                  <a:alpha val="43000"/>
                </a:srgbClr>
              </a:outerShdw>
            </a:effectLst>
            <a:latin typeface="Cambria"/>
            <a:cs typeface="Cambria"/>
          </a:endParaRPr>
        </a:p>
      </dgm:t>
    </dgm:pt>
    <dgm:pt modelId="{3D4A50BE-CEFF-374D-89D8-B416CBB0271C}" type="parTrans" cxnId="{FB8FAB77-E399-7245-BB63-6059F9EB2491}">
      <dgm:prSet/>
      <dgm:spPr/>
      <dgm:t>
        <a:bodyPr/>
        <a:lstStyle/>
        <a:p>
          <a:endParaRPr lang="en-US"/>
        </a:p>
      </dgm:t>
    </dgm:pt>
    <dgm:pt modelId="{889A6BEC-3CF9-F941-B7A4-FF4754B36264}" type="sibTrans" cxnId="{FB8FAB77-E399-7245-BB63-6059F9EB2491}">
      <dgm:prSet/>
      <dgm:spPr/>
      <dgm:t>
        <a:bodyPr/>
        <a:lstStyle/>
        <a:p>
          <a:endParaRPr lang="en-US"/>
        </a:p>
      </dgm:t>
    </dgm:pt>
    <dgm:pt modelId="{C0BE83F2-56C8-A04B-87A9-BB49CCA46718}">
      <dgm:prSet phldrT="[Text]"/>
      <dgm:spPr/>
      <dgm:t>
        <a:bodyPr/>
        <a:lstStyle/>
        <a:p>
          <a:r>
            <a:rPr lang="en-US" b="1" dirty="0" smtClean="0">
              <a:effectLst>
                <a:outerShdw blurRad="50800" dist="38100" dir="2700000" algn="tl" rotWithShape="0">
                  <a:srgbClr val="6156A2">
                    <a:alpha val="43000"/>
                  </a:srgbClr>
                </a:outerShdw>
              </a:effectLst>
              <a:latin typeface="Cambria"/>
              <a:cs typeface="Cambria"/>
            </a:rPr>
            <a:t>Free to academic institutions &amp;  libraries and the public</a:t>
          </a:r>
        </a:p>
        <a:p>
          <a:r>
            <a:rPr lang="en-US" b="1" dirty="0" smtClean="0">
              <a:effectLst>
                <a:outerShdw blurRad="50800" dist="38100" dir="2700000" algn="tl" rotWithShape="0">
                  <a:srgbClr val="6156A2">
                    <a:alpha val="43000"/>
                  </a:srgbClr>
                </a:outerShdw>
              </a:effectLst>
              <a:latin typeface="Cambria"/>
              <a:cs typeface="Cambria"/>
            </a:rPr>
            <a:t> Cuts overhead for funders</a:t>
          </a:r>
        </a:p>
        <a:p>
          <a:r>
            <a:rPr lang="en-US" b="1" dirty="0" smtClean="0">
              <a:effectLst>
                <a:outerShdw blurRad="50800" dist="38100" dir="2700000" algn="tl" rotWithShape="0">
                  <a:srgbClr val="6156A2">
                    <a:alpha val="43000"/>
                  </a:srgbClr>
                </a:outerShdw>
              </a:effectLst>
              <a:latin typeface="Cambria"/>
              <a:cs typeface="Cambria"/>
            </a:rPr>
            <a:t>Contains costs for publishers</a:t>
          </a:r>
          <a:endParaRPr lang="en-US" b="1" dirty="0">
            <a:effectLst>
              <a:outerShdw blurRad="50800" dist="38100" dir="2700000" algn="tl" rotWithShape="0">
                <a:srgbClr val="6156A2">
                  <a:alpha val="43000"/>
                </a:srgbClr>
              </a:outerShdw>
            </a:effectLst>
            <a:latin typeface="Cambria"/>
            <a:cs typeface="Cambria"/>
          </a:endParaRPr>
        </a:p>
      </dgm:t>
    </dgm:pt>
    <dgm:pt modelId="{2DAFE9FE-2FF6-274A-AA30-B1B75013B5D2}" type="parTrans" cxnId="{0B45A47A-DA30-1F40-BF78-98004C871EBB}">
      <dgm:prSet/>
      <dgm:spPr/>
      <dgm:t>
        <a:bodyPr/>
        <a:lstStyle/>
        <a:p>
          <a:endParaRPr lang="en-US"/>
        </a:p>
      </dgm:t>
    </dgm:pt>
    <dgm:pt modelId="{5D145F9F-CC88-9A43-BCB8-B1735C1E07B2}" type="sibTrans" cxnId="{0B45A47A-DA30-1F40-BF78-98004C871EBB}">
      <dgm:prSet/>
      <dgm:spPr/>
      <dgm:t>
        <a:bodyPr/>
        <a:lstStyle/>
        <a:p>
          <a:endParaRPr lang="en-US"/>
        </a:p>
      </dgm:t>
    </dgm:pt>
    <dgm:pt modelId="{1026DBD9-0FF9-F540-B90D-16C364133735}" type="pres">
      <dgm:prSet presAssocID="{CBCE05B5-B768-DC4E-B788-0383FD906623}" presName="compositeShape" presStyleCnt="0">
        <dgm:presLayoutVars>
          <dgm:chMax val="2"/>
          <dgm:dir/>
          <dgm:resizeHandles val="exact"/>
        </dgm:presLayoutVars>
      </dgm:prSet>
      <dgm:spPr/>
      <dgm:t>
        <a:bodyPr/>
        <a:lstStyle/>
        <a:p>
          <a:endParaRPr lang="en-US"/>
        </a:p>
      </dgm:t>
    </dgm:pt>
    <dgm:pt modelId="{BCAB0E75-615C-774D-8855-94A6871511CB}" type="pres">
      <dgm:prSet presAssocID="{CBCE05B5-B768-DC4E-B788-0383FD906623}" presName="divider" presStyleLbl="fgShp" presStyleIdx="0" presStyleCnt="1"/>
      <dgm:spPr>
        <a:solidFill>
          <a:srgbClr val="604A7B"/>
        </a:solidFill>
        <a:ln>
          <a:solidFill>
            <a:srgbClr val="6156A2"/>
          </a:solidFill>
        </a:ln>
      </dgm:spPr>
      <dgm:t>
        <a:bodyPr/>
        <a:lstStyle/>
        <a:p>
          <a:endParaRPr lang="en-US"/>
        </a:p>
      </dgm:t>
    </dgm:pt>
    <dgm:pt modelId="{774F6F7E-4F8C-2B46-A41C-CECE88CAF897}" type="pres">
      <dgm:prSet presAssocID="{85B269E3-05C8-2949-9568-F6ABB73EC9F7}" presName="downArrow" presStyleLbl="node1" presStyleIdx="0" presStyleCnt="2" custScaleX="132964" custScaleY="106454"/>
      <dgm:spPr>
        <a:solidFill>
          <a:srgbClr val="604A7B"/>
        </a:solidFill>
      </dgm:spPr>
      <dgm:t>
        <a:bodyPr/>
        <a:lstStyle/>
        <a:p>
          <a:endParaRPr lang="en-US"/>
        </a:p>
      </dgm:t>
    </dgm:pt>
    <dgm:pt modelId="{2ADE2DA8-FFEB-DE44-B1BB-57002A5D9F13}" type="pres">
      <dgm:prSet presAssocID="{85B269E3-05C8-2949-9568-F6ABB73EC9F7}" presName="downArrowText" presStyleLbl="revTx" presStyleIdx="0" presStyleCnt="2">
        <dgm:presLayoutVars>
          <dgm:bulletEnabled val="1"/>
        </dgm:presLayoutVars>
      </dgm:prSet>
      <dgm:spPr/>
      <dgm:t>
        <a:bodyPr/>
        <a:lstStyle/>
        <a:p>
          <a:endParaRPr lang="en-US"/>
        </a:p>
      </dgm:t>
    </dgm:pt>
    <dgm:pt modelId="{91FD93EA-D6BB-F54C-B527-295A45BE509E}" type="pres">
      <dgm:prSet presAssocID="{C0BE83F2-56C8-A04B-87A9-BB49CCA46718}" presName="upArrow" presStyleLbl="node1" presStyleIdx="1" presStyleCnt="2" custScaleX="132535" custScaleY="105805"/>
      <dgm:spPr>
        <a:solidFill>
          <a:srgbClr val="604A7B"/>
        </a:solidFill>
      </dgm:spPr>
      <dgm:t>
        <a:bodyPr/>
        <a:lstStyle/>
        <a:p>
          <a:endParaRPr lang="en-US"/>
        </a:p>
      </dgm:t>
    </dgm:pt>
    <dgm:pt modelId="{3E81AAB7-E89D-8044-88EE-A6F591D17DC4}" type="pres">
      <dgm:prSet presAssocID="{C0BE83F2-56C8-A04B-87A9-BB49CCA46718}" presName="upArrowText" presStyleLbl="revTx" presStyleIdx="1" presStyleCnt="2" custScaleX="141052">
        <dgm:presLayoutVars>
          <dgm:bulletEnabled val="1"/>
        </dgm:presLayoutVars>
      </dgm:prSet>
      <dgm:spPr/>
      <dgm:t>
        <a:bodyPr/>
        <a:lstStyle/>
        <a:p>
          <a:endParaRPr lang="en-US"/>
        </a:p>
      </dgm:t>
    </dgm:pt>
  </dgm:ptLst>
  <dgm:cxnLst>
    <dgm:cxn modelId="{FB8FAB77-E399-7245-BB63-6059F9EB2491}" srcId="{CBCE05B5-B768-DC4E-B788-0383FD906623}" destId="{85B269E3-05C8-2949-9568-F6ABB73EC9F7}" srcOrd="0" destOrd="0" parTransId="{3D4A50BE-CEFF-374D-89D8-B416CBB0271C}" sibTransId="{889A6BEC-3CF9-F941-B7A4-FF4754B36264}"/>
    <dgm:cxn modelId="{0B45A47A-DA30-1F40-BF78-98004C871EBB}" srcId="{CBCE05B5-B768-DC4E-B788-0383FD906623}" destId="{C0BE83F2-56C8-A04B-87A9-BB49CCA46718}" srcOrd="1" destOrd="0" parTransId="{2DAFE9FE-2FF6-274A-AA30-B1B75013B5D2}" sibTransId="{5D145F9F-CC88-9A43-BCB8-B1735C1E07B2}"/>
    <dgm:cxn modelId="{27FFCE3D-170D-BC4D-87E6-171EB17470A6}" type="presOf" srcId="{CBCE05B5-B768-DC4E-B788-0383FD906623}" destId="{1026DBD9-0FF9-F540-B90D-16C364133735}" srcOrd="0" destOrd="0" presId="urn:microsoft.com/office/officeart/2005/8/layout/arrow3"/>
    <dgm:cxn modelId="{119D34C6-956F-D744-98D7-15F54E4CF40A}" type="presOf" srcId="{C0BE83F2-56C8-A04B-87A9-BB49CCA46718}" destId="{3E81AAB7-E89D-8044-88EE-A6F591D17DC4}" srcOrd="0" destOrd="0" presId="urn:microsoft.com/office/officeart/2005/8/layout/arrow3"/>
    <dgm:cxn modelId="{AE967487-46D6-1446-87C0-D62C976C0383}" type="presOf" srcId="{85B269E3-05C8-2949-9568-F6ABB73EC9F7}" destId="{2ADE2DA8-FFEB-DE44-B1BB-57002A5D9F13}" srcOrd="0" destOrd="0" presId="urn:microsoft.com/office/officeart/2005/8/layout/arrow3"/>
    <dgm:cxn modelId="{D82495EE-5EDD-DE47-BDBE-5A8513BD73D2}" type="presParOf" srcId="{1026DBD9-0FF9-F540-B90D-16C364133735}" destId="{BCAB0E75-615C-774D-8855-94A6871511CB}" srcOrd="0" destOrd="0" presId="urn:microsoft.com/office/officeart/2005/8/layout/arrow3"/>
    <dgm:cxn modelId="{84592940-63F5-8E41-893D-C7E90DF1A615}" type="presParOf" srcId="{1026DBD9-0FF9-F540-B90D-16C364133735}" destId="{774F6F7E-4F8C-2B46-A41C-CECE88CAF897}" srcOrd="1" destOrd="0" presId="urn:microsoft.com/office/officeart/2005/8/layout/arrow3"/>
    <dgm:cxn modelId="{4AF584DF-E1EB-2444-A575-45930E682DDD}" type="presParOf" srcId="{1026DBD9-0FF9-F540-B90D-16C364133735}" destId="{2ADE2DA8-FFEB-DE44-B1BB-57002A5D9F13}" srcOrd="2" destOrd="0" presId="urn:microsoft.com/office/officeart/2005/8/layout/arrow3"/>
    <dgm:cxn modelId="{60B18C56-3665-6545-9E4F-985721B8DE44}" type="presParOf" srcId="{1026DBD9-0FF9-F540-B90D-16C364133735}" destId="{91FD93EA-D6BB-F54C-B527-295A45BE509E}" srcOrd="3" destOrd="0" presId="urn:microsoft.com/office/officeart/2005/8/layout/arrow3"/>
    <dgm:cxn modelId="{ED1773D7-C103-DB47-963C-EDA38353952F}" type="presParOf" srcId="{1026DBD9-0FF9-F540-B90D-16C364133735}" destId="{3E81AAB7-E89D-8044-88EE-A6F591D17DC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B0E75-615C-774D-8855-94A6871511CB}">
      <dsp:nvSpPr>
        <dsp:cNvPr id="0" name=""/>
        <dsp:cNvSpPr/>
      </dsp:nvSpPr>
      <dsp:spPr>
        <a:xfrm rot="21300000">
          <a:off x="23110" y="1758673"/>
          <a:ext cx="7484879" cy="857131"/>
        </a:xfrm>
        <a:prstGeom prst="mathMinus">
          <a:avLst/>
        </a:prstGeom>
        <a:solidFill>
          <a:srgbClr val="604A7B"/>
        </a:solidFill>
        <a:ln>
          <a:solidFill>
            <a:srgbClr val="6156A2"/>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4F6F7E-4F8C-2B46-A41C-CECE88CAF897}">
      <dsp:nvSpPr>
        <dsp:cNvPr id="0" name=""/>
        <dsp:cNvSpPr/>
      </dsp:nvSpPr>
      <dsp:spPr>
        <a:xfrm>
          <a:off x="531349" y="162258"/>
          <a:ext cx="3004095" cy="1862722"/>
        </a:xfrm>
        <a:prstGeom prst="downArrow">
          <a:avLst/>
        </a:prstGeom>
        <a:solidFill>
          <a:srgbClr val="604A7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DE2DA8-FFEB-DE44-B1BB-57002A5D9F13}">
      <dsp:nvSpPr>
        <dsp:cNvPr id="0" name=""/>
        <dsp:cNvSpPr/>
      </dsp:nvSpPr>
      <dsp:spPr>
        <a:xfrm>
          <a:off x="3991483" y="0"/>
          <a:ext cx="2409952" cy="1837280"/>
        </a:xfrm>
        <a:prstGeom prst="rect">
          <a:avLst/>
        </a:prstGeom>
        <a:noFill/>
        <a:ln w="9525" cap="flat" cmpd="sng" algn="ctr">
          <a:solidFill>
            <a:schemeClr val="dk2">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50800" dist="38100" dir="2700000" algn="tl" rotWithShape="0">
                  <a:srgbClr val="6156A2">
                    <a:alpha val="43000"/>
                  </a:srgbClr>
                </a:outerShdw>
              </a:effectLst>
              <a:latin typeface="Cambria"/>
              <a:cs typeface="Cambria"/>
            </a:rPr>
            <a:t>Sustainable, scalable path to public access </a:t>
          </a:r>
        </a:p>
        <a:p>
          <a:pPr lvl="0" algn="ctr" defTabSz="666750">
            <a:lnSpc>
              <a:spcPct val="90000"/>
            </a:lnSpc>
            <a:spcBef>
              <a:spcPct val="0"/>
            </a:spcBef>
            <a:spcAft>
              <a:spcPct val="35000"/>
            </a:spcAft>
          </a:pPr>
          <a:r>
            <a:rPr lang="en-US" sz="1500" b="1" kern="1200" dirty="0" smtClean="0">
              <a:effectLst>
                <a:outerShdw blurRad="50800" dist="38100" dir="2700000" algn="tl" rotWithShape="0">
                  <a:srgbClr val="6156A2">
                    <a:alpha val="43000"/>
                  </a:srgbClr>
                </a:outerShdw>
              </a:effectLst>
              <a:latin typeface="Cambria"/>
              <a:cs typeface="Cambria"/>
            </a:rPr>
            <a:t> Addresses the priorities of researchers, funders, publishers, and academic institutions &amp; libraries alike</a:t>
          </a:r>
          <a:endParaRPr lang="en-US" sz="1500" b="1" kern="1200" dirty="0">
            <a:effectLst>
              <a:outerShdw blurRad="50800" dist="38100" dir="2700000" algn="tl" rotWithShape="0">
                <a:srgbClr val="6156A2">
                  <a:alpha val="43000"/>
                </a:srgbClr>
              </a:outerShdw>
            </a:effectLst>
            <a:latin typeface="Cambria"/>
            <a:cs typeface="Cambria"/>
          </a:endParaRPr>
        </a:p>
      </dsp:txBody>
      <dsp:txXfrm>
        <a:off x="3991483" y="0"/>
        <a:ext cx="2409952" cy="1837280"/>
      </dsp:txXfrm>
    </dsp:sp>
    <dsp:sp modelId="{91FD93EA-D6BB-F54C-B527-295A45BE509E}">
      <dsp:nvSpPr>
        <dsp:cNvPr id="0" name=""/>
        <dsp:cNvSpPr/>
      </dsp:nvSpPr>
      <dsp:spPr>
        <a:xfrm>
          <a:off x="4000502" y="2355175"/>
          <a:ext cx="2994403" cy="1851366"/>
        </a:xfrm>
        <a:prstGeom prst="upArrow">
          <a:avLst/>
        </a:prstGeom>
        <a:solidFill>
          <a:srgbClr val="604A7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81AAB7-E89D-8044-88EE-A6F591D17DC4}">
      <dsp:nvSpPr>
        <dsp:cNvPr id="0" name=""/>
        <dsp:cNvSpPr/>
      </dsp:nvSpPr>
      <dsp:spPr>
        <a:xfrm>
          <a:off x="634998" y="2537197"/>
          <a:ext cx="3399285" cy="1837280"/>
        </a:xfrm>
        <a:prstGeom prst="rect">
          <a:avLst/>
        </a:prstGeom>
        <a:noFill/>
        <a:ln w="9525" cap="flat" cmpd="sng" algn="ctr">
          <a:solidFill>
            <a:schemeClr val="dk2">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50800" dist="38100" dir="2700000" algn="tl" rotWithShape="0">
                  <a:srgbClr val="6156A2">
                    <a:alpha val="43000"/>
                  </a:srgbClr>
                </a:outerShdw>
              </a:effectLst>
              <a:latin typeface="Cambria"/>
              <a:cs typeface="Cambria"/>
            </a:rPr>
            <a:t>Free to academic institutions &amp;  libraries and the public</a:t>
          </a:r>
        </a:p>
        <a:p>
          <a:pPr lvl="0" algn="ctr" defTabSz="666750">
            <a:lnSpc>
              <a:spcPct val="90000"/>
            </a:lnSpc>
            <a:spcBef>
              <a:spcPct val="0"/>
            </a:spcBef>
            <a:spcAft>
              <a:spcPct val="35000"/>
            </a:spcAft>
          </a:pPr>
          <a:r>
            <a:rPr lang="en-US" sz="1500" b="1" kern="1200" dirty="0" smtClean="0">
              <a:effectLst>
                <a:outerShdw blurRad="50800" dist="38100" dir="2700000" algn="tl" rotWithShape="0">
                  <a:srgbClr val="6156A2">
                    <a:alpha val="43000"/>
                  </a:srgbClr>
                </a:outerShdw>
              </a:effectLst>
              <a:latin typeface="Cambria"/>
              <a:cs typeface="Cambria"/>
            </a:rPr>
            <a:t> Cuts overhead for funders</a:t>
          </a:r>
        </a:p>
        <a:p>
          <a:pPr lvl="0" algn="ctr" defTabSz="666750">
            <a:lnSpc>
              <a:spcPct val="90000"/>
            </a:lnSpc>
            <a:spcBef>
              <a:spcPct val="0"/>
            </a:spcBef>
            <a:spcAft>
              <a:spcPct val="35000"/>
            </a:spcAft>
          </a:pPr>
          <a:r>
            <a:rPr lang="en-US" sz="1500" b="1" kern="1200" dirty="0" smtClean="0">
              <a:effectLst>
                <a:outerShdw blurRad="50800" dist="38100" dir="2700000" algn="tl" rotWithShape="0">
                  <a:srgbClr val="6156A2">
                    <a:alpha val="43000"/>
                  </a:srgbClr>
                </a:outerShdw>
              </a:effectLst>
              <a:latin typeface="Cambria"/>
              <a:cs typeface="Cambria"/>
            </a:rPr>
            <a:t>Contains costs for publishers</a:t>
          </a:r>
          <a:endParaRPr lang="en-US" sz="1500" b="1" kern="1200" dirty="0">
            <a:effectLst>
              <a:outerShdw blurRad="50800" dist="38100" dir="2700000" algn="tl" rotWithShape="0">
                <a:srgbClr val="6156A2">
                  <a:alpha val="43000"/>
                </a:srgbClr>
              </a:outerShdw>
            </a:effectLst>
            <a:latin typeface="Cambria"/>
            <a:cs typeface="Cambria"/>
          </a:endParaRPr>
        </a:p>
      </dsp:txBody>
      <dsp:txXfrm>
        <a:off x="634998" y="2537197"/>
        <a:ext cx="3399285" cy="183728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0.08849</cdr:x>
      <cdr:y>0.55184</cdr:y>
    </cdr:from>
    <cdr:to>
      <cdr:x>0.19988</cdr:x>
      <cdr:y>0.64401</cdr:y>
    </cdr:to>
    <cdr:sp macro="" textlink="">
      <cdr:nvSpPr>
        <cdr:cNvPr id="2" name="TextBox 1"/>
        <cdr:cNvSpPr txBox="1"/>
      </cdr:nvSpPr>
      <cdr:spPr>
        <a:xfrm xmlns:a="http://schemas.openxmlformats.org/drawingml/2006/main">
          <a:off x="726440" y="2433320"/>
          <a:ext cx="914400" cy="406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25,366</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0.8362</cdr:x>
      <cdr:y>0.81421</cdr:y>
    </cdr:from>
    <cdr:to>
      <cdr:x>0.93787</cdr:x>
      <cdr:y>0.90727</cdr:y>
    </cdr:to>
    <cdr:sp macro="" textlink="">
      <cdr:nvSpPr>
        <cdr:cNvPr id="2" name="TextBox 1"/>
        <cdr:cNvSpPr txBox="1"/>
      </cdr:nvSpPr>
      <cdr:spPr>
        <a:xfrm xmlns:a="http://schemas.openxmlformats.org/drawingml/2006/main">
          <a:off x="7520940" y="3933439"/>
          <a:ext cx="914400" cy="4495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as of 12/11/14</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992BC4-35C2-874C-84A9-BEEFB9FC2ACB}" type="datetime1">
              <a:rPr lang="en-US" smtClean="0"/>
              <a:t>1/5/15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197393-4B47-174A-B3FD-611624430475}" type="slidenum">
              <a:rPr lang="en-US" smtClean="0"/>
              <a:t>‹#›</a:t>
            </a:fld>
            <a:endParaRPr lang="en-US"/>
          </a:p>
        </p:txBody>
      </p:sp>
    </p:spTree>
    <p:extLst>
      <p:ext uri="{BB962C8B-B14F-4D97-AF65-F5344CB8AC3E}">
        <p14:creationId xmlns:p14="http://schemas.microsoft.com/office/powerpoint/2010/main" val="1903458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51F93-E7F0-AA4C-B461-35BDBDB7D93E}" type="datetime1">
              <a:rPr lang="en-US" smtClean="0"/>
              <a:t>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252FA-9D82-194B-8F47-8424282FEEDE}" type="slidenum">
              <a:rPr lang="en-US" smtClean="0"/>
              <a:t>‹#›</a:t>
            </a:fld>
            <a:endParaRPr lang="en-US"/>
          </a:p>
        </p:txBody>
      </p:sp>
    </p:spTree>
    <p:extLst>
      <p:ext uri="{BB962C8B-B14F-4D97-AF65-F5344CB8AC3E}">
        <p14:creationId xmlns:p14="http://schemas.microsoft.com/office/powerpoint/2010/main" val="6603545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a:t>
            </a:r>
            <a:r>
              <a:rPr lang="en-US" baseline="0" dirty="0" smtClean="0"/>
              <a:t> main drivers for the formation of CHORUS was the Office of Science &amp; Technology Policy Memo issued in February 2013.</a:t>
            </a:r>
          </a:p>
          <a:p>
            <a:endParaRPr lang="en-US" baseline="0" dirty="0" smtClean="0"/>
          </a:p>
          <a:p>
            <a:r>
              <a:rPr lang="en-US" baseline="0" dirty="0" smtClean="0"/>
              <a:t>The memo was issued to US agencies: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 All federal agencies funding $100M or more annually in extramural research must develop public access plans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Free public access to peer-reviewed research articles (guideline: 12-month embargo, adapted to agency/discipline need)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 Ensure interoperability and long-term stewardship</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 </a:t>
            </a:r>
            <a:r>
              <a:rPr lang="en-US" smtClean="0">
                <a:solidFill>
                  <a:schemeClr val="bg1"/>
                </a:solidFill>
              </a:rPr>
              <a:t>Need plans </a:t>
            </a:r>
            <a:r>
              <a:rPr lang="en-US" dirty="0" smtClean="0">
                <a:solidFill>
                  <a:schemeClr val="bg1"/>
                </a:solidFill>
              </a:rPr>
              <a:t>on both articles and data</a:t>
            </a:r>
          </a:p>
          <a:p>
            <a:endParaRPr lang="en-US" baseline="0" dirty="0" smtClean="0"/>
          </a:p>
          <a:p>
            <a:r>
              <a:rPr lang="en-US" dirty="0" smtClean="0"/>
              <a:t>Draft</a:t>
            </a:r>
            <a:r>
              <a:rPr lang="en-US" baseline="0" dirty="0" smtClean="0"/>
              <a:t> plans were submitted during Fall and Winter of 2013</a:t>
            </a:r>
          </a:p>
          <a:p>
            <a:r>
              <a:rPr lang="en-US" baseline="0" dirty="0" smtClean="0"/>
              <a:t>OSTP replied to agencies in March; agencies replied in May/June; some agencies received final word this summer others this fall.</a:t>
            </a:r>
          </a:p>
          <a:p>
            <a:endParaRPr lang="en-US" dirty="0"/>
          </a:p>
        </p:txBody>
      </p:sp>
      <p:sp>
        <p:nvSpPr>
          <p:cNvPr id="4" name="Date Placeholder 3"/>
          <p:cNvSpPr>
            <a:spLocks noGrp="1"/>
          </p:cNvSpPr>
          <p:nvPr>
            <p:ph type="dt" idx="10"/>
          </p:nvPr>
        </p:nvSpPr>
        <p:spPr/>
        <p:txBody>
          <a:bodyPr/>
          <a:lstStyle/>
          <a:p>
            <a:r>
              <a:rPr lang="en-US" smtClean="0"/>
              <a:t>9/23/14</a:t>
            </a:r>
            <a:endParaRPr lang="en-US"/>
          </a:p>
        </p:txBody>
      </p:sp>
      <p:sp>
        <p:nvSpPr>
          <p:cNvPr id="5" name="Slide Number Placeholder 4"/>
          <p:cNvSpPr>
            <a:spLocks noGrp="1"/>
          </p:cNvSpPr>
          <p:nvPr>
            <p:ph type="sldNum" sz="quarter" idx="11"/>
          </p:nvPr>
        </p:nvSpPr>
        <p:spPr/>
        <p:txBody>
          <a:bodyPr/>
          <a:lstStyle/>
          <a:p>
            <a:fld id="{DBD252FA-9D82-194B-8F47-8424282FEEDE}" type="slidenum">
              <a:rPr lang="en-US" smtClean="0"/>
              <a:t>4</a:t>
            </a:fld>
            <a:endParaRPr lang="en-US"/>
          </a:p>
        </p:txBody>
      </p:sp>
    </p:spTree>
    <p:extLst>
      <p:ext uri="{BB962C8B-B14F-4D97-AF65-F5344CB8AC3E}">
        <p14:creationId xmlns:p14="http://schemas.microsoft.com/office/powerpoint/2010/main" val="2106435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15</a:t>
            </a:fld>
            <a:endParaRPr lang="en-US"/>
          </a:p>
        </p:txBody>
      </p:sp>
    </p:spTree>
    <p:extLst>
      <p:ext uri="{BB962C8B-B14F-4D97-AF65-F5344CB8AC3E}">
        <p14:creationId xmlns:p14="http://schemas.microsoft.com/office/powerpoint/2010/main" val="377083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77083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17</a:t>
            </a:fld>
            <a:endParaRPr lang="en-US"/>
          </a:p>
        </p:txBody>
      </p:sp>
    </p:spTree>
    <p:extLst>
      <p:ext uri="{BB962C8B-B14F-4D97-AF65-F5344CB8AC3E}">
        <p14:creationId xmlns:p14="http://schemas.microsoft.com/office/powerpoint/2010/main" val="377083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18</a:t>
            </a:fld>
            <a:endParaRPr lang="en-US"/>
          </a:p>
        </p:txBody>
      </p:sp>
    </p:spTree>
    <p:extLst>
      <p:ext uri="{BB962C8B-B14F-4D97-AF65-F5344CB8AC3E}">
        <p14:creationId xmlns:p14="http://schemas.microsoft.com/office/powerpoint/2010/main" val="265462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19</a:t>
            </a:fld>
            <a:endParaRPr lang="en-US"/>
          </a:p>
        </p:txBody>
      </p:sp>
    </p:spTree>
    <p:extLst>
      <p:ext uri="{BB962C8B-B14F-4D97-AF65-F5344CB8AC3E}">
        <p14:creationId xmlns:p14="http://schemas.microsoft.com/office/powerpoint/2010/main" val="2839259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20</a:t>
            </a:fld>
            <a:endParaRPr lang="en-US"/>
          </a:p>
        </p:txBody>
      </p:sp>
    </p:spTree>
    <p:extLst>
      <p:ext uri="{BB962C8B-B14F-4D97-AF65-F5344CB8AC3E}">
        <p14:creationId xmlns:p14="http://schemas.microsoft.com/office/powerpoint/2010/main" val="2360279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pPr/>
              <a:t>21</a:t>
            </a:fld>
            <a:endParaRPr lang="en-US"/>
          </a:p>
        </p:txBody>
      </p:sp>
    </p:spTree>
    <p:extLst>
      <p:ext uri="{BB962C8B-B14F-4D97-AF65-F5344CB8AC3E}">
        <p14:creationId xmlns:p14="http://schemas.microsoft.com/office/powerpoint/2010/main" val="92505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pPr/>
              <a:t>22</a:t>
            </a:fld>
            <a:endParaRPr lang="en-US"/>
          </a:p>
        </p:txBody>
      </p:sp>
    </p:spTree>
    <p:extLst>
      <p:ext uri="{BB962C8B-B14F-4D97-AF65-F5344CB8AC3E}">
        <p14:creationId xmlns:p14="http://schemas.microsoft.com/office/powerpoint/2010/main" val="925054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23</a:t>
            </a:fld>
            <a:endParaRPr lang="en-US"/>
          </a:p>
        </p:txBody>
      </p:sp>
    </p:spTree>
    <p:extLst>
      <p:ext uri="{BB962C8B-B14F-4D97-AF65-F5344CB8AC3E}">
        <p14:creationId xmlns:p14="http://schemas.microsoft.com/office/powerpoint/2010/main" val="25172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34,164 unique DOIs</a:t>
            </a: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24</a:t>
            </a:fld>
            <a:endParaRPr lang="en-US"/>
          </a:p>
        </p:txBody>
      </p:sp>
    </p:spTree>
    <p:extLst>
      <p:ext uri="{BB962C8B-B14F-4D97-AF65-F5344CB8AC3E}">
        <p14:creationId xmlns:p14="http://schemas.microsoft.com/office/powerpoint/2010/main" val="293363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t>You can see that there are a wide variety of organizations represented here. </a:t>
            </a:r>
          </a:p>
          <a:p>
            <a:r>
              <a:rPr lang="en-US" sz="1200" b="0" baseline="0" dirty="0" smtClean="0"/>
              <a:t>From small to large and non-profit to commercial.</a:t>
            </a:r>
          </a:p>
          <a:p>
            <a:r>
              <a:rPr lang="en-US" sz="1200" b="0" baseline="0" dirty="0" smtClean="0"/>
              <a:t>Purely American to international</a:t>
            </a:r>
          </a:p>
          <a:p>
            <a:r>
              <a:rPr lang="en-US" sz="1200" b="0" baseline="0" dirty="0" smtClean="0"/>
              <a:t>Note the RSC, Royal Society, Nature Publishing Group, Taylor &amp; Francis</a:t>
            </a:r>
          </a:p>
          <a:p>
            <a:endParaRPr lang="en-US" sz="1200" b="0"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pPr/>
              <a:t>6</a:t>
            </a:fld>
            <a:endParaRPr lang="en-US"/>
          </a:p>
        </p:txBody>
      </p:sp>
      <p:sp>
        <p:nvSpPr>
          <p:cNvPr id="5" name="Date Placeholder 4"/>
          <p:cNvSpPr>
            <a:spLocks noGrp="1"/>
          </p:cNvSpPr>
          <p:nvPr>
            <p:ph type="dt" idx="11"/>
          </p:nvPr>
        </p:nvSpPr>
        <p:spPr/>
        <p:txBody>
          <a:bodyPr/>
          <a:lstStyle/>
          <a:p>
            <a:r>
              <a:rPr lang="en-US" smtClean="0"/>
              <a:t>9/23/14</a:t>
            </a:r>
            <a:endParaRPr lang="en-US"/>
          </a:p>
        </p:txBody>
      </p:sp>
    </p:spTree>
    <p:extLst>
      <p:ext uri="{BB962C8B-B14F-4D97-AF65-F5344CB8AC3E}">
        <p14:creationId xmlns:p14="http://schemas.microsoft.com/office/powerpoint/2010/main" val="360948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 look at the dashboard set-up….</a:t>
            </a:r>
          </a:p>
        </p:txBody>
      </p:sp>
      <p:sp>
        <p:nvSpPr>
          <p:cNvPr id="4" name="Slide Number Placeholder 3"/>
          <p:cNvSpPr>
            <a:spLocks noGrp="1"/>
          </p:cNvSpPr>
          <p:nvPr>
            <p:ph type="sldNum" sz="quarter" idx="10"/>
          </p:nvPr>
        </p:nvSpPr>
        <p:spPr/>
        <p:txBody>
          <a:bodyPr/>
          <a:lstStyle/>
          <a:p>
            <a:fld id="{A77E3670-3A70-E14F-93EC-8EFF4B23F1C0}" type="slidenum">
              <a:rPr lang="en-US" smtClean="0"/>
              <a:pPr/>
              <a:t>25</a:t>
            </a:fld>
            <a:endParaRPr lang="en-US"/>
          </a:p>
        </p:txBody>
      </p:sp>
    </p:spTree>
    <p:extLst>
      <p:ext uri="{BB962C8B-B14F-4D97-AF65-F5344CB8AC3E}">
        <p14:creationId xmlns:p14="http://schemas.microsoft.com/office/powerpoint/2010/main" val="3152263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and</a:t>
            </a:r>
            <a:r>
              <a:rPr lang="en-US" baseline="0" dirty="0" smtClean="0"/>
              <a:t> CHORUS m</a:t>
            </a:r>
            <a:r>
              <a:rPr lang="en-US" dirty="0" smtClean="0"/>
              <a:t>et in July 2013 to discuss initiatives and explore areas of possible collaboration. </a:t>
            </a:r>
          </a:p>
          <a:p>
            <a:endParaRPr lang="en-US" dirty="0" smtClean="0"/>
          </a:p>
          <a:p>
            <a:pPr marL="228600" indent="-228600">
              <a:buFont typeface="+mj-lt"/>
              <a:buAutoNum type="arabicPeriod"/>
            </a:pPr>
            <a:r>
              <a:rPr lang="en-US" dirty="0" smtClean="0"/>
              <a:t>Both agreed to work jointly on persistent identifiers (DOIs) and metrics (dashboard could potentially be used to expose metrics from SHARE). Metrics to be determined, but most important message here is the potential collaboration and spirit of working together to solve problems... </a:t>
            </a:r>
          </a:p>
          <a:p>
            <a:endParaRPr lang="en-US" dirty="0" smtClean="0"/>
          </a:p>
          <a:p>
            <a:pPr marL="228600" indent="-228600">
              <a:buFont typeface="+mj-lt"/>
              <a:buAutoNum type="arabicPeriod"/>
            </a:pPr>
            <a:r>
              <a:rPr lang="en-US" dirty="0" smtClean="0"/>
              <a:t>And both agreed to follow up in next few months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29</a:t>
            </a:fld>
            <a:endParaRPr lang="en-US"/>
          </a:p>
        </p:txBody>
      </p:sp>
    </p:spTree>
    <p:extLst>
      <p:ext uri="{BB962C8B-B14F-4D97-AF65-F5344CB8AC3E}">
        <p14:creationId xmlns:p14="http://schemas.microsoft.com/office/powerpoint/2010/main" val="3839355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RDA-WDS Data-Pub Services</a:t>
            </a:r>
            <a:r>
              <a:rPr lang="en-US" sz="1200" kern="1200" baseline="0" dirty="0" smtClean="0">
                <a:solidFill>
                  <a:schemeClr val="tx1"/>
                </a:solidFill>
                <a:latin typeface="+mn-lt"/>
                <a:ea typeface="+mn-ea"/>
                <a:cs typeface="+mn-cs"/>
              </a:rPr>
              <a:t> Working Group</a:t>
            </a: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30</a:t>
            </a:fld>
            <a:endParaRPr lang="en-US"/>
          </a:p>
        </p:txBody>
      </p:sp>
    </p:spTree>
    <p:extLst>
      <p:ext uri="{BB962C8B-B14F-4D97-AF65-F5344CB8AC3E}">
        <p14:creationId xmlns:p14="http://schemas.microsoft.com/office/powerpoint/2010/main" val="3839355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t>
            </a:r>
            <a:r>
              <a:rPr lang="en-US" dirty="0" smtClean="0"/>
              <a:t>What Do Publishers</a:t>
            </a:r>
            <a:r>
              <a:rPr lang="en-US" baseline="0" dirty="0" smtClean="0"/>
              <a:t> Need to Do?</a:t>
            </a:r>
            <a:endParaRPr lang="en-US" dirty="0" smtClean="0"/>
          </a:p>
          <a:p>
            <a:endParaRPr lang="en-US" dirty="0" smtClean="0"/>
          </a:p>
          <a:p>
            <a:pPr marL="228600" indent="-228600">
              <a:buFont typeface="+mj-lt"/>
              <a:buAutoNum type="arabicPeriod"/>
            </a:pPr>
            <a:r>
              <a:rPr lang="en-US" dirty="0" smtClean="0"/>
              <a:t>Tag</a:t>
            </a:r>
            <a:r>
              <a:rPr lang="en-US" baseline="0" dirty="0" smtClean="0"/>
              <a:t> content with </a:t>
            </a:r>
            <a:r>
              <a:rPr lang="en-US" baseline="0" dirty="0" err="1" smtClean="0"/>
              <a:t>CrossRef’s</a:t>
            </a:r>
            <a:r>
              <a:rPr lang="en-US" baseline="0" dirty="0" smtClean="0"/>
              <a:t> </a:t>
            </a:r>
            <a:r>
              <a:rPr lang="en-US" baseline="0" dirty="0" err="1" smtClean="0"/>
              <a:t>FundRef</a:t>
            </a:r>
            <a:r>
              <a:rPr lang="en-US" baseline="0" dirty="0" smtClean="0"/>
              <a:t> agency identifiers and your embargo metadata</a:t>
            </a:r>
          </a:p>
          <a:p>
            <a:pPr marL="228600" indent="-228600">
              <a:buFont typeface="+mj-lt"/>
              <a:buAutoNum type="arabicPeriod"/>
            </a:pPr>
            <a:r>
              <a:rPr lang="en-US" dirty="0" smtClean="0"/>
              <a:t>Provide</a:t>
            </a:r>
            <a:r>
              <a:rPr lang="en-US" baseline="0" dirty="0" smtClean="0"/>
              <a:t> public access to articles on your site with your reuse license terms</a:t>
            </a:r>
          </a:p>
          <a:p>
            <a:pPr marL="228600" indent="-228600">
              <a:buFont typeface="+mj-lt"/>
              <a:buAutoNum type="arabicPeriod"/>
            </a:pPr>
            <a:r>
              <a:rPr lang="en-US" dirty="0" smtClean="0"/>
              <a:t>Preserve your content with an archiving service</a:t>
            </a:r>
          </a:p>
          <a:p>
            <a:pPr marL="228600" indent="-228600">
              <a:buFont typeface="+mj-lt"/>
              <a:buAutoNum type="arabicPeriod"/>
            </a:pPr>
            <a:endParaRPr lang="en-US" dirty="0" smtClean="0"/>
          </a:p>
          <a:p>
            <a:pPr marL="0" indent="0">
              <a:buFont typeface="+mj-lt"/>
              <a:buNone/>
            </a:pPr>
            <a:r>
              <a:rPr lang="en-US" baseline="0" dirty="0" smtClean="0"/>
              <a:t>Join CHORUS and our services will enable researchers to discover and utilize your publicly accessible content and our compliance tools will show how researchers are in compliance with agency mandates</a:t>
            </a:r>
            <a:endParaRPr lang="en-US"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31</a:t>
            </a:fld>
            <a:endParaRPr lang="en-US"/>
          </a:p>
        </p:txBody>
      </p:sp>
    </p:spTree>
    <p:extLst>
      <p:ext uri="{BB962C8B-B14F-4D97-AF65-F5344CB8AC3E}">
        <p14:creationId xmlns:p14="http://schemas.microsoft.com/office/powerpoint/2010/main" val="2381661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Publisher Members (majority)</a:t>
            </a:r>
          </a:p>
          <a:p>
            <a:endParaRPr lang="en-US" dirty="0" smtClean="0"/>
          </a:p>
          <a:p>
            <a:r>
              <a:rPr lang="en-US" dirty="0" smtClean="0"/>
              <a:t>Affiliate</a:t>
            </a:r>
            <a:r>
              <a:rPr lang="en-US" baseline="0" dirty="0" smtClean="0"/>
              <a:t> Members – non-publishers working in scholarly communications – Manuscript Tracking System vendors, hosting vendors, typesetters, other societies</a:t>
            </a:r>
          </a:p>
          <a:p>
            <a:endParaRPr lang="en-US" dirty="0" smtClean="0"/>
          </a:p>
          <a:p>
            <a:r>
              <a:rPr lang="en-US" dirty="0" smtClean="0"/>
              <a:t>Agencie</a:t>
            </a:r>
            <a:r>
              <a:rPr lang="en-US" baseline="0" dirty="0" smtClean="0"/>
              <a:t>s can use our systems at no cost provided they sign a Partnership Agreement</a:t>
            </a:r>
          </a:p>
          <a:p>
            <a:endParaRPr lang="en-US" baseline="0" dirty="0" smtClean="0"/>
          </a:p>
          <a:p>
            <a:r>
              <a:rPr lang="en-US" baseline="0" dirty="0" smtClean="0"/>
              <a:t>Academics can show their support too.</a:t>
            </a:r>
          </a:p>
          <a:p>
            <a:endParaRPr lang="en-US" baseline="0" dirty="0" smtClean="0"/>
          </a:p>
          <a:p>
            <a:r>
              <a:rPr lang="en-US" baseline="0" dirty="0" smtClean="0"/>
              <a:t>Last year we needed around $1m in sponsorship to maintain operations; this year we will be seeking $500 from the scholarly publishers at Frankfurt.</a:t>
            </a:r>
            <a:endParaRPr lang="en-US" dirty="0"/>
          </a:p>
        </p:txBody>
      </p:sp>
      <p:sp>
        <p:nvSpPr>
          <p:cNvPr id="4" name="Date Placeholder 3"/>
          <p:cNvSpPr>
            <a:spLocks noGrp="1"/>
          </p:cNvSpPr>
          <p:nvPr>
            <p:ph type="dt" idx="10"/>
          </p:nvPr>
        </p:nvSpPr>
        <p:spPr/>
        <p:txBody>
          <a:bodyPr/>
          <a:lstStyle/>
          <a:p>
            <a:r>
              <a:rPr lang="en-US" smtClean="0"/>
              <a:t>9/23/14</a:t>
            </a:r>
            <a:endParaRPr lang="en-US"/>
          </a:p>
        </p:txBody>
      </p:sp>
      <p:sp>
        <p:nvSpPr>
          <p:cNvPr id="5" name="Slide Number Placeholder 4"/>
          <p:cNvSpPr>
            <a:spLocks noGrp="1"/>
          </p:cNvSpPr>
          <p:nvPr>
            <p:ph type="sldNum" sz="quarter" idx="11"/>
          </p:nvPr>
        </p:nvSpPr>
        <p:spPr/>
        <p:txBody>
          <a:bodyPr/>
          <a:lstStyle/>
          <a:p>
            <a:fld id="{DBD252FA-9D82-194B-8F47-8424282FEEDE}" type="slidenum">
              <a:rPr lang="en-US" smtClean="0"/>
              <a:t>32</a:t>
            </a:fld>
            <a:endParaRPr lang="en-US"/>
          </a:p>
        </p:txBody>
      </p:sp>
    </p:spTree>
    <p:extLst>
      <p:ext uri="{BB962C8B-B14F-4D97-AF65-F5344CB8AC3E}">
        <p14:creationId xmlns:p14="http://schemas.microsoft.com/office/powerpoint/2010/main" val="2930490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33</a:t>
            </a:fld>
            <a:endParaRPr lang="en-US"/>
          </a:p>
        </p:txBody>
      </p:sp>
    </p:spTree>
    <p:extLst>
      <p:ext uri="{BB962C8B-B14F-4D97-AF65-F5344CB8AC3E}">
        <p14:creationId xmlns:p14="http://schemas.microsoft.com/office/powerpoint/2010/main" val="101510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t>CHORUS Board of Directors.</a:t>
            </a:r>
          </a:p>
        </p:txBody>
      </p:sp>
      <p:sp>
        <p:nvSpPr>
          <p:cNvPr id="4" name="Slide Number Placeholder 3"/>
          <p:cNvSpPr>
            <a:spLocks noGrp="1"/>
          </p:cNvSpPr>
          <p:nvPr>
            <p:ph type="sldNum" sz="quarter" idx="10"/>
          </p:nvPr>
        </p:nvSpPr>
        <p:spPr/>
        <p:txBody>
          <a:bodyPr/>
          <a:lstStyle/>
          <a:p>
            <a:fld id="{A77E3670-3A70-E14F-93EC-8EFF4B23F1C0}" type="slidenum">
              <a:rPr lang="en-US" smtClean="0"/>
              <a:pPr/>
              <a:t>7</a:t>
            </a:fld>
            <a:endParaRPr lang="en-US"/>
          </a:p>
        </p:txBody>
      </p:sp>
    </p:spTree>
    <p:extLst>
      <p:ext uri="{BB962C8B-B14F-4D97-AF65-F5344CB8AC3E}">
        <p14:creationId xmlns:p14="http://schemas.microsoft.com/office/powerpoint/2010/main" val="360948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CHORUS Technical Working Group!</a:t>
            </a: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8</a:t>
            </a:fld>
            <a:endParaRPr lang="en-US"/>
          </a:p>
        </p:txBody>
      </p:sp>
    </p:spTree>
    <p:extLst>
      <p:ext uri="{BB962C8B-B14F-4D97-AF65-F5344CB8AC3E}">
        <p14:creationId xmlns:p14="http://schemas.microsoft.com/office/powerpoint/2010/main" val="102782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where are we now and where are we heading……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Have a look at the timeline. </a:t>
            </a:r>
          </a:p>
        </p:txBody>
      </p:sp>
      <p:sp>
        <p:nvSpPr>
          <p:cNvPr id="4" name="Slide Number Placeholder 3"/>
          <p:cNvSpPr>
            <a:spLocks noGrp="1"/>
          </p:cNvSpPr>
          <p:nvPr>
            <p:ph type="sldNum" sz="quarter" idx="10"/>
          </p:nvPr>
        </p:nvSpPr>
        <p:spPr/>
        <p:txBody>
          <a:bodyPr/>
          <a:lstStyle/>
          <a:p>
            <a:fld id="{A77E3670-3A70-E14F-93EC-8EFF4B23F1C0}" type="slidenum">
              <a:rPr lang="en-US" smtClean="0"/>
              <a:pPr/>
              <a:t>9</a:t>
            </a:fld>
            <a:endParaRPr lang="en-US"/>
          </a:p>
        </p:txBody>
      </p:sp>
      <p:sp>
        <p:nvSpPr>
          <p:cNvPr id="5" name="Date Placeholder 4"/>
          <p:cNvSpPr>
            <a:spLocks noGrp="1"/>
          </p:cNvSpPr>
          <p:nvPr>
            <p:ph type="dt" idx="11"/>
          </p:nvPr>
        </p:nvSpPr>
        <p:spPr/>
        <p:txBody>
          <a:bodyPr/>
          <a:lstStyle/>
          <a:p>
            <a:r>
              <a:rPr lang="en-US" smtClean="0"/>
              <a:t>9/23/14</a:t>
            </a:r>
            <a:endParaRPr lang="en-US"/>
          </a:p>
        </p:txBody>
      </p:sp>
    </p:spTree>
    <p:extLst>
      <p:ext uri="{BB962C8B-B14F-4D97-AF65-F5344CB8AC3E}">
        <p14:creationId xmlns:p14="http://schemas.microsoft.com/office/powerpoint/2010/main" val="171427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year,</a:t>
            </a:r>
            <a:r>
              <a:rPr lang="en-US" baseline="0" dirty="0" smtClean="0"/>
              <a:t> the CHORUS board and I have had countless meeting with government agencies teaching them about CHORUS and what publishers have to offer them regarding delivering Public Access.  </a:t>
            </a:r>
          </a:p>
          <a:p>
            <a:endParaRPr lang="en-US" baseline="0" dirty="0" smtClean="0">
              <a:solidFill>
                <a:srgbClr val="FF0000"/>
              </a:solidFill>
            </a:endParaRPr>
          </a:p>
          <a:p>
            <a:endParaRPr lang="en-US" baseline="0" dirty="0" smtClean="0"/>
          </a:p>
          <a:p>
            <a:r>
              <a:rPr lang="en-US" baseline="0" dirty="0" smtClean="0"/>
              <a:t>On August 4 2014 the US DOE 4 announced their intention to partner with us</a:t>
            </a:r>
          </a:p>
          <a:p>
            <a:endParaRPr lang="en-US" baseline="0" dirty="0" smtClean="0"/>
          </a:p>
          <a:p>
            <a:r>
              <a:rPr lang="en-US" baseline="0" dirty="0" smtClean="0"/>
              <a:t>We are confident that others will also make similar announcements in the coming months.</a:t>
            </a:r>
            <a:endParaRPr lang="en-US" dirty="0"/>
          </a:p>
        </p:txBody>
      </p:sp>
      <p:sp>
        <p:nvSpPr>
          <p:cNvPr id="4" name="Date Placeholder 3"/>
          <p:cNvSpPr>
            <a:spLocks noGrp="1"/>
          </p:cNvSpPr>
          <p:nvPr>
            <p:ph type="dt" idx="10"/>
          </p:nvPr>
        </p:nvSpPr>
        <p:spPr/>
        <p:txBody>
          <a:bodyPr/>
          <a:lstStyle/>
          <a:p>
            <a:r>
              <a:rPr lang="en-US" smtClean="0"/>
              <a:t>9/23/14</a:t>
            </a:r>
            <a:endParaRPr lang="en-US"/>
          </a:p>
        </p:txBody>
      </p:sp>
      <p:sp>
        <p:nvSpPr>
          <p:cNvPr id="5" name="Slide Number Placeholder 4"/>
          <p:cNvSpPr>
            <a:spLocks noGrp="1"/>
          </p:cNvSpPr>
          <p:nvPr>
            <p:ph type="sldNum" sz="quarter" idx="11"/>
          </p:nvPr>
        </p:nvSpPr>
        <p:spPr/>
        <p:txBody>
          <a:bodyPr/>
          <a:lstStyle/>
          <a:p>
            <a:fld id="{DBD252FA-9D82-194B-8F47-8424282FEEDE}" type="slidenum">
              <a:rPr lang="en-US" smtClean="0"/>
              <a:t>10</a:t>
            </a:fld>
            <a:endParaRPr lang="en-US"/>
          </a:p>
        </p:txBody>
      </p:sp>
    </p:spTree>
    <p:extLst>
      <p:ext uri="{BB962C8B-B14F-4D97-AF65-F5344CB8AC3E}">
        <p14:creationId xmlns:p14="http://schemas.microsoft.com/office/powerpoint/2010/main" val="350943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But Why CHORUS?</a:t>
            </a:r>
          </a:p>
          <a:p>
            <a:endParaRPr lang="en-US" sz="1400" dirty="0"/>
          </a:p>
          <a:p>
            <a:pPr lvl="0">
              <a:defRPr/>
            </a:pPr>
            <a:r>
              <a:rPr lang="en-US" sz="1400" dirty="0" smtClean="0"/>
              <a:t>CHORUS addresses the priorities of all stakeholders alike.  It is sustainable and cost-effective, containing publisher spending, cutting funder </a:t>
            </a:r>
            <a:r>
              <a:rPr lang="en-US" sz="1400" dirty="0"/>
              <a:t>overhead, and </a:t>
            </a:r>
            <a:r>
              <a:rPr lang="en-US" sz="1400" dirty="0" smtClean="0"/>
              <a:t>Free </a:t>
            </a:r>
            <a:r>
              <a:rPr lang="en-US" sz="1400" dirty="0"/>
              <a:t>to funders, academic institutions and libraries, and the </a:t>
            </a:r>
            <a:r>
              <a:rPr lang="en-US" sz="1400" dirty="0" smtClean="0"/>
              <a:t>public.</a:t>
            </a:r>
          </a:p>
          <a:p>
            <a:pPr lvl="0"/>
            <a:endParaRPr lang="en-US" sz="1400" dirty="0" smtClean="0"/>
          </a:p>
          <a:p>
            <a:r>
              <a:rPr lang="en-US" sz="1400" dirty="0" smtClean="0"/>
              <a:t>Widespread access to research is a good thing—it’s at the very core of our mission as publishers.  But as we all know, coming up with a sustainable and scalable approach to delivering free public access to scholarly content reporting on funded research in the United States is easier said than done. </a:t>
            </a:r>
          </a:p>
          <a:p>
            <a:r>
              <a:rPr lang="en-US" sz="1400" dirty="0" smtClean="0"/>
              <a:t>The challenge is to develop something that works for all everyone, ensuring the reliable reporting, review, dissemination </a:t>
            </a:r>
          </a:p>
          <a:p>
            <a:r>
              <a:rPr lang="en-US" sz="1400" dirty="0" smtClean="0"/>
              <a:t>and long-term availability of research literature.</a:t>
            </a:r>
          </a:p>
          <a:p>
            <a:pPr lvl="0"/>
            <a:endParaRPr lang="en-US" sz="1400" dirty="0"/>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BD252FA-9D82-194B-8F47-8424282FEEDE}" type="slidenum">
              <a:rPr lang="en-US" smtClean="0"/>
              <a:t>11</a:t>
            </a:fld>
            <a:endParaRPr lang="en-US"/>
          </a:p>
        </p:txBody>
      </p:sp>
    </p:spTree>
    <p:extLst>
      <p:ext uri="{BB962C8B-B14F-4D97-AF65-F5344CB8AC3E}">
        <p14:creationId xmlns:p14="http://schemas.microsoft.com/office/powerpoint/2010/main" val="2048951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13</a:t>
            </a:fld>
            <a:endParaRPr lang="en-US"/>
          </a:p>
        </p:txBody>
      </p:sp>
    </p:spTree>
    <p:extLst>
      <p:ext uri="{BB962C8B-B14F-4D97-AF65-F5344CB8AC3E}">
        <p14:creationId xmlns:p14="http://schemas.microsoft.com/office/powerpoint/2010/main" val="113669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14</a:t>
            </a:fld>
            <a:endParaRPr lang="en-US"/>
          </a:p>
        </p:txBody>
      </p:sp>
    </p:spTree>
    <p:extLst>
      <p:ext uri="{BB962C8B-B14F-4D97-AF65-F5344CB8AC3E}">
        <p14:creationId xmlns:p14="http://schemas.microsoft.com/office/powerpoint/2010/main" val="138110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3754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83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858000" y="6356350"/>
            <a:ext cx="2133600" cy="365125"/>
          </a:xfrm>
          <a:prstGeom prst="rect">
            <a:avLst/>
          </a:prstGeom>
        </p:spPr>
        <p:txBody>
          <a:bodyPr/>
          <a:lstStyle/>
          <a:p>
            <a:fld id="{7910F594-2698-9B46-9EFA-83A2268E26B9}" type="slidenum">
              <a:rPr lang="en-US" smtClean="0"/>
              <a:pPr/>
              <a:t>‹#›</a:t>
            </a:fld>
            <a:endParaRPr lang="en-US"/>
          </a:p>
        </p:txBody>
      </p:sp>
    </p:spTree>
    <p:extLst>
      <p:ext uri="{BB962C8B-B14F-4D97-AF65-F5344CB8AC3E}">
        <p14:creationId xmlns:p14="http://schemas.microsoft.com/office/powerpoint/2010/main" val="2939291461"/>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510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852883"/>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141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1698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13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40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186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53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410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174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84850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6752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txBox="1">
            <a:spLocks/>
          </p:cNvSpPr>
          <p:nvPr/>
        </p:nvSpPr>
        <p:spPr>
          <a:xfrm>
            <a:off x="1967604" y="6334588"/>
            <a:ext cx="5137594" cy="28962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i="1" dirty="0" smtClean="0">
                <a:solidFill>
                  <a:srgbClr val="4F5B65"/>
                </a:solidFill>
                <a:latin typeface="Cambria"/>
                <a:cs typeface="Cambria"/>
              </a:rPr>
              <a:t>Advancing Public Access to Research  </a:t>
            </a:r>
            <a:r>
              <a:rPr lang="en-US" sz="1200" i="0" baseline="0" dirty="0" smtClean="0">
                <a:solidFill>
                  <a:srgbClr val="4F5B65"/>
                </a:solidFill>
                <a:latin typeface="+mj-lt"/>
                <a:cs typeface="Cambria"/>
              </a:rPr>
              <a:t>|  </a:t>
            </a:r>
            <a:r>
              <a:rPr lang="en-US" sz="1200" i="0" baseline="0" dirty="0" err="1" smtClean="0">
                <a:solidFill>
                  <a:srgbClr val="4F5B65"/>
                </a:solidFill>
                <a:latin typeface="+mj-lt"/>
                <a:cs typeface="Cambria"/>
              </a:rPr>
              <a:t>www.chorusaccess.org</a:t>
            </a:r>
            <a:endParaRPr lang="en-US" sz="1200" i="0" dirty="0" smtClean="0">
              <a:solidFill>
                <a:srgbClr val="4F5B65"/>
              </a:solidFill>
              <a:latin typeface="+mj-lt"/>
              <a:cs typeface="Cambria"/>
            </a:endParaRPr>
          </a:p>
        </p:txBody>
      </p:sp>
    </p:spTree>
    <p:extLst>
      <p:ext uri="{BB962C8B-B14F-4D97-AF65-F5344CB8AC3E}">
        <p14:creationId xmlns:p14="http://schemas.microsoft.com/office/powerpoint/2010/main" val="119701231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2" r:id="rId11"/>
  </p:sldLayoutIdLst>
  <p:hf sldNum="0" hdr="0" ftr="0" dt="0"/>
  <p:txStyles>
    <p:titleStyle>
      <a:lvl1pPr algn="l" defTabSz="457200" rtl="0" eaLnBrk="1" latinLnBrk="0" hangingPunct="1">
        <a:spcBef>
          <a:spcPct val="0"/>
        </a:spcBef>
        <a:buNone/>
        <a:defRPr sz="4400" b="1" kern="1200">
          <a:solidFill>
            <a:srgbClr val="6156A2"/>
          </a:solidFill>
          <a:latin typeface="+mj-lt"/>
          <a:ea typeface="+mj-ea"/>
          <a:cs typeface="+mj-cs"/>
        </a:defRPr>
      </a:lvl1pPr>
    </p:titleStyle>
    <p:body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9495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4907768"/>
            <a:ext cx="8229600" cy="949189"/>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endParaRPr lang="en-US" dirty="0"/>
          </a:p>
        </p:txBody>
      </p:sp>
    </p:spTree>
    <p:extLst>
      <p:ext uri="{BB962C8B-B14F-4D97-AF65-F5344CB8AC3E}">
        <p14:creationId xmlns:p14="http://schemas.microsoft.com/office/powerpoint/2010/main" val="139442465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ctr" defTabSz="457200" rtl="0" eaLnBrk="1" latinLnBrk="0" hangingPunct="1">
        <a:spcBef>
          <a:spcPct val="20000"/>
        </a:spcBef>
        <a:buFont typeface="Arial"/>
        <a:buNone/>
        <a:defRPr sz="28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4" Type="http://schemas.microsoft.com/office/2007/relationships/hdphoto" Target="../media/hdphoto1.wdp"/><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38.jpeg"/><Relationship Id="rId6" Type="http://schemas.microsoft.com/office/2007/relationships/hdphoto" Target="../media/hdphoto1.wdp"/><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39.png"/><Relationship Id="rId10"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69.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74.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jpeg"/><Relationship Id="rId1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Agenda</a:t>
            </a:r>
            <a:endParaRPr lang="en-US" dirty="0"/>
          </a:p>
        </p:txBody>
      </p:sp>
      <p:sp>
        <p:nvSpPr>
          <p:cNvPr id="5" name="Content Placeholder 4"/>
          <p:cNvSpPr>
            <a:spLocks noGrp="1"/>
          </p:cNvSpPr>
          <p:nvPr>
            <p:ph idx="1"/>
          </p:nvPr>
        </p:nvSpPr>
        <p:spPr>
          <a:xfrm>
            <a:off x="1003300" y="1467522"/>
            <a:ext cx="7683500" cy="4525963"/>
          </a:xfrm>
        </p:spPr>
        <p:txBody>
          <a:bodyPr>
            <a:normAutofit fontScale="92500" lnSpcReduction="10000"/>
          </a:bodyPr>
          <a:lstStyle/>
          <a:p>
            <a:r>
              <a:rPr lang="en-US" sz="2400" i="0" dirty="0" smtClean="0"/>
              <a:t>2:00-2:10	Welcome - Howard </a:t>
            </a:r>
            <a:r>
              <a:rPr lang="en-US" sz="2400" i="0" dirty="0"/>
              <a:t>Ratner, CHORUS</a:t>
            </a:r>
          </a:p>
          <a:p>
            <a:r>
              <a:rPr lang="en-US" sz="2400" i="0" dirty="0" smtClean="0"/>
              <a:t>2:10-2:30 	CHORUS Overview - Howard Ratner, CHORUS</a:t>
            </a:r>
            <a:br>
              <a:rPr lang="en-US" sz="2400" i="0" dirty="0" smtClean="0"/>
            </a:br>
            <a:endParaRPr lang="en-US" sz="2400" i="0" dirty="0" smtClean="0"/>
          </a:p>
          <a:p>
            <a:r>
              <a:rPr lang="en-US" sz="2400" i="0" dirty="0" smtClean="0"/>
              <a:t>			</a:t>
            </a:r>
            <a:r>
              <a:rPr lang="en-US" sz="2400" b="1" dirty="0" smtClean="0"/>
              <a:t>Publisher Implementations</a:t>
            </a:r>
          </a:p>
          <a:p>
            <a:r>
              <a:rPr lang="en-US" sz="2400" i="0" dirty="0" smtClean="0"/>
              <a:t>2:30-2:45	Mark </a:t>
            </a:r>
            <a:r>
              <a:rPr lang="en-US" sz="2400" i="0" dirty="0"/>
              <a:t>Doyle, </a:t>
            </a:r>
            <a:r>
              <a:rPr lang="en-US" sz="2400" i="0" dirty="0" smtClean="0"/>
              <a:t>APS</a:t>
            </a:r>
            <a:endParaRPr lang="en-US" sz="2400" i="0" dirty="0"/>
          </a:p>
          <a:p>
            <a:r>
              <a:rPr lang="en-US" sz="2400" i="0" dirty="0" smtClean="0"/>
              <a:t>2:45-3:00 	Colin </a:t>
            </a:r>
            <a:r>
              <a:rPr lang="en-US" sz="2400" i="0" dirty="0" err="1"/>
              <a:t>McAteer</a:t>
            </a:r>
            <a:r>
              <a:rPr lang="en-US" sz="2400" i="0" dirty="0"/>
              <a:t>, </a:t>
            </a:r>
            <a:r>
              <a:rPr lang="en-US" sz="2400" i="0" dirty="0" smtClean="0"/>
              <a:t>ASME</a:t>
            </a:r>
            <a:endParaRPr lang="en-US" sz="2400" i="0" dirty="0"/>
          </a:p>
          <a:p>
            <a:r>
              <a:rPr lang="en-US" sz="2400" i="0" dirty="0" smtClean="0"/>
              <a:t>3:00-3:15	Dan </a:t>
            </a:r>
            <a:r>
              <a:rPr lang="en-US" sz="2400" i="0" dirty="0"/>
              <a:t>O’Brien, </a:t>
            </a:r>
            <a:r>
              <a:rPr lang="en-US" sz="2400" i="0" dirty="0" smtClean="0"/>
              <a:t>ACS</a:t>
            </a:r>
            <a:endParaRPr lang="en-US" sz="2400" i="0" dirty="0"/>
          </a:p>
          <a:p>
            <a:r>
              <a:rPr lang="en-US" sz="2400" i="0" dirty="0" smtClean="0"/>
              <a:t>3:15-3:30	Chris </a:t>
            </a:r>
            <a:r>
              <a:rPr lang="en-US" sz="2400" i="0" dirty="0" err="1"/>
              <a:t>Shillum</a:t>
            </a:r>
            <a:r>
              <a:rPr lang="en-US" sz="2400" i="0" dirty="0"/>
              <a:t>, </a:t>
            </a:r>
            <a:r>
              <a:rPr lang="en-US" sz="2400" i="0" dirty="0" smtClean="0"/>
              <a:t>Elsevier</a:t>
            </a:r>
            <a:br>
              <a:rPr lang="en-US" sz="2400" i="0" dirty="0" smtClean="0"/>
            </a:br>
            <a:endParaRPr lang="en-US" sz="2400" i="0" dirty="0"/>
          </a:p>
          <a:p>
            <a:r>
              <a:rPr lang="en-US" sz="2400" i="0" dirty="0" smtClean="0"/>
              <a:t>3:30-4:00 	Q&amp;A / Wrap up - Mark Doyle, APS</a:t>
            </a:r>
          </a:p>
          <a:p>
            <a:r>
              <a:rPr lang="en-US" sz="2400" i="0" smtClean="0"/>
              <a:t/>
            </a:r>
            <a:br>
              <a:rPr lang="en-US" sz="2400" i="0" smtClean="0"/>
            </a:br>
            <a:r>
              <a:rPr lang="en-US" sz="2400" i="0" smtClean="0"/>
              <a:t>5:00-7:00 </a:t>
            </a:r>
            <a:r>
              <a:rPr lang="en-US" sz="2400" i="0" dirty="0" smtClean="0"/>
              <a:t>	Holiday Drinks @ W Hotel</a:t>
            </a:r>
            <a:endParaRPr lang="en-US" sz="2400" i="0" dirty="0"/>
          </a:p>
        </p:txBody>
      </p:sp>
    </p:spTree>
    <p:extLst>
      <p:ext uri="{BB962C8B-B14F-4D97-AF65-F5344CB8AC3E}">
        <p14:creationId xmlns:p14="http://schemas.microsoft.com/office/powerpoint/2010/main" val="27825610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US Agencies &amp; CHORUS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endParaRPr lang="en-US" i="0" dirty="0" smtClean="0"/>
          </a:p>
          <a:p>
            <a:r>
              <a:rPr lang="en-US" i="0" dirty="0" smtClean="0"/>
              <a:t>				US Department of Energy </a:t>
            </a:r>
          </a:p>
          <a:p>
            <a:r>
              <a:rPr lang="en-US" i="0" dirty="0"/>
              <a:t>	</a:t>
            </a:r>
            <a:r>
              <a:rPr lang="en-US" i="0" dirty="0" smtClean="0"/>
              <a:t>			Announced Partnership </a:t>
            </a:r>
            <a:endParaRPr lang="en-US" i="0" dirty="0"/>
          </a:p>
          <a:p>
            <a:r>
              <a:rPr lang="en-US" i="0" dirty="0" smtClean="0"/>
              <a:t>				with CHORUS on 4 August 2014</a:t>
            </a:r>
          </a:p>
          <a:p>
            <a:endParaRPr lang="en-US" dirty="0" smtClean="0"/>
          </a:p>
          <a:p>
            <a:r>
              <a:rPr lang="en-US" dirty="0" smtClean="0"/>
              <a:t>				</a:t>
            </a:r>
            <a:r>
              <a:rPr lang="en-US" i="0" dirty="0" smtClean="0"/>
              <a:t>Active </a:t>
            </a:r>
            <a:r>
              <a:rPr lang="en-US" i="0" dirty="0"/>
              <a:t>d</a:t>
            </a:r>
            <a:r>
              <a:rPr lang="en-US" i="0" dirty="0" smtClean="0"/>
              <a:t>iscussions with</a:t>
            </a:r>
            <a:r>
              <a:rPr lang="en-US" i="0" dirty="0"/>
              <a:t> 5-10 </a:t>
            </a:r>
            <a:endParaRPr lang="en-US" i="0" dirty="0" smtClean="0"/>
          </a:p>
          <a:p>
            <a:r>
              <a:rPr lang="en-US" i="0" dirty="0"/>
              <a:t>	</a:t>
            </a:r>
            <a:r>
              <a:rPr lang="en-US" i="0" dirty="0" smtClean="0"/>
              <a:t>			federal agencies</a:t>
            </a:r>
            <a:r>
              <a:rPr lang="en-US" i="0" dirty="0"/>
              <a:t>	</a:t>
            </a:r>
            <a:r>
              <a:rPr lang="en-US" i="0" dirty="0" smtClean="0"/>
              <a:t>			</a:t>
            </a:r>
          </a:p>
          <a:p>
            <a:endParaRPr lang="en-US" i="0"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756" y="2026993"/>
            <a:ext cx="1391143" cy="1391143"/>
          </a:xfrm>
          <a:prstGeom prst="rect">
            <a:avLst/>
          </a:prstGeom>
        </p:spPr>
      </p:pic>
      <p:pic>
        <p:nvPicPr>
          <p:cNvPr id="2" name="Picture 1" descr="14709CHORUSLogoVert_RGB.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757" y="4198668"/>
            <a:ext cx="1391142" cy="1351232"/>
          </a:xfrm>
          <a:prstGeom prst="rect">
            <a:avLst/>
          </a:prstGeom>
        </p:spPr>
      </p:pic>
    </p:spTree>
    <p:extLst>
      <p:ext uri="{BB962C8B-B14F-4D97-AF65-F5344CB8AC3E}">
        <p14:creationId xmlns:p14="http://schemas.microsoft.com/office/powerpoint/2010/main" val="25987748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604A7B"/>
                </a:solidFill>
                <a:effectLst>
                  <a:outerShdw blurRad="50800" dist="38100" dir="2700000" algn="tl" rotWithShape="0">
                    <a:srgbClr val="000000">
                      <a:alpha val="43000"/>
                    </a:srgbClr>
                  </a:outerShdw>
                </a:effectLst>
              </a:rPr>
              <a:t>Why CHORUS?</a:t>
            </a:r>
            <a:endParaRPr lang="en-US" dirty="0">
              <a:solidFill>
                <a:srgbClr val="604A7B"/>
              </a:solidFill>
              <a:effectLst>
                <a:outerShdw blurRad="50800" dist="38100" dir="2700000" algn="tl" rotWithShape="0">
                  <a:srgbClr val="000000">
                    <a:alpha val="43000"/>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86881136"/>
              </p:ext>
            </p:extLst>
          </p:nvPr>
        </p:nvGraphicFramePr>
        <p:xfrm>
          <a:off x="622299" y="1543723"/>
          <a:ext cx="7531101" cy="437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157747" y="869753"/>
            <a:ext cx="184666" cy="369332"/>
          </a:xfrm>
          <a:prstGeom prst="rect">
            <a:avLst/>
          </a:prstGeom>
          <a:noFill/>
        </p:spPr>
        <p:txBody>
          <a:bodyPr wrap="none" rtlCol="0">
            <a:spAutoFit/>
          </a:bodyPr>
          <a:lstStyle/>
          <a:p>
            <a:endParaRPr lang="en-US" dirty="0"/>
          </a:p>
        </p:txBody>
      </p:sp>
      <p:sp>
        <p:nvSpPr>
          <p:cNvPr id="4" name="TextBox 3"/>
          <p:cNvSpPr txBox="1"/>
          <p:nvPr/>
        </p:nvSpPr>
        <p:spPr>
          <a:xfrm>
            <a:off x="8178800" y="65151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257737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332958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0582" y="3238380"/>
            <a:ext cx="1414319" cy="3474836"/>
          </a:xfrm>
          <a:prstGeom prst="rect">
            <a:avLst/>
          </a:prstGeom>
        </p:spPr>
      </p:pic>
      <p:sp>
        <p:nvSpPr>
          <p:cNvPr id="25" name="Donut 24"/>
          <p:cNvSpPr/>
          <p:nvPr/>
        </p:nvSpPr>
        <p:spPr>
          <a:xfrm>
            <a:off x="2895600" y="1376065"/>
            <a:ext cx="3272135" cy="3272135"/>
          </a:xfrm>
          <a:prstGeom prst="donut">
            <a:avLst>
              <a:gd name="adj" fmla="val 481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 name="Picture 3" descr="7145053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0500" y="63857"/>
            <a:ext cx="1231433" cy="3218795"/>
          </a:xfrm>
          <a:prstGeom prst="rect">
            <a:avLst/>
          </a:prstGeom>
        </p:spPr>
      </p:pic>
      <p:pic>
        <p:nvPicPr>
          <p:cNvPr id="10" name="Picture 9" descr="56347437.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7111" y="3210391"/>
            <a:ext cx="1603301" cy="3657722"/>
          </a:xfrm>
          <a:prstGeom prst="rect">
            <a:avLst/>
          </a:prstGeom>
        </p:spPr>
      </p:pic>
      <p:sp>
        <p:nvSpPr>
          <p:cNvPr id="11" name="TextBox 10"/>
          <p:cNvSpPr txBox="1"/>
          <p:nvPr/>
        </p:nvSpPr>
        <p:spPr>
          <a:xfrm>
            <a:off x="1267131" y="2286000"/>
            <a:ext cx="865103" cy="646331"/>
          </a:xfrm>
          <a:prstGeom prst="rect">
            <a:avLst/>
          </a:prstGeom>
          <a:noFill/>
        </p:spPr>
        <p:txBody>
          <a:bodyPr wrap="none" rtlCol="0">
            <a:spAutoFit/>
          </a:bodyPr>
          <a:lstStyle/>
          <a:p>
            <a:r>
              <a:rPr lang="en-US" dirty="0" smtClean="0"/>
              <a:t>Alan</a:t>
            </a:r>
          </a:p>
          <a:p>
            <a:r>
              <a:rPr lang="en-US" dirty="0" smtClean="0"/>
              <a:t>Agency </a:t>
            </a:r>
            <a:endParaRPr lang="en-US" dirty="0"/>
          </a:p>
        </p:txBody>
      </p:sp>
      <p:sp>
        <p:nvSpPr>
          <p:cNvPr id="12" name="TextBox 11"/>
          <p:cNvSpPr txBox="1"/>
          <p:nvPr/>
        </p:nvSpPr>
        <p:spPr>
          <a:xfrm>
            <a:off x="1189997" y="4724400"/>
            <a:ext cx="1012304" cy="646331"/>
          </a:xfrm>
          <a:prstGeom prst="rect">
            <a:avLst/>
          </a:prstGeom>
          <a:noFill/>
        </p:spPr>
        <p:txBody>
          <a:bodyPr wrap="none" rtlCol="0">
            <a:spAutoFit/>
          </a:bodyPr>
          <a:lstStyle/>
          <a:p>
            <a:r>
              <a:rPr lang="en-US" dirty="0" smtClean="0"/>
              <a:t>Lottie</a:t>
            </a:r>
          </a:p>
          <a:p>
            <a:r>
              <a:rPr lang="en-US" dirty="0" smtClean="0"/>
              <a:t>Librarian</a:t>
            </a:r>
            <a:endParaRPr lang="en-US" dirty="0"/>
          </a:p>
        </p:txBody>
      </p:sp>
      <p:sp>
        <p:nvSpPr>
          <p:cNvPr id="13" name="TextBox 12"/>
          <p:cNvSpPr txBox="1"/>
          <p:nvPr/>
        </p:nvSpPr>
        <p:spPr>
          <a:xfrm>
            <a:off x="7099558" y="4655816"/>
            <a:ext cx="750025" cy="646331"/>
          </a:xfrm>
          <a:prstGeom prst="rect">
            <a:avLst/>
          </a:prstGeom>
          <a:noFill/>
        </p:spPr>
        <p:txBody>
          <a:bodyPr wrap="none" rtlCol="0">
            <a:spAutoFit/>
          </a:bodyPr>
          <a:lstStyle/>
          <a:p>
            <a:r>
              <a:rPr lang="en-US" dirty="0" smtClean="0"/>
              <a:t>Peter</a:t>
            </a:r>
          </a:p>
          <a:p>
            <a:r>
              <a:rPr lang="en-US" dirty="0" smtClean="0"/>
              <a:t>Public</a:t>
            </a:r>
            <a:endParaRPr lang="en-US" dirty="0"/>
          </a:p>
        </p:txBody>
      </p:sp>
      <p:sp>
        <p:nvSpPr>
          <p:cNvPr id="14" name="TextBox 13"/>
          <p:cNvSpPr txBox="1"/>
          <p:nvPr/>
        </p:nvSpPr>
        <p:spPr>
          <a:xfrm>
            <a:off x="5257800" y="5370731"/>
            <a:ext cx="1059304" cy="646331"/>
          </a:xfrm>
          <a:prstGeom prst="rect">
            <a:avLst/>
          </a:prstGeom>
          <a:noFill/>
        </p:spPr>
        <p:txBody>
          <a:bodyPr wrap="none" rtlCol="0">
            <a:spAutoFit/>
          </a:bodyPr>
          <a:lstStyle/>
          <a:p>
            <a:r>
              <a:rPr lang="en-US" dirty="0" smtClean="0"/>
              <a:t>Penny</a:t>
            </a:r>
          </a:p>
          <a:p>
            <a:r>
              <a:rPr lang="en-US" dirty="0" smtClean="0"/>
              <a:t>Publisher</a:t>
            </a:r>
            <a:endParaRPr lang="en-US" dirty="0"/>
          </a:p>
        </p:txBody>
      </p:sp>
      <p:pic>
        <p:nvPicPr>
          <p:cNvPr id="17" name="Picture 16" descr="aa04988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450" y="3345063"/>
            <a:ext cx="1072283" cy="3368153"/>
          </a:xfrm>
          <a:prstGeom prst="rect">
            <a:avLst/>
          </a:prstGeom>
        </p:spPr>
      </p:pic>
      <p:pic>
        <p:nvPicPr>
          <p:cNvPr id="18" name="Picture 17" descr="md00061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0582" y="63857"/>
            <a:ext cx="1298491" cy="3121256"/>
          </a:xfrm>
          <a:prstGeom prst="rect">
            <a:avLst/>
          </a:prstGeom>
        </p:spPr>
      </p:pic>
      <p:sp>
        <p:nvSpPr>
          <p:cNvPr id="19" name="TextBox 18"/>
          <p:cNvSpPr txBox="1"/>
          <p:nvPr/>
        </p:nvSpPr>
        <p:spPr>
          <a:xfrm>
            <a:off x="6743700" y="2329407"/>
            <a:ext cx="1236236" cy="646331"/>
          </a:xfrm>
          <a:prstGeom prst="rect">
            <a:avLst/>
          </a:prstGeom>
          <a:noFill/>
        </p:spPr>
        <p:txBody>
          <a:bodyPr wrap="none" rtlCol="0">
            <a:spAutoFit/>
          </a:bodyPr>
          <a:lstStyle/>
          <a:p>
            <a:r>
              <a:rPr lang="en-US" dirty="0" smtClean="0"/>
              <a:t>Rachel</a:t>
            </a:r>
          </a:p>
          <a:p>
            <a:r>
              <a:rPr lang="en-US" dirty="0" smtClean="0"/>
              <a:t>Researcher</a:t>
            </a:r>
            <a:endParaRPr lang="en-US" dirty="0"/>
          </a:p>
        </p:txBody>
      </p:sp>
      <p:sp>
        <p:nvSpPr>
          <p:cNvPr id="24" name="Rectangle 23"/>
          <p:cNvSpPr/>
          <p:nvPr/>
        </p:nvSpPr>
        <p:spPr>
          <a:xfrm>
            <a:off x="3352800" y="2554069"/>
            <a:ext cx="2428519"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Compliance</a:t>
            </a:r>
          </a:p>
        </p:txBody>
      </p:sp>
      <p:sp>
        <p:nvSpPr>
          <p:cNvPr id="20" name="Rectangle 19"/>
          <p:cNvSpPr/>
          <p:nvPr/>
        </p:nvSpPr>
        <p:spPr>
          <a:xfrm>
            <a:off x="1143000" y="1356023"/>
            <a:ext cx="2749070"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Identification</a:t>
            </a:r>
          </a:p>
        </p:txBody>
      </p:sp>
      <p:sp>
        <p:nvSpPr>
          <p:cNvPr id="21" name="Rectangle 20"/>
          <p:cNvSpPr/>
          <p:nvPr/>
        </p:nvSpPr>
        <p:spPr>
          <a:xfrm>
            <a:off x="5486400" y="1356023"/>
            <a:ext cx="2048232"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Discovery</a:t>
            </a:r>
          </a:p>
        </p:txBody>
      </p:sp>
      <p:sp>
        <p:nvSpPr>
          <p:cNvPr id="22" name="Rectangle 21"/>
          <p:cNvSpPr/>
          <p:nvPr/>
        </p:nvSpPr>
        <p:spPr>
          <a:xfrm>
            <a:off x="5486400" y="3505200"/>
            <a:ext cx="1451539"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Access</a:t>
            </a:r>
          </a:p>
        </p:txBody>
      </p:sp>
      <p:sp>
        <p:nvSpPr>
          <p:cNvPr id="23" name="Rectangle 22"/>
          <p:cNvSpPr/>
          <p:nvPr/>
        </p:nvSpPr>
        <p:spPr>
          <a:xfrm>
            <a:off x="1271942" y="3505200"/>
            <a:ext cx="2620128"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Preservation</a:t>
            </a:r>
          </a:p>
        </p:txBody>
      </p:sp>
      <p:sp>
        <p:nvSpPr>
          <p:cNvPr id="27" name="Title 26"/>
          <p:cNvSpPr>
            <a:spLocks noGrp="1"/>
          </p:cNvSpPr>
          <p:nvPr>
            <p:ph type="title"/>
          </p:nvPr>
        </p:nvSpPr>
        <p:spPr>
          <a:xfrm>
            <a:off x="457200" y="274638"/>
            <a:ext cx="8229600" cy="1143000"/>
          </a:xfrm>
        </p:spPr>
        <p:txBody>
          <a:bodyPr>
            <a:normAutofit/>
          </a:bodyPr>
          <a:lstStyle/>
          <a:p>
            <a:pPr algn="ctr"/>
            <a:r>
              <a:rPr lang="en-US" b="1" dirty="0">
                <a:solidFill>
                  <a:schemeClr val="accent4">
                    <a:lumMod val="50000"/>
                  </a:schemeClr>
                </a:solidFill>
                <a:effectLst>
                  <a:outerShdw blurRad="38100" dist="38100" dir="2700000" algn="tl">
                    <a:srgbClr val="000000">
                      <a:alpha val="43137"/>
                    </a:srgbClr>
                  </a:outerShdw>
                </a:effectLst>
              </a:rPr>
              <a:t>How Does CHORUS Help</a:t>
            </a:r>
            <a:r>
              <a:rPr lang="en-US" b="1" dirty="0" smtClean="0">
                <a:solidFill>
                  <a:schemeClr val="accent4">
                    <a:lumMod val="50000"/>
                  </a:schemeClr>
                </a:solidFill>
                <a:effectLst>
                  <a:outerShdw blurRad="38100" dist="38100" dir="2700000" algn="tl">
                    <a:srgbClr val="000000">
                      <a:alpha val="43137"/>
                    </a:srgbClr>
                  </a:outerShdw>
                </a:effectLst>
              </a:rPr>
              <a:t>?</a:t>
            </a:r>
            <a:endParaRPr lang="en-US" dirty="0">
              <a:solidFill>
                <a:schemeClr val="accent4">
                  <a:lumMod val="50000"/>
                </a:schemeClr>
              </a:solidFill>
            </a:endParaRPr>
          </a:p>
        </p:txBody>
      </p:sp>
    </p:spTree>
    <p:extLst>
      <p:ext uri="{BB962C8B-B14F-4D97-AF65-F5344CB8AC3E}">
        <p14:creationId xmlns:p14="http://schemas.microsoft.com/office/powerpoint/2010/main" val="3252319644"/>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31788" y="247650"/>
            <a:ext cx="7391400" cy="1154113"/>
          </a:xfrm>
        </p:spPr>
        <p:txBody>
          <a:bodyPr>
            <a:normAutofit fontScale="90000"/>
          </a:bodyPr>
          <a:lstStyle/>
          <a:p>
            <a:pPr algn="ctr">
              <a:lnSpc>
                <a:spcPts val="4200"/>
              </a:lnSpc>
              <a:defRPr/>
            </a:pPr>
            <a:r>
              <a:rPr lang="en-US" b="1" dirty="0" smtClean="0">
                <a:solidFill>
                  <a:srgbClr val="604A7B"/>
                </a:solidFill>
                <a:effectLst>
                  <a:outerShdw blurRad="38100" dist="38100" dir="2700000" algn="tl">
                    <a:srgbClr val="000000">
                      <a:alpha val="43137"/>
                    </a:srgbClr>
                  </a:outerShdw>
                </a:effectLst>
              </a:rPr>
              <a:t>Cost Effective Public </a:t>
            </a:r>
            <a:br>
              <a:rPr lang="en-US" b="1" dirty="0" smtClean="0">
                <a:solidFill>
                  <a:srgbClr val="604A7B"/>
                </a:solidFill>
                <a:effectLst>
                  <a:outerShdw blurRad="38100" dist="38100" dir="2700000" algn="tl">
                    <a:srgbClr val="000000">
                      <a:alpha val="43137"/>
                    </a:srgbClr>
                  </a:outerShdw>
                </a:effectLst>
              </a:rPr>
            </a:br>
            <a:r>
              <a:rPr lang="en-US" b="1" dirty="0" smtClean="0">
                <a:solidFill>
                  <a:srgbClr val="604A7B"/>
                </a:solidFill>
                <a:effectLst>
                  <a:outerShdw blurRad="38100" dist="38100" dir="2700000" algn="tl">
                    <a:srgbClr val="000000">
                      <a:alpha val="43137"/>
                    </a:srgbClr>
                  </a:outerShdw>
                </a:effectLst>
              </a:rPr>
              <a:t>Access Infrastructure</a:t>
            </a:r>
            <a:endParaRPr lang="en-US" sz="2000" dirty="0">
              <a:solidFill>
                <a:srgbClr val="604A7B"/>
              </a:solidFill>
            </a:endParaRPr>
          </a:p>
        </p:txBody>
      </p:sp>
      <p:sp>
        <p:nvSpPr>
          <p:cNvPr id="18435" name="Rectangle 3"/>
          <p:cNvSpPr>
            <a:spLocks noGrp="1" noChangeArrowheads="1"/>
          </p:cNvSpPr>
          <p:nvPr>
            <p:ph type="body" idx="1"/>
          </p:nvPr>
        </p:nvSpPr>
        <p:spPr>
          <a:xfrm>
            <a:off x="0" y="1333500"/>
            <a:ext cx="8128000" cy="4899025"/>
          </a:xfrm>
        </p:spPr>
        <p:txBody>
          <a:bodyPr>
            <a:normAutofit/>
          </a:bodyPr>
          <a:lstStyle/>
          <a:p>
            <a:pPr marL="0" indent="0" algn="ctr">
              <a:lnSpc>
                <a:spcPts val="3340"/>
              </a:lnSpc>
              <a:spcBef>
                <a:spcPts val="0"/>
              </a:spcBef>
              <a:buNone/>
              <a:defRPr/>
            </a:pPr>
            <a:r>
              <a:rPr lang="en-US" dirty="0" smtClean="0">
                <a:solidFill>
                  <a:srgbClr val="FF0000"/>
                </a:solidFill>
              </a:rPr>
              <a:t>Builds on existing infrastructure </a:t>
            </a:r>
            <a:r>
              <a:rPr lang="en-US" dirty="0" smtClean="0">
                <a:solidFill>
                  <a:srgbClr val="604A7B"/>
                </a:solidFill>
              </a:rPr>
              <a:t>of </a:t>
            </a:r>
            <a:br>
              <a:rPr lang="en-US" dirty="0" smtClean="0">
                <a:solidFill>
                  <a:srgbClr val="604A7B"/>
                </a:solidFill>
              </a:rPr>
            </a:br>
            <a:r>
              <a:rPr lang="en-US" dirty="0" smtClean="0">
                <a:solidFill>
                  <a:srgbClr val="604A7B"/>
                </a:solidFill>
              </a:rPr>
              <a:t>the scholarly community </a:t>
            </a:r>
          </a:p>
          <a:p>
            <a:pPr marL="0" indent="0">
              <a:lnSpc>
                <a:spcPct val="120000"/>
              </a:lnSpc>
              <a:buNone/>
              <a:defRPr/>
            </a:pPr>
            <a:endParaRPr lang="en-US" dirty="0">
              <a:solidFill>
                <a:srgbClr val="2F5897"/>
              </a:solidFill>
            </a:endParaRPr>
          </a:p>
          <a:p>
            <a:pPr marL="0" indent="0">
              <a:lnSpc>
                <a:spcPct val="120000"/>
              </a:lnSpc>
              <a:buNone/>
              <a:defRPr/>
            </a:pPr>
            <a:endParaRPr lang="en-US" dirty="0" smtClean="0">
              <a:solidFill>
                <a:srgbClr val="2F5897"/>
              </a:solidFill>
            </a:endParaRPr>
          </a:p>
          <a:p>
            <a:pPr marL="0" indent="0">
              <a:lnSpc>
                <a:spcPct val="120000"/>
              </a:lnSpc>
              <a:buNone/>
              <a:defRPr/>
            </a:pPr>
            <a:endParaRPr lang="en-US" dirty="0">
              <a:solidFill>
                <a:srgbClr val="2F5897"/>
              </a:solidFill>
            </a:endParaRPr>
          </a:p>
          <a:p>
            <a:pPr marL="0" indent="0" eaLnBrk="1" hangingPunct="1">
              <a:buNone/>
              <a:defRPr/>
            </a:pPr>
            <a:endParaRPr lang="en-US" dirty="0" smtClean="0">
              <a:cs typeface="+mn-cs"/>
            </a:endParaRPr>
          </a:p>
        </p:txBody>
      </p:sp>
      <p:sp>
        <p:nvSpPr>
          <p:cNvPr id="10247" name="Slide Number Placeholder 1"/>
          <p:cNvSpPr txBox="1">
            <a:spLocks/>
          </p:cNvSpPr>
          <p:nvPr/>
        </p:nvSpPr>
        <p:spPr bwMode="auto">
          <a:xfrm>
            <a:off x="68580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B756881-2053-477D-A58F-6AF962E299C6}" type="slidenum">
              <a:rPr lang="en-US" altLang="en-US" sz="1000"/>
              <a:pPr algn="r" eaLnBrk="1" hangingPunct="1"/>
              <a:t>13</a:t>
            </a:fld>
            <a:endParaRPr lang="en-US" altLang="en-US" sz="100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7499" b="1"/>
          <a:stretch/>
        </p:blipFill>
        <p:spPr>
          <a:xfrm>
            <a:off x="838200" y="4368800"/>
            <a:ext cx="2532838" cy="921543"/>
          </a:xfrm>
          <a:prstGeom prst="rect">
            <a:avLst/>
          </a:prstGeom>
          <a:noFill/>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3775" y="4343400"/>
            <a:ext cx="1409700" cy="1200856"/>
          </a:xfrm>
          <a:prstGeom prst="rect">
            <a:avLst/>
          </a:prstGeom>
          <a:ln>
            <a:solidFill>
              <a:schemeClr val="tx2">
                <a:lumMod val="60000"/>
                <a:lumOff val="40000"/>
              </a:schemeClr>
            </a:solidFill>
          </a:ln>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9765" y="2819400"/>
            <a:ext cx="1287035" cy="1193132"/>
          </a:xfrm>
          <a:prstGeom prst="rect">
            <a:avLst/>
          </a:prstGeom>
          <a:ln>
            <a:solidFill>
              <a:schemeClr val="tx1">
                <a:lumMod val="50000"/>
                <a:lumOff val="50000"/>
              </a:schemeClr>
            </a:solidFill>
          </a:ln>
        </p:spPr>
      </p:pic>
      <p:pic>
        <p:nvPicPr>
          <p:cNvPr id="11" name="Picture 10"/>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2775" y="2819400"/>
            <a:ext cx="2968625" cy="10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38600" y="3632126"/>
            <a:ext cx="2501900" cy="760812"/>
          </a:xfrm>
          <a:prstGeom prst="rect">
            <a:avLst/>
          </a:prstGeom>
        </p:spPr>
      </p:pic>
      <p:pic>
        <p:nvPicPr>
          <p:cNvPr id="2" name="Picture 1" descr="skd187720sdc.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21372" y="247650"/>
            <a:ext cx="2106728" cy="2007975"/>
          </a:xfrm>
          <a:prstGeom prst="rect">
            <a:avLst/>
          </a:prstGeom>
        </p:spPr>
      </p:pic>
    </p:spTree>
    <p:extLst>
      <p:ext uri="{BB962C8B-B14F-4D97-AF65-F5344CB8AC3E}">
        <p14:creationId xmlns:p14="http://schemas.microsoft.com/office/powerpoint/2010/main" val="1879654704"/>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5" descr="Screen Shot 2013-10-07 at 6.05.48 P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106956"/>
            <a:ext cx="3597930" cy="1927225"/>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79874" name="Picture 6" descr="Screen Shot 2013-10-06 at 10.47.10 A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71246" y="4052981"/>
            <a:ext cx="3547547" cy="20002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a:spLocks noChangeArrowheads="1"/>
          </p:cNvSpPr>
          <p:nvPr/>
        </p:nvSpPr>
        <p:spPr bwMode="auto">
          <a:xfrm rot="7874665">
            <a:off x="3405325" y="3197120"/>
            <a:ext cx="526386" cy="557707"/>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0" name="Right Arrow 9"/>
          <p:cNvSpPr>
            <a:spLocks noChangeArrowheads="1"/>
          </p:cNvSpPr>
          <p:nvPr/>
        </p:nvSpPr>
        <p:spPr bwMode="auto">
          <a:xfrm rot="2602418">
            <a:off x="5077480" y="3220594"/>
            <a:ext cx="587533" cy="552091"/>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1" name="Right Arrow 10"/>
          <p:cNvSpPr>
            <a:spLocks noChangeArrowheads="1"/>
          </p:cNvSpPr>
          <p:nvPr/>
        </p:nvSpPr>
        <p:spPr bwMode="auto">
          <a:xfrm rot="5400000">
            <a:off x="1009339" y="2177257"/>
            <a:ext cx="509588" cy="546100"/>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79879" name="TextBox 11"/>
          <p:cNvSpPr txBox="1">
            <a:spLocks noChangeArrowheads="1"/>
          </p:cNvSpPr>
          <p:nvPr/>
        </p:nvSpPr>
        <p:spPr bwMode="auto">
          <a:xfrm>
            <a:off x="419893" y="3432268"/>
            <a:ext cx="2894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dirty="0"/>
              <a:t>Accepted Author Manuscript </a:t>
            </a:r>
          </a:p>
          <a:p>
            <a:pPr eaLnBrk="1" hangingPunct="1"/>
            <a:r>
              <a:rPr lang="en-US" altLang="en-US" sz="1800" dirty="0"/>
              <a:t>becomes publicly accessible</a:t>
            </a:r>
          </a:p>
        </p:txBody>
      </p:sp>
      <p:sp>
        <p:nvSpPr>
          <p:cNvPr id="79880" name="TextBox 12"/>
          <p:cNvSpPr txBox="1">
            <a:spLocks noChangeArrowheads="1"/>
          </p:cNvSpPr>
          <p:nvPr/>
        </p:nvSpPr>
        <p:spPr bwMode="auto">
          <a:xfrm>
            <a:off x="5685181" y="3279650"/>
            <a:ext cx="31213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sz="1800" dirty="0"/>
              <a:t>Version of Record</a:t>
            </a:r>
          </a:p>
          <a:p>
            <a:pPr algn="ctr" eaLnBrk="1" hangingPunct="1"/>
            <a:r>
              <a:rPr lang="en-US" altLang="en-US" sz="1800" dirty="0" smtClean="0"/>
              <a:t>becomes </a:t>
            </a:r>
            <a:r>
              <a:rPr lang="en-US" altLang="en-US" sz="1800" dirty="0"/>
              <a:t>publicly accessible</a:t>
            </a:r>
          </a:p>
        </p:txBody>
      </p:sp>
      <p:pic>
        <p:nvPicPr>
          <p:cNvPr id="79881" name="Picture 13" descr="wc.tif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0402" y="380464"/>
            <a:ext cx="1287463"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TextBox 14"/>
          <p:cNvSpPr txBox="1">
            <a:spLocks noChangeArrowheads="1"/>
          </p:cNvSpPr>
          <p:nvPr/>
        </p:nvSpPr>
        <p:spPr bwMode="auto">
          <a:xfrm>
            <a:off x="1521583" y="2263976"/>
            <a:ext cx="58182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dirty="0" smtClean="0"/>
              <a:t>Embargo </a:t>
            </a:r>
            <a:r>
              <a:rPr lang="en-US" altLang="en-US" dirty="0"/>
              <a:t>Period Expires</a:t>
            </a:r>
          </a:p>
          <a:p>
            <a:pPr algn="ctr" eaLnBrk="1" hangingPunct="1"/>
            <a:r>
              <a:rPr lang="en-US" altLang="en-US" dirty="0"/>
              <a:t>or Author/Funder Pays for </a:t>
            </a:r>
            <a:r>
              <a:rPr lang="en-US" altLang="en-US" dirty="0" smtClean="0"/>
              <a:t>Public </a:t>
            </a:r>
            <a:r>
              <a:rPr lang="en-US" altLang="en-US" dirty="0"/>
              <a:t>Access</a:t>
            </a:r>
          </a:p>
        </p:txBody>
      </p:sp>
      <p:sp>
        <p:nvSpPr>
          <p:cNvPr id="79883" name="Slide Number Placeholder 1"/>
          <p:cNvSpPr txBox="1">
            <a:spLocks/>
          </p:cNvSpPr>
          <p:nvPr/>
        </p:nvSpPr>
        <p:spPr bwMode="auto">
          <a:xfrm>
            <a:off x="6934200" y="64198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endParaRPr lang="en-US" altLang="en-US" sz="1000"/>
          </a:p>
        </p:txBody>
      </p:sp>
      <p:sp>
        <p:nvSpPr>
          <p:cNvPr id="13" name="TextBox 12"/>
          <p:cNvSpPr txBox="1"/>
          <p:nvPr/>
        </p:nvSpPr>
        <p:spPr>
          <a:xfrm>
            <a:off x="2316075" y="643153"/>
            <a:ext cx="5951398" cy="1323439"/>
          </a:xfrm>
          <a:prstGeom prst="rect">
            <a:avLst/>
          </a:prstGeom>
          <a:noFill/>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sz="4000" dirty="0">
                <a:solidFill>
                  <a:schemeClr val="accent4">
                    <a:lumMod val="50000"/>
                  </a:schemeClr>
                </a:solidFill>
                <a:effectLst>
                  <a:outerShdw blurRad="38100" dist="38100" dir="2700000" algn="tl">
                    <a:srgbClr val="C0C0C0"/>
                  </a:outerShdw>
                </a:effectLst>
              </a:rPr>
              <a:t>How CHORUS </a:t>
            </a:r>
            <a:r>
              <a:rPr lang="en-US" altLang="en-US" sz="4000" dirty="0" smtClean="0">
                <a:solidFill>
                  <a:schemeClr val="accent4">
                    <a:lumMod val="50000"/>
                  </a:schemeClr>
                </a:solidFill>
                <a:effectLst>
                  <a:outerShdw blurRad="38100" dist="38100" dir="2700000" algn="tl">
                    <a:srgbClr val="C0C0C0"/>
                  </a:outerShdw>
                </a:effectLst>
              </a:rPr>
              <a:t>Works: </a:t>
            </a:r>
            <a:r>
              <a:rPr lang="en-US" altLang="en-US" sz="4000" dirty="0" smtClean="0">
                <a:solidFill>
                  <a:schemeClr val="accent4"/>
                </a:solidFill>
                <a:effectLst>
                  <a:outerShdw blurRad="38100" dist="38100" dir="2700000" algn="tl">
                    <a:srgbClr val="C0C0C0"/>
                  </a:outerShdw>
                </a:effectLst>
              </a:rPr>
              <a:t>Access</a:t>
            </a:r>
            <a:endParaRPr lang="en-US" altLang="en-US" sz="4000" dirty="0">
              <a:solidFill>
                <a:schemeClr val="accent4"/>
              </a:solidFill>
              <a:effectLst>
                <a:outerShdw blurRad="38100" dist="38100" dir="2700000" algn="tl">
                  <a:srgbClr val="C0C0C0"/>
                </a:outerShdw>
              </a:effectLst>
            </a:endParaRPr>
          </a:p>
        </p:txBody>
      </p:sp>
    </p:spTree>
    <p:extLst>
      <p:ext uri="{BB962C8B-B14F-4D97-AF65-F5344CB8AC3E}">
        <p14:creationId xmlns:p14="http://schemas.microsoft.com/office/powerpoint/2010/main" val="754225005"/>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2279" y="3048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chemeClr val="accent4">
                    <a:lumMod val="50000"/>
                  </a:schemeClr>
                </a:solidFill>
                <a:effectLst>
                  <a:outerShdw blurRad="38100" dist="38100" dir="2700000" algn="tl">
                    <a:srgbClr val="C0C0C0"/>
                  </a:outerShdw>
                </a:effectLst>
              </a:rPr>
              <a:t>How CHORUS Works:</a:t>
            </a:r>
            <a:r>
              <a:rPr lang="en-US" altLang="en-US" sz="4000" dirty="0">
                <a:solidFill>
                  <a:srgbClr val="8064A2"/>
                </a:solidFill>
                <a:effectLst>
                  <a:outerShdw blurRad="38100" dist="38100" dir="2700000" algn="tl">
                    <a:srgbClr val="C0C0C0"/>
                  </a:outerShdw>
                </a:effectLst>
              </a:rPr>
              <a:t> </a:t>
            </a:r>
            <a:r>
              <a:rPr lang="en-US" altLang="en-US" sz="4000" dirty="0" smtClean="0">
                <a:solidFill>
                  <a:srgbClr val="8064A2"/>
                </a:solidFill>
                <a:effectLst>
                  <a:outerShdw blurRad="38100" dist="38100" dir="2700000" algn="tl">
                    <a:srgbClr val="C0C0C0"/>
                  </a:outerShdw>
                </a:effectLst>
              </a:rPr>
              <a:t>Identification</a:t>
            </a:r>
          </a:p>
          <a:p>
            <a:pPr algn="ctr" eaLnBrk="1" hangingPunct="1"/>
            <a:r>
              <a:rPr lang="en-US" altLang="en-US" i="1" dirty="0">
                <a:solidFill>
                  <a:srgbClr val="8064A2"/>
                </a:solidFill>
                <a:effectLst>
                  <a:outerShdw blurRad="38100" dist="38100" dir="2700000" algn="tl">
                    <a:srgbClr val="C0C0C0"/>
                  </a:outerShdw>
                </a:effectLst>
              </a:rPr>
              <a:t>…built into the author’s submission </a:t>
            </a:r>
            <a:r>
              <a:rPr lang="en-US" altLang="en-US" i="1" dirty="0" smtClean="0">
                <a:solidFill>
                  <a:srgbClr val="8064A2"/>
                </a:solidFill>
                <a:effectLst>
                  <a:outerShdw blurRad="38100" dist="38100" dir="2700000" algn="tl">
                    <a:srgbClr val="C0C0C0"/>
                  </a:outerShdw>
                </a:effectLst>
              </a:rPr>
              <a:t>process</a:t>
            </a:r>
            <a:endParaRPr lang="en-US" altLang="en-US" sz="4000" dirty="0">
              <a:solidFill>
                <a:srgbClr val="8064A2"/>
              </a:solidFill>
              <a:effectLst>
                <a:outerShdw blurRad="38100" dist="38100" dir="2700000" algn="tl">
                  <a:srgbClr val="C0C0C0"/>
                </a:outerShdw>
              </a:effectLst>
            </a:endParaRPr>
          </a:p>
        </p:txBody>
      </p:sp>
      <p:sp>
        <p:nvSpPr>
          <p:cNvPr id="16" name="Right Arrow 15"/>
          <p:cNvSpPr>
            <a:spLocks noChangeArrowheads="1"/>
          </p:cNvSpPr>
          <p:nvPr/>
        </p:nvSpPr>
        <p:spPr bwMode="auto">
          <a:xfrm>
            <a:off x="1243627" y="2277628"/>
            <a:ext cx="573446" cy="452872"/>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sharpenSoften amount="7000"/>
                    </a14:imgEffect>
                  </a14:imgLayer>
                </a14:imgProps>
              </a:ext>
              <a:ext uri="{28A0092B-C50C-407E-A947-70E740481C1C}">
                <a14:useLocalDpi xmlns:a14="http://schemas.microsoft.com/office/drawing/2010/main"/>
              </a:ext>
            </a:extLst>
          </a:blip>
          <a:stretch>
            <a:fillRect/>
          </a:stretch>
        </p:blipFill>
        <p:spPr>
          <a:xfrm>
            <a:off x="1976854" y="1929802"/>
            <a:ext cx="4271546" cy="2104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md00061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31691" y="1444321"/>
            <a:ext cx="1279609" cy="3121256"/>
          </a:xfrm>
          <a:prstGeom prst="rect">
            <a:avLst/>
          </a:prstGeom>
        </p:spPr>
      </p:pic>
      <p:pic>
        <p:nvPicPr>
          <p:cNvPr id="19" name="Picture 8" descr="Screen Shot 2013-11-05 at 6.58.03 PM.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52060" y="2717800"/>
            <a:ext cx="1651000" cy="34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Screen Shot 2013-11-05 at 6.58.51 PM.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52060" y="2107110"/>
            <a:ext cx="1691066" cy="44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Screen Shot 2013-11-05 at 7.00.04 PM.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52060" y="3105810"/>
            <a:ext cx="1110456" cy="5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Screen Shot 2013-11-05 at 7.01.44 PM.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52060" y="3810000"/>
            <a:ext cx="128455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6733897" y="1596877"/>
            <a:ext cx="2202947" cy="461665"/>
          </a:xfrm>
          <a:prstGeom prst="rect">
            <a:avLst/>
          </a:prstGeom>
          <a:noFill/>
        </p:spPr>
        <p:txBody>
          <a:bodyPr wrap="none" rtlCol="0">
            <a:spAutoFit/>
          </a:bodyPr>
          <a:lstStyle/>
          <a:p>
            <a:r>
              <a:rPr lang="en-US" sz="2400" dirty="0" smtClean="0">
                <a:solidFill>
                  <a:schemeClr val="accent4">
                    <a:lumMod val="75000"/>
                  </a:schemeClr>
                </a:solidFill>
                <a:latin typeface="Arial"/>
                <a:cs typeface="Arial"/>
              </a:rPr>
              <a:t>Publisher MTS</a:t>
            </a:r>
            <a:endParaRPr lang="en-US" sz="2400" dirty="0">
              <a:solidFill>
                <a:schemeClr val="accent4">
                  <a:lumMod val="75000"/>
                </a:schemeClr>
              </a:solidFill>
              <a:latin typeface="Arial"/>
              <a:cs typeface="Arial"/>
            </a:endParaRPr>
          </a:p>
        </p:txBody>
      </p:sp>
      <p:sp>
        <p:nvSpPr>
          <p:cNvPr id="11" name="TextBox 10"/>
          <p:cNvSpPr txBox="1"/>
          <p:nvPr/>
        </p:nvSpPr>
        <p:spPr>
          <a:xfrm>
            <a:off x="6885122" y="4023763"/>
            <a:ext cx="612217" cy="461665"/>
          </a:xfrm>
          <a:prstGeom prst="rect">
            <a:avLst/>
          </a:prstGeom>
          <a:noFill/>
        </p:spPr>
        <p:txBody>
          <a:bodyPr wrap="none" rtlCol="0">
            <a:spAutoFit/>
          </a:bodyPr>
          <a:lstStyle/>
          <a:p>
            <a:r>
              <a:rPr lang="en-US" sz="2400" b="1" dirty="0" smtClean="0">
                <a:latin typeface="Arial"/>
                <a:cs typeface="Arial"/>
              </a:rPr>
              <a:t>. . .</a:t>
            </a:r>
            <a:endParaRPr lang="en-US" sz="2400" b="1" dirty="0">
              <a:latin typeface="Arial"/>
              <a:cs typeface="Arial"/>
            </a:endParaRPr>
          </a:p>
        </p:txBody>
      </p:sp>
    </p:spTree>
    <p:extLst>
      <p:ext uri="{BB962C8B-B14F-4D97-AF65-F5344CB8AC3E}">
        <p14:creationId xmlns:p14="http://schemas.microsoft.com/office/powerpoint/2010/main" val="869527670"/>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8" descr="Screen Shot 2013-11-05 at 6.58.03 P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7201" y="2438400"/>
            <a:ext cx="14081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9" descr="Screen Shot 2013-11-05 at 6.58.51 P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3719" y="1827710"/>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0" descr="Screen Shot 2013-11-05 at 7.00.04 P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8338" y="3004211"/>
            <a:ext cx="9858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1" descr="Screen Shot 2013-11-05 at 7.01.44 PM.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57230" y="3810000"/>
            <a:ext cx="908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72279" y="3048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rgbClr val="403152"/>
                </a:solidFill>
                <a:effectLst>
                  <a:outerShdw blurRad="38100" dist="38100" dir="2700000" algn="tl">
                    <a:srgbClr val="C0C0C0"/>
                  </a:outerShdw>
                </a:effectLst>
              </a:rPr>
              <a:t>How CHORUS Works: </a:t>
            </a:r>
            <a:r>
              <a:rPr lang="en-US" altLang="en-US" sz="4000" dirty="0" smtClean="0">
                <a:solidFill>
                  <a:schemeClr val="accent4"/>
                </a:solidFill>
                <a:effectLst>
                  <a:outerShdw blurRad="38100" dist="38100" dir="2700000" algn="tl">
                    <a:srgbClr val="C0C0C0"/>
                  </a:outerShdw>
                </a:effectLst>
              </a:rPr>
              <a:t>Identification</a:t>
            </a:r>
          </a:p>
          <a:p>
            <a:pPr algn="ctr" eaLnBrk="1" hangingPunct="1"/>
            <a:r>
              <a:rPr lang="en-US" altLang="en-US" i="1" dirty="0">
                <a:solidFill>
                  <a:schemeClr val="accent4">
                    <a:lumMod val="50000"/>
                  </a:schemeClr>
                </a:solidFill>
                <a:effectLst>
                  <a:outerShdw blurRad="38100" dist="38100" dir="2700000" algn="tl">
                    <a:srgbClr val="C0C0C0"/>
                  </a:outerShdw>
                </a:effectLst>
              </a:rPr>
              <a:t>…built into the author’s submission </a:t>
            </a:r>
            <a:r>
              <a:rPr lang="en-US" altLang="en-US" i="1" dirty="0" smtClean="0">
                <a:solidFill>
                  <a:schemeClr val="accent4">
                    <a:lumMod val="50000"/>
                  </a:schemeClr>
                </a:solidFill>
                <a:effectLst>
                  <a:outerShdw blurRad="38100" dist="38100" dir="2700000" algn="tl">
                    <a:srgbClr val="C0C0C0"/>
                  </a:outerShdw>
                </a:effectLst>
              </a:rPr>
              <a:t>process</a:t>
            </a:r>
            <a:endParaRPr lang="en-US" altLang="en-US" sz="4000" dirty="0">
              <a:solidFill>
                <a:schemeClr val="accent4">
                  <a:lumMod val="50000"/>
                </a:schemeClr>
              </a:solidFill>
              <a:effectLst>
                <a:outerShdw blurRad="38100" dist="38100" dir="2700000" algn="tl">
                  <a:srgbClr val="C0C0C0"/>
                </a:outerShdw>
              </a:effectLst>
            </a:endParaRPr>
          </a:p>
        </p:txBody>
      </p:sp>
      <p:sp>
        <p:nvSpPr>
          <p:cNvPr id="16" name="Right Arrow 15"/>
          <p:cNvSpPr>
            <a:spLocks noChangeArrowheads="1"/>
          </p:cNvSpPr>
          <p:nvPr/>
        </p:nvSpPr>
        <p:spPr bwMode="auto">
          <a:xfrm rot="1908594">
            <a:off x="1700827" y="3099108"/>
            <a:ext cx="573446" cy="452872"/>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prstClr val="white"/>
              </a:solidFill>
              <a:latin typeface="Calibri"/>
            </a:endParaRPr>
          </a:p>
        </p:txBody>
      </p:sp>
      <p:sp>
        <p:nvSpPr>
          <p:cNvPr id="17" name="Right Arrow 16"/>
          <p:cNvSpPr>
            <a:spLocks noChangeArrowheads="1"/>
          </p:cNvSpPr>
          <p:nvPr/>
        </p:nvSpPr>
        <p:spPr bwMode="auto">
          <a:xfrm rot="1908594">
            <a:off x="3048091" y="4782149"/>
            <a:ext cx="573446" cy="452872"/>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prstClr val="white"/>
              </a:solidFill>
              <a:latin typeface="Calibri"/>
            </a:endParaRPr>
          </a:p>
        </p:txBody>
      </p:sp>
      <p:pic>
        <p:nvPicPr>
          <p:cNvPr id="4" name="Picture 3"/>
          <p:cNvPicPr>
            <a:picLocks noChangeAspect="1"/>
          </p:cNvPicPr>
          <p:nvPr/>
        </p:nvPicPr>
        <p:blipFill>
          <a:blip r:embed="rId7"/>
          <a:stretch>
            <a:fillRect/>
          </a:stretch>
        </p:blipFill>
        <p:spPr>
          <a:xfrm>
            <a:off x="547226" y="1425662"/>
            <a:ext cx="8139574" cy="4009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p:cNvGrpSpPr/>
          <p:nvPr/>
        </p:nvGrpSpPr>
        <p:grpSpPr>
          <a:xfrm>
            <a:off x="178794" y="5515755"/>
            <a:ext cx="1162373" cy="612577"/>
            <a:chOff x="394694" y="5198255"/>
            <a:chExt cx="1162373" cy="612577"/>
          </a:xfrm>
        </p:grpSpPr>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4694" y="5353632"/>
              <a:ext cx="1162373" cy="457200"/>
            </a:xfrm>
            <a:prstGeom prst="rect">
              <a:avLst/>
            </a:prstGeom>
          </p:spPr>
        </p:pic>
        <p:sp>
          <p:nvSpPr>
            <p:cNvPr id="11" name="TextBox 10"/>
            <p:cNvSpPr txBox="1"/>
            <p:nvPr/>
          </p:nvSpPr>
          <p:spPr>
            <a:xfrm>
              <a:off x="414067" y="5198255"/>
              <a:ext cx="1053769" cy="307777"/>
            </a:xfrm>
            <a:prstGeom prst="rect">
              <a:avLst/>
            </a:prstGeom>
            <a:noFill/>
          </p:spPr>
          <p:txBody>
            <a:bodyPr wrap="none" rtlCol="0">
              <a:spAutoFit/>
            </a:bodyPr>
            <a:lstStyle/>
            <a:p>
              <a:r>
                <a:rPr lang="en-US" sz="1400" dirty="0" smtClean="0"/>
                <a:t>powered by</a:t>
              </a:r>
              <a:endParaRPr lang="en-US" sz="1400" dirty="0"/>
            </a:p>
          </p:txBody>
        </p:sp>
      </p:grpSp>
      <p:cxnSp>
        <p:nvCxnSpPr>
          <p:cNvPr id="6" name="Straight Arrow Connector 5"/>
          <p:cNvCxnSpPr>
            <a:stCxn id="11" idx="0"/>
          </p:cNvCxnSpPr>
          <p:nvPr/>
        </p:nvCxnSpPr>
        <p:spPr>
          <a:xfrm flipV="1">
            <a:off x="725052" y="4445000"/>
            <a:ext cx="683585" cy="1070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776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2" name="Picture 1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3119" y="4912677"/>
            <a:ext cx="1981199" cy="70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72279" y="3048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chemeClr val="accent4">
                    <a:lumMod val="50000"/>
                  </a:schemeClr>
                </a:solidFill>
                <a:effectLst>
                  <a:outerShdw blurRad="38100" dist="38100" dir="2700000" algn="tl">
                    <a:srgbClr val="C0C0C0"/>
                  </a:outerShdw>
                </a:effectLst>
              </a:rPr>
              <a:t>How CHORUS Works: </a:t>
            </a:r>
            <a:r>
              <a:rPr lang="en-US" altLang="en-US" sz="4000" dirty="0" smtClean="0">
                <a:solidFill>
                  <a:schemeClr val="accent4"/>
                </a:solidFill>
                <a:effectLst>
                  <a:outerShdw blurRad="38100" dist="38100" dir="2700000" algn="tl">
                    <a:srgbClr val="C0C0C0"/>
                  </a:outerShdw>
                </a:effectLst>
              </a:rPr>
              <a:t>Identification</a:t>
            </a:r>
          </a:p>
          <a:p>
            <a:pPr algn="ctr" eaLnBrk="1" hangingPunct="1"/>
            <a:r>
              <a:rPr lang="en-US" altLang="en-US" i="1" dirty="0">
                <a:solidFill>
                  <a:schemeClr val="accent4">
                    <a:lumMod val="50000"/>
                  </a:schemeClr>
                </a:solidFill>
                <a:effectLst>
                  <a:outerShdw blurRad="38100" dist="38100" dir="2700000" algn="tl">
                    <a:srgbClr val="C0C0C0"/>
                  </a:outerShdw>
                </a:effectLst>
              </a:rPr>
              <a:t>…built into the author’s submission </a:t>
            </a:r>
            <a:r>
              <a:rPr lang="en-US" altLang="en-US" i="1" dirty="0" smtClean="0">
                <a:solidFill>
                  <a:schemeClr val="accent4">
                    <a:lumMod val="50000"/>
                  </a:schemeClr>
                </a:solidFill>
                <a:effectLst>
                  <a:outerShdw blurRad="38100" dist="38100" dir="2700000" algn="tl">
                    <a:srgbClr val="C0C0C0"/>
                  </a:outerShdw>
                </a:effectLst>
              </a:rPr>
              <a:t>process</a:t>
            </a:r>
            <a:endParaRPr lang="en-US" altLang="en-US" sz="4000" dirty="0">
              <a:solidFill>
                <a:schemeClr val="accent4">
                  <a:lumMod val="50000"/>
                </a:schemeClr>
              </a:solidFill>
              <a:effectLst>
                <a:outerShdw blurRad="38100" dist="38100" dir="2700000" algn="tl">
                  <a:srgbClr val="C0C0C0"/>
                </a:outerShdw>
              </a:effectLst>
            </a:endParaRPr>
          </a:p>
        </p:txBody>
      </p:sp>
      <p:sp>
        <p:nvSpPr>
          <p:cNvPr id="16" name="Right Arrow 15"/>
          <p:cNvSpPr>
            <a:spLocks noChangeArrowheads="1"/>
          </p:cNvSpPr>
          <p:nvPr/>
        </p:nvSpPr>
        <p:spPr bwMode="auto">
          <a:xfrm>
            <a:off x="1167427" y="2476808"/>
            <a:ext cx="573446" cy="452872"/>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6854" y="5334000"/>
            <a:ext cx="1883967" cy="741027"/>
          </a:xfrm>
          <a:prstGeom prst="rect">
            <a:avLst/>
          </a:prstGeom>
        </p:spPr>
      </p:pic>
      <p:sp>
        <p:nvSpPr>
          <p:cNvPr id="17" name="Right Arrow 16"/>
          <p:cNvSpPr>
            <a:spLocks noChangeArrowheads="1"/>
          </p:cNvSpPr>
          <p:nvPr/>
        </p:nvSpPr>
        <p:spPr bwMode="auto">
          <a:xfrm rot="5400000">
            <a:off x="3102013" y="4088295"/>
            <a:ext cx="573446" cy="452872"/>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4" name="Picture 3"/>
          <p:cNvPicPr>
            <a:picLocks noChangeAspect="1"/>
          </p:cNvPicPr>
          <p:nvPr/>
        </p:nvPicPr>
        <p:blipFill>
          <a:blip r:embed="rId5" cstate="email">
            <a:extLst>
              <a:ext uri="{BEBA8EAE-BF5A-486C-A8C5-ECC9F3942E4B}">
                <a14:imgProps xmlns:a14="http://schemas.microsoft.com/office/drawing/2010/main">
                  <a14:imgLayer r:embed="rId6">
                    <a14:imgEffect>
                      <a14:sharpenSoften amount="7000"/>
                    </a14:imgEffect>
                  </a14:imgLayer>
                </a14:imgProps>
              </a:ext>
              <a:ext uri="{28A0092B-C50C-407E-A947-70E740481C1C}">
                <a14:useLocalDpi xmlns:a14="http://schemas.microsoft.com/office/drawing/2010/main"/>
              </a:ext>
            </a:extLst>
          </a:blip>
          <a:stretch>
            <a:fillRect/>
          </a:stretch>
        </p:blipFill>
        <p:spPr>
          <a:xfrm>
            <a:off x="1824454" y="1827710"/>
            <a:ext cx="4271546" cy="2104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ight Arrow 12"/>
          <p:cNvSpPr>
            <a:spLocks noChangeArrowheads="1"/>
          </p:cNvSpPr>
          <p:nvPr/>
        </p:nvSpPr>
        <p:spPr bwMode="auto">
          <a:xfrm>
            <a:off x="5253383" y="5278108"/>
            <a:ext cx="573446" cy="452872"/>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13927" y="5534740"/>
            <a:ext cx="1807746" cy="430416"/>
          </a:xfrm>
          <a:prstGeom prst="rect">
            <a:avLst/>
          </a:prstGeom>
        </p:spPr>
      </p:pic>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80015" y="5014150"/>
            <a:ext cx="1607957" cy="682395"/>
          </a:xfrm>
          <a:prstGeom prst="rect">
            <a:avLst/>
          </a:prstGeom>
        </p:spPr>
      </p:pic>
      <p:pic>
        <p:nvPicPr>
          <p:cNvPr id="19" name="Picture 18" descr="md000613.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231691" y="1444321"/>
            <a:ext cx="1279609" cy="3121256"/>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66901" y="5131312"/>
            <a:ext cx="1206500" cy="326559"/>
          </a:xfrm>
          <a:prstGeom prst="rect">
            <a:avLst/>
          </a:prstGeom>
        </p:spPr>
      </p:pic>
      <p:sp>
        <p:nvSpPr>
          <p:cNvPr id="6" name="TextBox 5"/>
          <p:cNvSpPr txBox="1"/>
          <p:nvPr/>
        </p:nvSpPr>
        <p:spPr>
          <a:xfrm>
            <a:off x="2281673" y="4603285"/>
            <a:ext cx="2186115" cy="461665"/>
          </a:xfrm>
          <a:prstGeom prst="rect">
            <a:avLst/>
          </a:prstGeom>
          <a:noFill/>
        </p:spPr>
        <p:txBody>
          <a:bodyPr wrap="none" rtlCol="0">
            <a:spAutoFit/>
          </a:bodyPr>
          <a:lstStyle/>
          <a:p>
            <a:r>
              <a:rPr lang="en-US" sz="2400" dirty="0" smtClean="0">
                <a:solidFill>
                  <a:schemeClr val="accent4">
                    <a:lumMod val="75000"/>
                  </a:schemeClr>
                </a:solidFill>
                <a:latin typeface="Arial"/>
                <a:cs typeface="Arial"/>
              </a:rPr>
              <a:t>Publisher Host</a:t>
            </a:r>
            <a:endParaRPr lang="en-US" sz="2400" dirty="0">
              <a:solidFill>
                <a:schemeClr val="accent4">
                  <a:lumMod val="75000"/>
                </a:schemeClr>
              </a:solidFill>
              <a:latin typeface="Arial"/>
              <a:cs typeface="Arial"/>
            </a:endParaRPr>
          </a:p>
        </p:txBody>
      </p:sp>
      <p:sp>
        <p:nvSpPr>
          <p:cNvPr id="7" name="Rectangle 6"/>
          <p:cNvSpPr/>
          <p:nvPr/>
        </p:nvSpPr>
        <p:spPr>
          <a:xfrm>
            <a:off x="1795858" y="4603286"/>
            <a:ext cx="3370888" cy="14662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091122" y="5535063"/>
            <a:ext cx="612217" cy="461665"/>
          </a:xfrm>
          <a:prstGeom prst="rect">
            <a:avLst/>
          </a:prstGeom>
          <a:noFill/>
        </p:spPr>
        <p:txBody>
          <a:bodyPr wrap="none" rtlCol="0">
            <a:spAutoFit/>
          </a:bodyPr>
          <a:lstStyle/>
          <a:p>
            <a:r>
              <a:rPr lang="en-US" sz="2400" b="1" dirty="0" smtClean="0">
                <a:latin typeface="Arial"/>
                <a:cs typeface="Arial"/>
              </a:rPr>
              <a:t>. . .</a:t>
            </a:r>
            <a:endParaRPr lang="en-US" sz="2400" b="1" dirty="0">
              <a:latin typeface="Arial"/>
              <a:cs typeface="Arial"/>
            </a:endParaRPr>
          </a:p>
        </p:txBody>
      </p:sp>
    </p:spTree>
    <p:extLst>
      <p:ext uri="{BB962C8B-B14F-4D97-AF65-F5344CB8AC3E}">
        <p14:creationId xmlns:p14="http://schemas.microsoft.com/office/powerpoint/2010/main" val="1126778070"/>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a:spLocks noChangeArrowheads="1"/>
          </p:cNvSpPr>
          <p:nvPr/>
        </p:nvSpPr>
        <p:spPr bwMode="auto">
          <a:xfrm rot="7874665">
            <a:off x="3001628" y="3271167"/>
            <a:ext cx="659137" cy="591889"/>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0" name="Right Arrow 19"/>
          <p:cNvSpPr>
            <a:spLocks noChangeArrowheads="1"/>
          </p:cNvSpPr>
          <p:nvPr/>
        </p:nvSpPr>
        <p:spPr bwMode="auto">
          <a:xfrm rot="2602418">
            <a:off x="5212966" y="3261269"/>
            <a:ext cx="633937" cy="590299"/>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78852" name="Picture 20" descr="wc.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1589" y="1828800"/>
            <a:ext cx="1190625" cy="163353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0" y="4038600"/>
            <a:ext cx="2057400" cy="1752600"/>
          </a:xfrm>
          <a:prstGeom prst="rect">
            <a:avLst/>
          </a:prstGeom>
          <a:ln>
            <a:solidFill>
              <a:schemeClr val="tx2">
                <a:lumMod val="60000"/>
                <a:lumOff val="40000"/>
              </a:schemeClr>
            </a:solidFill>
          </a:ln>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2493" y="4038600"/>
            <a:ext cx="1878013" cy="1741487"/>
          </a:xfrm>
          <a:prstGeom prst="rect">
            <a:avLst/>
          </a:prstGeom>
          <a:ln>
            <a:solidFill>
              <a:schemeClr val="tx1">
                <a:lumMod val="50000"/>
                <a:lumOff val="50000"/>
              </a:schemeClr>
            </a:solidFill>
          </a:ln>
        </p:spPr>
      </p:pic>
      <p:sp>
        <p:nvSpPr>
          <p:cNvPr id="24" name="Rectangle 23"/>
          <p:cNvSpPr>
            <a:spLocks noChangeArrowheads="1"/>
          </p:cNvSpPr>
          <p:nvPr/>
        </p:nvSpPr>
        <p:spPr bwMode="auto">
          <a:xfrm>
            <a:off x="5638800" y="4040187"/>
            <a:ext cx="1802607" cy="1751013"/>
          </a:xfrm>
          <a:prstGeom prst="rect">
            <a:avLst/>
          </a:prstGeom>
          <a:solidFill>
            <a:srgbClr val="FFFFFF"/>
          </a:solidFill>
          <a:ln w="9525">
            <a:solidFill>
              <a:srgbClr val="234271"/>
            </a:solidFill>
            <a:miter lim="800000"/>
            <a:headEnd/>
            <a:tailEnd/>
          </a:ln>
          <a:effectLst>
            <a:outerShdw blurRad="40000" dist="23000" dir="5400000" rotWithShape="0">
              <a:srgbClr val="808080">
                <a:alpha val="34998"/>
              </a:srgbClr>
            </a:outerShdw>
          </a:effectLst>
        </p:spPr>
        <p:txBody>
          <a:bodyPr anchor="ctr"/>
          <a:lstStyle/>
          <a:p>
            <a:pPr algn="ctr">
              <a:defRPr/>
            </a:pPr>
            <a:r>
              <a:rPr lang="en-US" sz="2000" dirty="0">
                <a:latin typeface="Arial" panose="020B0604020202020204" pitchFamily="34" charset="0"/>
                <a:cs typeface="Arial" panose="020B0604020202020204" pitchFamily="34" charset="0"/>
              </a:rPr>
              <a:t>Government maintained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or other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3rd-party dark archive</a:t>
            </a:r>
          </a:p>
        </p:txBody>
      </p:sp>
      <p:sp>
        <p:nvSpPr>
          <p:cNvPr id="9" name="TextBox 8"/>
          <p:cNvSpPr txBox="1"/>
          <p:nvPr/>
        </p:nvSpPr>
        <p:spPr>
          <a:xfrm>
            <a:off x="472281" y="4572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chemeClr val="accent4">
                    <a:lumMod val="50000"/>
                  </a:schemeClr>
                </a:solidFill>
                <a:effectLst>
                  <a:outerShdw blurRad="38100" dist="38100" dir="2700000" algn="tl">
                    <a:srgbClr val="C0C0C0"/>
                  </a:outerShdw>
                </a:effectLst>
              </a:rPr>
              <a:t>How CHORUS Works: </a:t>
            </a:r>
            <a:r>
              <a:rPr lang="en-US" altLang="en-US" sz="4000" dirty="0" smtClean="0">
                <a:solidFill>
                  <a:schemeClr val="accent4"/>
                </a:solidFill>
                <a:effectLst>
                  <a:outerShdw blurRad="38100" dist="38100" dir="2700000" algn="tl">
                    <a:srgbClr val="C0C0C0"/>
                  </a:outerShdw>
                </a:effectLst>
              </a:rPr>
              <a:t>Preservation</a:t>
            </a:r>
          </a:p>
          <a:p>
            <a:pPr algn="ctr" eaLnBrk="1" hangingPunct="1"/>
            <a:r>
              <a:rPr lang="en-US" altLang="en-US" i="1" dirty="0">
                <a:solidFill>
                  <a:schemeClr val="accent4">
                    <a:lumMod val="50000"/>
                  </a:schemeClr>
                </a:solidFill>
                <a:effectLst>
                  <a:outerShdw blurRad="38100" dist="38100" dir="2700000" algn="tl">
                    <a:srgbClr val="C0C0C0"/>
                  </a:outerShdw>
                </a:effectLst>
              </a:rPr>
              <a:t>…use of existing, multiparty preservation </a:t>
            </a:r>
            <a:r>
              <a:rPr lang="en-US" altLang="en-US" i="1" dirty="0" smtClean="0">
                <a:solidFill>
                  <a:schemeClr val="accent4">
                    <a:lumMod val="50000"/>
                  </a:schemeClr>
                </a:solidFill>
                <a:effectLst>
                  <a:outerShdw blurRad="38100" dist="38100" dir="2700000" algn="tl">
                    <a:srgbClr val="C0C0C0"/>
                  </a:outerShdw>
                </a:effectLst>
              </a:rPr>
              <a:t>strategy</a:t>
            </a:r>
            <a:endParaRPr lang="en-US" altLang="en-US" i="1" dirty="0">
              <a:solidFill>
                <a:schemeClr val="accent4">
                  <a:lumMod val="50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990836945"/>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5" descr="Screen Shot 2013-10-06 at 10.23.22 A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6150" y="3197225"/>
            <a:ext cx="2692400" cy="1755775"/>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80899" name="Picture 7"/>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216150" y="5681663"/>
            <a:ext cx="12509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8" descr="Screen Shot 2013-08-26 at 10.50.14 P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8475" y="3516313"/>
            <a:ext cx="2654300" cy="1976437"/>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10" name="Right Arrow 9"/>
          <p:cNvSpPr>
            <a:spLocks noChangeArrowheads="1"/>
          </p:cNvSpPr>
          <p:nvPr/>
        </p:nvSpPr>
        <p:spPr bwMode="auto">
          <a:xfrm rot="7874665">
            <a:off x="3088840" y="2359579"/>
            <a:ext cx="634474" cy="627876"/>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1" name="Right Arrow 10"/>
          <p:cNvSpPr>
            <a:spLocks noChangeArrowheads="1"/>
          </p:cNvSpPr>
          <p:nvPr/>
        </p:nvSpPr>
        <p:spPr bwMode="auto">
          <a:xfrm rot="2602418">
            <a:off x="5742693" y="2359472"/>
            <a:ext cx="631356" cy="624917"/>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80903" name="Picture 11" descr="Prospect_Workflow.png"/>
          <p:cNvPicPr>
            <a:picLocks noChangeAspect="1"/>
          </p:cNvPicPr>
          <p:nvPr/>
        </p:nvPicPr>
        <p:blipFill rotWithShape="1">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5994400" y="3384550"/>
            <a:ext cx="20828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TextBox 12"/>
          <p:cNvSpPr txBox="1">
            <a:spLocks noChangeArrowheads="1"/>
          </p:cNvSpPr>
          <p:nvPr/>
        </p:nvSpPr>
        <p:spPr bwMode="auto">
          <a:xfrm>
            <a:off x="5048250" y="4427537"/>
            <a:ext cx="4019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dirty="0">
                <a:solidFill>
                  <a:srgbClr val="234271"/>
                </a:solidFill>
              </a:rPr>
              <a:t>Text and Data-Mining Services</a:t>
            </a:r>
          </a:p>
        </p:txBody>
      </p:sp>
      <p:sp>
        <p:nvSpPr>
          <p:cNvPr id="13" name="TextBox 12"/>
          <p:cNvSpPr txBox="1"/>
          <p:nvPr/>
        </p:nvSpPr>
        <p:spPr>
          <a:xfrm>
            <a:off x="472281" y="3810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chemeClr val="accent4">
                    <a:lumMod val="50000"/>
                  </a:schemeClr>
                </a:solidFill>
                <a:effectLst>
                  <a:outerShdw blurRad="38100" dist="38100" dir="2700000" algn="tl">
                    <a:srgbClr val="C0C0C0"/>
                  </a:outerShdw>
                </a:effectLst>
              </a:rPr>
              <a:t>How CHORUS Works: </a:t>
            </a:r>
            <a:r>
              <a:rPr lang="en-US" altLang="en-US" sz="4000" dirty="0" smtClean="0">
                <a:solidFill>
                  <a:srgbClr val="8064A2"/>
                </a:solidFill>
                <a:effectLst>
                  <a:outerShdw blurRad="38100" dist="38100" dir="2700000" algn="tl">
                    <a:srgbClr val="C0C0C0"/>
                  </a:outerShdw>
                </a:effectLst>
              </a:rPr>
              <a:t>Discovery</a:t>
            </a:r>
          </a:p>
          <a:p>
            <a:pPr algn="ctr" eaLnBrk="1" hangingPunct="1"/>
            <a:r>
              <a:rPr lang="en-US" altLang="en-US" i="1" dirty="0">
                <a:solidFill>
                  <a:schemeClr val="accent4">
                    <a:lumMod val="50000"/>
                  </a:schemeClr>
                </a:solidFill>
                <a:effectLst>
                  <a:outerShdw blurRad="38100" dist="38100" dir="2700000" algn="tl">
                    <a:srgbClr val="C0C0C0"/>
                  </a:outerShdw>
                </a:effectLst>
              </a:rPr>
              <a:t>…by any existing search </a:t>
            </a:r>
            <a:r>
              <a:rPr lang="en-US" altLang="en-US" i="1" dirty="0" smtClean="0">
                <a:solidFill>
                  <a:schemeClr val="accent4">
                    <a:lumMod val="50000"/>
                  </a:schemeClr>
                </a:solidFill>
                <a:effectLst>
                  <a:outerShdw blurRad="38100" dist="38100" dir="2700000" algn="tl">
                    <a:srgbClr val="C0C0C0"/>
                  </a:outerShdw>
                </a:effectLst>
              </a:rPr>
              <a:t>engine</a:t>
            </a:r>
            <a:endParaRPr lang="en-US" altLang="en-US" i="1" dirty="0">
              <a:solidFill>
                <a:schemeClr val="accent4">
                  <a:lumMod val="50000"/>
                </a:schemeClr>
              </a:solidFill>
              <a:effectLst>
                <a:outerShdw blurRad="38100" dist="38100" dir="2700000" algn="tl">
                  <a:srgbClr val="C0C0C0"/>
                </a:outerShdw>
              </a:effectLst>
            </a:endParaRPr>
          </a:p>
        </p:txBody>
      </p:sp>
      <p:sp>
        <p:nvSpPr>
          <p:cNvPr id="3" name="Slide Number Placeholder 2"/>
          <p:cNvSpPr>
            <a:spLocks noGrp="1"/>
          </p:cNvSpPr>
          <p:nvPr>
            <p:ph type="sldNum" sz="quarter" idx="4294967295"/>
          </p:nvPr>
        </p:nvSpPr>
        <p:spPr>
          <a:xfrm>
            <a:off x="6858000" y="6356350"/>
            <a:ext cx="2133600" cy="365125"/>
          </a:xfrm>
          <a:prstGeom prst="rect">
            <a:avLst/>
          </a:prstGeom>
        </p:spPr>
        <p:txBody>
          <a:bodyPr/>
          <a:lstStyle/>
          <a:p>
            <a:fld id="{7910F594-2698-9B46-9EFA-83A2268E26B9}" type="slidenum">
              <a:rPr lang="en-US" smtClean="0"/>
              <a:pPr/>
              <a:t>19</a:t>
            </a:fld>
            <a:endParaRPr lang="en-US" dirty="0"/>
          </a:p>
        </p:txBody>
      </p:sp>
      <p:pic>
        <p:nvPicPr>
          <p:cNvPr id="4" name="Picture 3" descr="14709CHORUSLogoVert_RGB_hire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73786" y="1666267"/>
            <a:ext cx="1371340" cy="1336038"/>
          </a:xfrm>
          <a:prstGeom prst="rect">
            <a:avLst/>
          </a:prstGeom>
        </p:spPr>
      </p:pic>
    </p:spTree>
    <p:extLst>
      <p:ext uri="{BB962C8B-B14F-4D97-AF65-F5344CB8AC3E}">
        <p14:creationId xmlns:p14="http://schemas.microsoft.com/office/powerpoint/2010/main" val="1813113024"/>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64000"/>
            <a:ext cx="9144000" cy="2793999"/>
          </a:xfrm>
        </p:spPr>
        <p:txBody>
          <a:bodyPr>
            <a:normAutofit fontScale="90000"/>
          </a:bodyPr>
          <a:lstStyle/>
          <a:p>
            <a:r>
              <a:rPr lang="en-US" cap="none" dirty="0" smtClean="0">
                <a:solidFill>
                  <a:srgbClr val="FFFFFF"/>
                </a:solidFill>
              </a:rPr>
              <a:t>Implementation Workshop</a:t>
            </a:r>
            <a:br>
              <a:rPr lang="en-US" cap="none" dirty="0" smtClean="0">
                <a:solidFill>
                  <a:srgbClr val="FFFFFF"/>
                </a:solidFill>
              </a:rPr>
            </a:br>
            <a:r>
              <a:rPr lang="en-US" sz="2200" cap="none" dirty="0" smtClean="0">
                <a:solidFill>
                  <a:srgbClr val="FFFFFF"/>
                </a:solidFill>
              </a:rPr>
              <a:t/>
            </a:r>
            <a:br>
              <a:rPr lang="en-US" sz="2200" cap="none" dirty="0" smtClean="0">
                <a:solidFill>
                  <a:srgbClr val="FFFFFF"/>
                </a:solidFill>
              </a:rPr>
            </a:br>
            <a:r>
              <a:rPr lang="en-US" sz="2700" cap="none" dirty="0" smtClean="0">
                <a:solidFill>
                  <a:srgbClr val="FFFFFF"/>
                </a:solidFill>
              </a:rPr>
              <a:t>18 December 2014</a:t>
            </a:r>
            <a:br>
              <a:rPr lang="en-US" sz="2700" cap="none" dirty="0" smtClean="0">
                <a:solidFill>
                  <a:srgbClr val="FFFFFF"/>
                </a:solidFill>
              </a:rPr>
            </a:br>
            <a:r>
              <a:rPr lang="en-US" sz="2700" dirty="0" smtClean="0">
                <a:solidFill>
                  <a:srgbClr val="FFFFFF"/>
                </a:solidFill>
              </a:rPr>
              <a:t>Howard Ratner, Executive Director</a:t>
            </a:r>
            <a:r>
              <a:rPr lang="en-US" sz="2700" cap="none" dirty="0" smtClean="0">
                <a:solidFill>
                  <a:srgbClr val="FFFFFF"/>
                </a:solidFill>
              </a:rPr>
              <a:t/>
            </a:r>
            <a:br>
              <a:rPr lang="en-US" sz="2700" cap="none" dirty="0" smtClean="0">
                <a:solidFill>
                  <a:srgbClr val="FFFFFF"/>
                </a:solidFill>
              </a:rPr>
            </a:br>
            <a:r>
              <a:rPr lang="en-US" sz="2700" cap="none" dirty="0" smtClean="0">
                <a:solidFill>
                  <a:srgbClr val="FFFFFF"/>
                </a:solidFill>
              </a:rPr>
              <a:t>CHOR Inc.</a:t>
            </a:r>
            <a:br>
              <a:rPr lang="en-US" sz="2700" cap="none" dirty="0" smtClean="0">
                <a:solidFill>
                  <a:srgbClr val="FFFFFF"/>
                </a:solidFill>
              </a:rPr>
            </a:br>
            <a:r>
              <a:rPr lang="en-US" sz="2700" cap="none" dirty="0" smtClean="0">
                <a:solidFill>
                  <a:srgbClr val="FFFFFF"/>
                </a:solidFill>
              </a:rPr>
              <a:t/>
            </a:r>
            <a:br>
              <a:rPr lang="en-US" sz="2700" cap="none" dirty="0" smtClean="0">
                <a:solidFill>
                  <a:srgbClr val="FFFFFF"/>
                </a:solidFill>
              </a:rPr>
            </a:br>
            <a:r>
              <a:rPr lang="en-US" sz="2200" cap="none" dirty="0" smtClean="0">
                <a:solidFill>
                  <a:srgbClr val="FFFFFF"/>
                </a:solidFill>
              </a:rPr>
              <a:t>Identification </a:t>
            </a:r>
            <a:r>
              <a:rPr lang="en-US" sz="2400" dirty="0" smtClean="0">
                <a:solidFill>
                  <a:srgbClr val="FFFFFF"/>
                </a:solidFill>
                <a:latin typeface="Wingdings"/>
                <a:ea typeface="Wingdings"/>
                <a:cs typeface="Wingdings"/>
                <a:sym typeface="Wingdings"/>
              </a:rPr>
              <a:t></a:t>
            </a:r>
            <a:r>
              <a:rPr lang="en-US" sz="2200" cap="none" dirty="0" smtClean="0">
                <a:solidFill>
                  <a:srgbClr val="FFFFFF"/>
                </a:solidFill>
              </a:rPr>
              <a:t> </a:t>
            </a:r>
            <a:r>
              <a:rPr lang="en-US" sz="2200" cap="none" dirty="0">
                <a:solidFill>
                  <a:srgbClr val="FFFFFF"/>
                </a:solidFill>
              </a:rPr>
              <a:t>Discovery </a:t>
            </a:r>
            <a:r>
              <a:rPr lang="en-US" sz="2400" dirty="0">
                <a:solidFill>
                  <a:srgbClr val="FFFFFF"/>
                </a:solidFill>
                <a:latin typeface="Wingdings"/>
                <a:ea typeface="Wingdings"/>
                <a:cs typeface="Wingdings"/>
                <a:sym typeface="Wingdings"/>
              </a:rPr>
              <a:t></a:t>
            </a:r>
            <a:r>
              <a:rPr lang="en-US" sz="2200" cap="none" dirty="0" smtClean="0">
                <a:solidFill>
                  <a:srgbClr val="FFFFFF"/>
                </a:solidFill>
              </a:rPr>
              <a:t> </a:t>
            </a:r>
            <a:r>
              <a:rPr lang="en-US" sz="2200" cap="none" dirty="0">
                <a:solidFill>
                  <a:srgbClr val="FFFFFF"/>
                </a:solidFill>
              </a:rPr>
              <a:t>Access </a:t>
            </a:r>
            <a:r>
              <a:rPr lang="en-US" sz="2400" dirty="0" smtClean="0">
                <a:solidFill>
                  <a:srgbClr val="FFFFFF"/>
                </a:solidFill>
                <a:latin typeface="Wingdings"/>
                <a:ea typeface="Wingdings"/>
                <a:cs typeface="Wingdings"/>
                <a:sym typeface="Wingdings"/>
              </a:rPr>
              <a:t></a:t>
            </a:r>
            <a:r>
              <a:rPr lang="en-US" sz="2200" dirty="0" smtClean="0">
                <a:solidFill>
                  <a:srgbClr val="FFFFFF"/>
                </a:solidFill>
                <a:latin typeface="+mn-lt"/>
                <a:ea typeface="Wingdings"/>
                <a:cs typeface="Wingdings"/>
                <a:sym typeface="Wingdings"/>
              </a:rPr>
              <a:t> </a:t>
            </a:r>
            <a:r>
              <a:rPr lang="en-US" sz="2200" cap="none" dirty="0" smtClean="0">
                <a:solidFill>
                  <a:srgbClr val="FFFFFF"/>
                </a:solidFill>
              </a:rPr>
              <a:t>Preservation </a:t>
            </a:r>
            <a:r>
              <a:rPr lang="en-US" sz="2400" dirty="0">
                <a:solidFill>
                  <a:srgbClr val="FFFFFF"/>
                </a:solidFill>
                <a:latin typeface="Wingdings"/>
                <a:ea typeface="Wingdings"/>
                <a:cs typeface="Wingdings"/>
                <a:sym typeface="Wingdings"/>
              </a:rPr>
              <a:t></a:t>
            </a:r>
            <a:r>
              <a:rPr lang="en-US" sz="2200" cap="none" dirty="0" smtClean="0">
                <a:solidFill>
                  <a:srgbClr val="FFFFFF"/>
                </a:solidFill>
              </a:rPr>
              <a:t> Compliance</a:t>
            </a:r>
            <a:r>
              <a:rPr lang="en-US" cap="none" dirty="0">
                <a:solidFill>
                  <a:srgbClr val="FFFFFF"/>
                </a:solidFill>
              </a:rPr>
              <a:t/>
            </a:r>
            <a:br>
              <a:rPr lang="en-US" cap="none" dirty="0">
                <a:solidFill>
                  <a:srgbClr val="FFFFFF"/>
                </a:solidFill>
              </a:rPr>
            </a:br>
            <a:endParaRPr lang="en-US" cap="none" dirty="0">
              <a:solidFill>
                <a:srgbClr val="FFFFFF"/>
              </a:solidFill>
            </a:endParaRPr>
          </a:p>
        </p:txBody>
      </p:sp>
    </p:spTree>
    <p:extLst>
      <p:ext uri="{BB962C8B-B14F-4D97-AF65-F5344CB8AC3E}">
        <p14:creationId xmlns:p14="http://schemas.microsoft.com/office/powerpoint/2010/main" val="39288186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reen Shot 2014-09-13 at 9.15.1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648"/>
            <a:ext cx="9144000" cy="6813352"/>
          </a:xfrm>
          <a:prstGeom prst="rect">
            <a:avLst/>
          </a:prstGeom>
        </p:spPr>
      </p:pic>
      <p:grpSp>
        <p:nvGrpSpPr>
          <p:cNvPr id="6" name="Group 5"/>
          <p:cNvGrpSpPr/>
          <p:nvPr/>
        </p:nvGrpSpPr>
        <p:grpSpPr>
          <a:xfrm>
            <a:off x="6914827" y="6169223"/>
            <a:ext cx="1162373" cy="612577"/>
            <a:chOff x="6914827" y="6169223"/>
            <a:chExt cx="1162373" cy="612577"/>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grpSp>
      <p:sp>
        <p:nvSpPr>
          <p:cNvPr id="2" name="TextBox 1"/>
          <p:cNvSpPr txBox="1"/>
          <p:nvPr/>
        </p:nvSpPr>
        <p:spPr>
          <a:xfrm>
            <a:off x="6096000" y="-35957"/>
            <a:ext cx="2460980" cy="369332"/>
          </a:xfrm>
          <a:prstGeom prst="rect">
            <a:avLst/>
          </a:prstGeom>
          <a:noFill/>
        </p:spPr>
        <p:txBody>
          <a:bodyPr wrap="none" rtlCol="0">
            <a:spAutoFit/>
          </a:bodyPr>
          <a:lstStyle/>
          <a:p>
            <a:r>
              <a:rPr lang="en-US" dirty="0" smtClean="0"/>
              <a:t>search.chorusaccess.org</a:t>
            </a:r>
            <a:endParaRPr lang="en-US" dirty="0"/>
          </a:p>
        </p:txBody>
      </p:sp>
    </p:spTree>
    <p:extLst>
      <p:ext uri="{BB962C8B-B14F-4D97-AF65-F5344CB8AC3E}">
        <p14:creationId xmlns:p14="http://schemas.microsoft.com/office/powerpoint/2010/main" val="869376058"/>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9-13 at 9.17.25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473"/>
            <a:ext cx="9144000" cy="6844527"/>
          </a:xfrm>
          <a:prstGeom prst="rect">
            <a:avLst/>
          </a:prstGeom>
        </p:spPr>
      </p:pic>
      <p:sp>
        <p:nvSpPr>
          <p:cNvPr id="7" name="Rectangle 6"/>
          <p:cNvSpPr/>
          <p:nvPr/>
        </p:nvSpPr>
        <p:spPr>
          <a:xfrm>
            <a:off x="0" y="617220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497D"/>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spTree>
    <p:extLst>
      <p:ext uri="{BB962C8B-B14F-4D97-AF65-F5344CB8AC3E}">
        <p14:creationId xmlns:p14="http://schemas.microsoft.com/office/powerpoint/2010/main" val="4244855473"/>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9-13 at 9.18.17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33371"/>
          </a:xfrm>
          <a:prstGeom prst="rect">
            <a:avLst/>
          </a:prstGeom>
        </p:spPr>
      </p:pic>
      <p:sp>
        <p:nvSpPr>
          <p:cNvPr id="7" name="Rectangle 6"/>
          <p:cNvSpPr/>
          <p:nvPr/>
        </p:nvSpPr>
        <p:spPr>
          <a:xfrm>
            <a:off x="0" y="617220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497D"/>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spTree>
    <p:extLst>
      <p:ext uri="{BB962C8B-B14F-4D97-AF65-F5344CB8AC3E}">
        <p14:creationId xmlns:p14="http://schemas.microsoft.com/office/powerpoint/2010/main" val="2662857312"/>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199" y="38100"/>
            <a:ext cx="8229600" cy="1143000"/>
          </a:xfrm>
          <a:extLst/>
        </p:spPr>
        <p:txBody>
          <a:bodyPr>
            <a:normAutofit fontScale="90000"/>
          </a:bodyPr>
          <a:lstStyle/>
          <a:p>
            <a:pPr algn="l"/>
            <a:r>
              <a:rPr lang="en-US" altLang="en-US" dirty="0" smtClean="0">
                <a:solidFill>
                  <a:srgbClr val="403152"/>
                </a:solidFill>
                <a:effectLst>
                  <a:outerShdw blurRad="38100" dist="38100" dir="2700000" algn="tl">
                    <a:srgbClr val="000000">
                      <a:alpha val="43137"/>
                    </a:srgbClr>
                  </a:outerShdw>
                </a:effectLst>
              </a:rPr>
              <a:t>API Integration with Agency Portals</a:t>
            </a:r>
          </a:p>
        </p:txBody>
      </p:sp>
      <p:pic>
        <p:nvPicPr>
          <p:cNvPr id="3" name="Picture 2" descr="Screen Shot 2014-09-13 at 9.20.04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37815"/>
            <a:ext cx="9144000" cy="5620185"/>
          </a:xfrm>
          <a:prstGeom prst="rect">
            <a:avLst/>
          </a:prstGeom>
        </p:spPr>
      </p:pic>
    </p:spTree>
    <p:extLst>
      <p:ext uri="{BB962C8B-B14F-4D97-AF65-F5344CB8AC3E}">
        <p14:creationId xmlns:p14="http://schemas.microsoft.com/office/powerpoint/2010/main" val="419055957"/>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36575" y="1088886"/>
            <a:ext cx="2840037" cy="533400"/>
          </a:xfrm>
          <a:extLst/>
        </p:spPr>
        <p:txBody>
          <a:bodyPr>
            <a:noAutofit/>
          </a:bodyPr>
          <a:lstStyle/>
          <a:p>
            <a:pPr marL="0" indent="0">
              <a:buNone/>
              <a:defRPr/>
            </a:pPr>
            <a:r>
              <a:rPr lang="en-US" sz="2000" dirty="0" smtClean="0">
                <a:ea typeface="+mn-ea"/>
                <a:cs typeface="ＭＳ Ｐゴシック" charset="0"/>
              </a:rPr>
              <a:t>API and dashboards for monitoring and tracking publisher contributions to CHORUS</a:t>
            </a:r>
            <a:endParaRPr lang="en-US" sz="200" dirty="0" smtClean="0">
              <a:ea typeface="+mn-ea"/>
              <a:cs typeface="ＭＳ Ｐゴシック" charset="0"/>
            </a:endParaRPr>
          </a:p>
          <a:p>
            <a:pPr>
              <a:buFont typeface="Arial"/>
              <a:buChar char="•"/>
              <a:defRPr/>
            </a:pPr>
            <a:endParaRPr lang="en-US" sz="1600" dirty="0">
              <a:ea typeface="+mn-ea"/>
              <a:cs typeface="ＭＳ Ｐゴシック" charset="0"/>
            </a:endParaRPr>
          </a:p>
        </p:txBody>
      </p:sp>
      <p:sp>
        <p:nvSpPr>
          <p:cNvPr id="12" name="Right Arrow 11"/>
          <p:cNvSpPr>
            <a:spLocks noChangeArrowheads="1"/>
          </p:cNvSpPr>
          <p:nvPr/>
        </p:nvSpPr>
        <p:spPr bwMode="auto">
          <a:xfrm rot="7874665">
            <a:off x="3065379" y="1959835"/>
            <a:ext cx="555625" cy="533400"/>
          </a:xfrm>
          <a:prstGeom prst="rightArrow">
            <a:avLst>
              <a:gd name="adj1" fmla="val 50000"/>
              <a:gd name="adj2" fmla="val 50127"/>
            </a:avLst>
          </a:prstGeom>
          <a:solidFill>
            <a:srgbClr val="403152"/>
          </a:solidFill>
          <a:ln w="9525">
            <a:solidFill>
              <a:srgbClr val="8064A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2602418">
            <a:off x="5718417" y="1967240"/>
            <a:ext cx="584200" cy="550544"/>
          </a:xfrm>
          <a:prstGeom prst="rightArrow">
            <a:avLst>
              <a:gd name="adj1" fmla="val 50000"/>
              <a:gd name="adj2" fmla="val 49838"/>
            </a:avLst>
          </a:prstGeom>
          <a:solidFill>
            <a:srgbClr val="403152"/>
          </a:solidFill>
          <a:ln w="9525">
            <a:solidFill>
              <a:srgbClr val="8064A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7" name="Oval 16"/>
          <p:cNvSpPr>
            <a:spLocks noChangeArrowheads="1"/>
          </p:cNvSpPr>
          <p:nvPr/>
        </p:nvSpPr>
        <p:spPr bwMode="auto">
          <a:xfrm>
            <a:off x="5611838" y="2525713"/>
            <a:ext cx="3200400" cy="827087"/>
          </a:xfrm>
          <a:prstGeom prst="ellipse">
            <a:avLst/>
          </a:prstGeom>
          <a:solidFill>
            <a:srgbClr val="403152"/>
          </a:solidFill>
          <a:ln w="9525">
            <a:solidFill>
              <a:srgbClr val="8064A2"/>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Government Agency Reports</a:t>
            </a:r>
          </a:p>
        </p:txBody>
      </p:sp>
      <p:sp>
        <p:nvSpPr>
          <p:cNvPr id="18" name="Oval 17"/>
          <p:cNvSpPr>
            <a:spLocks noChangeArrowheads="1"/>
          </p:cNvSpPr>
          <p:nvPr/>
        </p:nvSpPr>
        <p:spPr bwMode="auto">
          <a:xfrm>
            <a:off x="5611838" y="3514725"/>
            <a:ext cx="3200400" cy="852487"/>
          </a:xfrm>
          <a:prstGeom prst="ellipse">
            <a:avLst/>
          </a:prstGeom>
          <a:solidFill>
            <a:srgbClr val="403152"/>
          </a:solidFill>
          <a:ln w="9525">
            <a:solidFill>
              <a:srgbClr val="8064A2"/>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Institution Reports</a:t>
            </a:r>
          </a:p>
        </p:txBody>
      </p:sp>
      <p:sp>
        <p:nvSpPr>
          <p:cNvPr id="20" name="Oval 19"/>
          <p:cNvSpPr>
            <a:spLocks noChangeArrowheads="1"/>
          </p:cNvSpPr>
          <p:nvPr/>
        </p:nvSpPr>
        <p:spPr bwMode="auto">
          <a:xfrm>
            <a:off x="5602313" y="4552950"/>
            <a:ext cx="3200400" cy="827087"/>
          </a:xfrm>
          <a:prstGeom prst="ellipse">
            <a:avLst/>
          </a:prstGeom>
          <a:solidFill>
            <a:srgbClr val="403152"/>
          </a:solidFill>
          <a:ln w="9525">
            <a:solidFill>
              <a:srgbClr val="8064A2"/>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Publisher</a:t>
            </a:r>
            <a:r>
              <a:rPr lang="en-US" dirty="0">
                <a:solidFill>
                  <a:schemeClr val="lt1"/>
                </a:solidFill>
                <a:latin typeface="+mn-lt"/>
                <a:ea typeface="+mn-ea"/>
              </a:rPr>
              <a:t> Reports</a:t>
            </a:r>
          </a:p>
        </p:txBody>
      </p:sp>
      <p:sp>
        <p:nvSpPr>
          <p:cNvPr id="19" name="TextBox 18"/>
          <p:cNvSpPr txBox="1"/>
          <p:nvPr/>
        </p:nvSpPr>
        <p:spPr>
          <a:xfrm>
            <a:off x="472281" y="381000"/>
            <a:ext cx="8275637" cy="707886"/>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rgbClr val="403152"/>
                </a:solidFill>
                <a:effectLst>
                  <a:outerShdw blurRad="38100" dist="38100" dir="2700000" algn="tl">
                    <a:srgbClr val="C0C0C0"/>
                  </a:outerShdw>
                </a:effectLst>
              </a:rPr>
              <a:t>How CHORUS Works: </a:t>
            </a:r>
            <a:r>
              <a:rPr lang="en-US" altLang="en-US" sz="4000" dirty="0" smtClean="0">
                <a:solidFill>
                  <a:srgbClr val="8064A2"/>
                </a:solidFill>
                <a:effectLst>
                  <a:outerShdw blurRad="38100" dist="38100" dir="2700000" algn="tl">
                    <a:srgbClr val="C0C0C0"/>
                  </a:outerShdw>
                </a:effectLst>
              </a:rPr>
              <a:t>Compliance</a:t>
            </a:r>
            <a:endParaRPr lang="en-US" altLang="en-US" sz="4000" dirty="0">
              <a:solidFill>
                <a:srgbClr val="8064A2"/>
              </a:solidFill>
              <a:effectLst>
                <a:outerShdw blurRad="38100" dist="38100" dir="2700000" algn="tl">
                  <a:srgbClr val="C0C0C0"/>
                </a:outerShdw>
              </a:effectLst>
            </a:endParaRPr>
          </a:p>
        </p:txBody>
      </p:sp>
      <p:sp>
        <p:nvSpPr>
          <p:cNvPr id="2" name="Rectangle 1"/>
          <p:cNvSpPr/>
          <p:nvPr/>
        </p:nvSpPr>
        <p:spPr>
          <a:xfrm>
            <a:off x="381000" y="5946544"/>
            <a:ext cx="4814138" cy="262786"/>
          </a:xfrm>
          <a:prstGeom prst="rect">
            <a:avLst/>
          </a:prstGeom>
        </p:spPr>
        <p:txBody>
          <a:bodyPr wrap="none">
            <a:spAutoFit/>
          </a:bodyPr>
          <a:lstStyle/>
          <a:p>
            <a:pPr>
              <a:lnSpc>
                <a:spcPts val="1163"/>
              </a:lnSpc>
            </a:pPr>
            <a:r>
              <a:rPr lang="en-US" altLang="en-US" dirty="0" smtClean="0">
                <a:solidFill>
                  <a:schemeClr val="tx1">
                    <a:lumMod val="95000"/>
                    <a:lumOff val="5000"/>
                  </a:schemeClr>
                </a:solidFill>
              </a:rPr>
              <a:t>Live dashboard:  </a:t>
            </a:r>
            <a:r>
              <a:rPr lang="en-US" altLang="en-US" dirty="0" err="1" smtClean="0">
                <a:solidFill>
                  <a:schemeClr val="accent1">
                    <a:lumMod val="75000"/>
                  </a:schemeClr>
                </a:solidFill>
              </a:rPr>
              <a:t>dashboard.chorusaccess.org</a:t>
            </a:r>
            <a:r>
              <a:rPr lang="en-US" altLang="en-US" dirty="0" smtClean="0">
                <a:solidFill>
                  <a:schemeClr val="accent1">
                    <a:lumMod val="75000"/>
                  </a:schemeClr>
                </a:solidFill>
              </a:rPr>
              <a:t>/</a:t>
            </a:r>
            <a:r>
              <a:rPr lang="en-US" altLang="en-US" dirty="0" err="1" smtClean="0">
                <a:solidFill>
                  <a:schemeClr val="accent1">
                    <a:lumMod val="75000"/>
                  </a:schemeClr>
                </a:solidFill>
              </a:rPr>
              <a:t>nsf</a:t>
            </a:r>
            <a:endParaRPr lang="en-US" altLang="en-US" dirty="0">
              <a:solidFill>
                <a:schemeClr val="accent1">
                  <a:lumMod val="75000"/>
                </a:schemeClr>
              </a:solidFill>
            </a:endParaRPr>
          </a:p>
        </p:txBody>
      </p:sp>
      <p:pic>
        <p:nvPicPr>
          <p:cNvPr id="21" name="Picture 20" descr="14709CHORUSLogoVert_RGB_hi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3786" y="1094425"/>
            <a:ext cx="1371340" cy="1336038"/>
          </a:xfrm>
          <a:prstGeom prst="rect">
            <a:avLst/>
          </a:prstGeom>
        </p:spPr>
      </p:pic>
      <p:pic>
        <p:nvPicPr>
          <p:cNvPr id="15" name="Picture 14" descr="Screen Shot 2014-10-03 at 11.16.52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1720" y="2643206"/>
            <a:ext cx="3866428" cy="3231061"/>
          </a:xfrm>
          <a:prstGeom prst="rect">
            <a:avLst/>
          </a:prstGeom>
          <a:ln>
            <a:solidFill>
              <a:schemeClr val="accent4">
                <a:lumMod val="50000"/>
              </a:schemeClr>
            </a:solidFill>
          </a:ln>
        </p:spPr>
      </p:pic>
    </p:spTree>
    <p:extLst>
      <p:ext uri="{BB962C8B-B14F-4D97-AF65-F5344CB8AC3E}">
        <p14:creationId xmlns:p14="http://schemas.microsoft.com/office/powerpoint/2010/main" val="979881762"/>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4-10-03 at 11.16.52 AM.png"/>
          <p:cNvPicPr>
            <a:picLocks noChangeAspect="1"/>
          </p:cNvPicPr>
          <p:nvPr/>
        </p:nvPicPr>
        <p:blipFill rotWithShape="1">
          <a:blip r:embed="rId3" cstate="email">
            <a:extLst>
              <a:ext uri="{28A0092B-C50C-407E-A947-70E740481C1C}">
                <a14:useLocalDpi xmlns:a14="http://schemas.microsoft.com/office/drawing/2010/main"/>
              </a:ext>
            </a:extLst>
          </a:blip>
          <a:srcRect l="6821" r="10871"/>
          <a:stretch/>
        </p:blipFill>
        <p:spPr>
          <a:xfrm>
            <a:off x="419100" y="31853"/>
            <a:ext cx="8648700" cy="6826148"/>
          </a:xfrm>
          <a:prstGeom prst="rect">
            <a:avLst/>
          </a:prstGeom>
          <a:ln>
            <a:noFill/>
          </a:ln>
        </p:spPr>
      </p:pic>
      <p:sp>
        <p:nvSpPr>
          <p:cNvPr id="3" name="Rectangle 2"/>
          <p:cNvSpPr/>
          <p:nvPr/>
        </p:nvSpPr>
        <p:spPr>
          <a:xfrm>
            <a:off x="5184300" y="352425"/>
            <a:ext cx="3959700" cy="369332"/>
          </a:xfrm>
          <a:prstGeom prst="rect">
            <a:avLst/>
          </a:prstGeom>
        </p:spPr>
        <p:txBody>
          <a:bodyPr wrap="none">
            <a:spAutoFit/>
          </a:bodyPr>
          <a:lstStyle/>
          <a:p>
            <a:r>
              <a:rPr lang="en-US" dirty="0" smtClean="0"/>
              <a:t>http://</a:t>
            </a:r>
            <a:r>
              <a:rPr lang="en-US" dirty="0" err="1" smtClean="0"/>
              <a:t>dashboard.chorusaccess.org</a:t>
            </a:r>
            <a:r>
              <a:rPr lang="en-US" dirty="0" smtClean="0"/>
              <a:t>/</a:t>
            </a:r>
            <a:r>
              <a:rPr lang="en-US" dirty="0" err="1" smtClean="0"/>
              <a:t>nsf</a:t>
            </a:r>
            <a:endParaRPr lang="en-US" dirty="0"/>
          </a:p>
        </p:txBody>
      </p:sp>
      <p:sp>
        <p:nvSpPr>
          <p:cNvPr id="36" name="TextBox 35"/>
          <p:cNvSpPr txBox="1"/>
          <p:nvPr/>
        </p:nvSpPr>
        <p:spPr>
          <a:xfrm>
            <a:off x="5422900" y="6012656"/>
            <a:ext cx="1402948" cy="523220"/>
          </a:xfrm>
          <a:prstGeom prst="rect">
            <a:avLst/>
          </a:prstGeom>
          <a:noFill/>
        </p:spPr>
        <p:txBody>
          <a:bodyPr wrap="none" rtlCol="0">
            <a:spAutoFit/>
          </a:bodyPr>
          <a:lstStyle/>
          <a:p>
            <a:r>
              <a:rPr lang="en-US" sz="1400" dirty="0" smtClean="0">
                <a:solidFill>
                  <a:schemeClr val="accent4">
                    <a:lumMod val="75000"/>
                  </a:schemeClr>
                </a:solidFill>
              </a:rPr>
              <a:t># Deposits made </a:t>
            </a:r>
            <a:br>
              <a:rPr lang="en-US" sz="1400" dirty="0" smtClean="0">
                <a:solidFill>
                  <a:schemeClr val="accent4">
                    <a:lumMod val="75000"/>
                  </a:schemeClr>
                </a:solidFill>
              </a:rPr>
            </a:br>
            <a:r>
              <a:rPr lang="en-US" sz="1400" dirty="0" smtClean="0">
                <a:solidFill>
                  <a:schemeClr val="accent4">
                    <a:lumMod val="75000"/>
                  </a:schemeClr>
                </a:solidFill>
              </a:rPr>
              <a:t>to dark archives </a:t>
            </a:r>
          </a:p>
        </p:txBody>
      </p:sp>
      <p:sp>
        <p:nvSpPr>
          <p:cNvPr id="37" name="Right Arrow 36"/>
          <p:cNvSpPr/>
          <p:nvPr/>
        </p:nvSpPr>
        <p:spPr>
          <a:xfrm flipV="1">
            <a:off x="6870700" y="6096000"/>
            <a:ext cx="304800" cy="322124"/>
          </a:xfrm>
          <a:prstGeom prst="rightArrow">
            <a:avLst/>
          </a:prstGeom>
          <a:solidFill>
            <a:srgbClr val="403152"/>
          </a:solidFill>
          <a:ln>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solidFill>
            </a:endParaRPr>
          </a:p>
        </p:txBody>
      </p:sp>
      <p:sp>
        <p:nvSpPr>
          <p:cNvPr id="33" name="TextBox 32"/>
          <p:cNvSpPr txBox="1"/>
          <p:nvPr/>
        </p:nvSpPr>
        <p:spPr>
          <a:xfrm>
            <a:off x="2832100" y="5867400"/>
            <a:ext cx="1277400" cy="738664"/>
          </a:xfrm>
          <a:prstGeom prst="rect">
            <a:avLst/>
          </a:prstGeom>
          <a:noFill/>
        </p:spPr>
        <p:txBody>
          <a:bodyPr wrap="none" rtlCol="0">
            <a:spAutoFit/>
          </a:bodyPr>
          <a:lstStyle/>
          <a:p>
            <a:r>
              <a:rPr lang="en-US" sz="1400" dirty="0" smtClean="0">
                <a:solidFill>
                  <a:schemeClr val="accent4">
                    <a:lumMod val="75000"/>
                  </a:schemeClr>
                </a:solidFill>
              </a:rPr>
              <a:t>Content tested</a:t>
            </a:r>
            <a:br>
              <a:rPr lang="en-US" sz="1400" dirty="0" smtClean="0">
                <a:solidFill>
                  <a:schemeClr val="accent4">
                    <a:lumMod val="75000"/>
                  </a:schemeClr>
                </a:solidFill>
              </a:rPr>
            </a:br>
            <a:r>
              <a:rPr lang="en-US" sz="1400" dirty="0" smtClean="0">
                <a:solidFill>
                  <a:schemeClr val="accent4">
                    <a:lumMod val="75000"/>
                  </a:schemeClr>
                </a:solidFill>
              </a:rPr>
              <a:t>for public </a:t>
            </a:r>
          </a:p>
          <a:p>
            <a:r>
              <a:rPr lang="en-US" sz="1400" dirty="0" smtClean="0">
                <a:solidFill>
                  <a:schemeClr val="accent4">
                    <a:lumMod val="75000"/>
                  </a:schemeClr>
                </a:solidFill>
              </a:rPr>
              <a:t>accessibility</a:t>
            </a:r>
          </a:p>
        </p:txBody>
      </p:sp>
      <p:sp>
        <p:nvSpPr>
          <p:cNvPr id="38" name="Right Arrow 37"/>
          <p:cNvSpPr/>
          <p:nvPr/>
        </p:nvSpPr>
        <p:spPr>
          <a:xfrm flipV="1">
            <a:off x="3975100" y="6096000"/>
            <a:ext cx="304800" cy="322124"/>
          </a:xfrm>
          <a:prstGeom prst="rightArrow">
            <a:avLst/>
          </a:prstGeom>
          <a:solidFill>
            <a:srgbClr val="403152"/>
          </a:solidFill>
          <a:ln>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F81BD"/>
              </a:solidFill>
            </a:endParaRPr>
          </a:p>
        </p:txBody>
      </p:sp>
      <p:sp>
        <p:nvSpPr>
          <p:cNvPr id="46" name="TextBox 45"/>
          <p:cNvSpPr txBox="1"/>
          <p:nvPr/>
        </p:nvSpPr>
        <p:spPr>
          <a:xfrm>
            <a:off x="273818" y="5767335"/>
            <a:ext cx="907282" cy="954107"/>
          </a:xfrm>
          <a:prstGeom prst="rect">
            <a:avLst/>
          </a:prstGeom>
          <a:noFill/>
        </p:spPr>
        <p:txBody>
          <a:bodyPr wrap="none" rtlCol="0">
            <a:spAutoFit/>
          </a:bodyPr>
          <a:lstStyle/>
          <a:p>
            <a:r>
              <a:rPr lang="en-US" sz="1400" dirty="0" smtClean="0">
                <a:solidFill>
                  <a:schemeClr val="accent4">
                    <a:lumMod val="75000"/>
                  </a:schemeClr>
                </a:solidFill>
              </a:rPr>
              <a:t># Records </a:t>
            </a:r>
          </a:p>
          <a:p>
            <a:r>
              <a:rPr lang="en-US" sz="1400" dirty="0" smtClean="0">
                <a:solidFill>
                  <a:schemeClr val="accent4">
                    <a:lumMod val="75000"/>
                  </a:schemeClr>
                </a:solidFill>
              </a:rPr>
              <a:t>having </a:t>
            </a:r>
          </a:p>
          <a:p>
            <a:r>
              <a:rPr lang="en-US" sz="1400" dirty="0" smtClean="0">
                <a:solidFill>
                  <a:schemeClr val="accent4">
                    <a:lumMod val="75000"/>
                  </a:schemeClr>
                </a:solidFill>
              </a:rPr>
              <a:t>agreeable  </a:t>
            </a:r>
          </a:p>
          <a:p>
            <a:r>
              <a:rPr lang="en-US" sz="1400" dirty="0" smtClean="0">
                <a:solidFill>
                  <a:schemeClr val="accent4">
                    <a:lumMod val="75000"/>
                  </a:schemeClr>
                </a:solidFill>
              </a:rPr>
              <a:t>licenses   </a:t>
            </a:r>
          </a:p>
        </p:txBody>
      </p:sp>
      <p:sp>
        <p:nvSpPr>
          <p:cNvPr id="47" name="Right Arrow 46"/>
          <p:cNvSpPr/>
          <p:nvPr/>
        </p:nvSpPr>
        <p:spPr>
          <a:xfrm flipV="1">
            <a:off x="1181100" y="6111842"/>
            <a:ext cx="304800" cy="322124"/>
          </a:xfrm>
          <a:prstGeom prst="rightArrow">
            <a:avLst/>
          </a:prstGeom>
          <a:solidFill>
            <a:srgbClr val="403152"/>
          </a:solidFill>
          <a:ln>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F81BD"/>
              </a:solidFill>
            </a:endParaRPr>
          </a:p>
        </p:txBody>
      </p:sp>
      <p:sp>
        <p:nvSpPr>
          <p:cNvPr id="27" name="TextBox 26"/>
          <p:cNvSpPr txBox="1"/>
          <p:nvPr/>
        </p:nvSpPr>
        <p:spPr>
          <a:xfrm>
            <a:off x="10464" y="797779"/>
            <a:ext cx="959968" cy="954107"/>
          </a:xfrm>
          <a:prstGeom prst="rect">
            <a:avLst/>
          </a:prstGeom>
          <a:noFill/>
        </p:spPr>
        <p:txBody>
          <a:bodyPr wrap="none" rtlCol="0">
            <a:spAutoFit/>
          </a:bodyPr>
          <a:lstStyle/>
          <a:p>
            <a:pPr algn="ctr"/>
            <a:r>
              <a:rPr lang="en-US" sz="1400" dirty="0" smtClean="0">
                <a:solidFill>
                  <a:schemeClr val="accent4">
                    <a:lumMod val="75000"/>
                  </a:schemeClr>
                </a:solidFill>
              </a:rPr>
              <a:t># Deposits</a:t>
            </a:r>
          </a:p>
          <a:p>
            <a:pPr algn="ctr"/>
            <a:r>
              <a:rPr lang="en-US" sz="1400" dirty="0" smtClean="0">
                <a:solidFill>
                  <a:schemeClr val="accent4">
                    <a:lumMod val="75000"/>
                  </a:schemeClr>
                </a:solidFill>
              </a:rPr>
              <a:t>identifying </a:t>
            </a:r>
          </a:p>
          <a:p>
            <a:pPr algn="ctr"/>
            <a:r>
              <a:rPr lang="en-US" sz="1400" dirty="0" smtClean="0">
                <a:solidFill>
                  <a:schemeClr val="accent4">
                    <a:lumMod val="75000"/>
                  </a:schemeClr>
                </a:solidFill>
              </a:rPr>
              <a:t>NSF </a:t>
            </a:r>
          </a:p>
          <a:p>
            <a:pPr algn="ctr"/>
            <a:r>
              <a:rPr lang="en-US" sz="1400" dirty="0" smtClean="0">
                <a:solidFill>
                  <a:schemeClr val="accent4">
                    <a:lumMod val="75000"/>
                  </a:schemeClr>
                </a:solidFill>
              </a:rPr>
              <a:t>funding</a:t>
            </a:r>
            <a:endParaRPr lang="en-US" sz="1400" dirty="0">
              <a:solidFill>
                <a:schemeClr val="accent4">
                  <a:lumMod val="75000"/>
                </a:schemeClr>
              </a:solidFill>
            </a:endParaRPr>
          </a:p>
        </p:txBody>
      </p:sp>
      <p:sp>
        <p:nvSpPr>
          <p:cNvPr id="4" name="Left Arrow 3"/>
          <p:cNvSpPr/>
          <p:nvPr/>
        </p:nvSpPr>
        <p:spPr>
          <a:xfrm rot="10800000">
            <a:off x="302746" y="1707029"/>
            <a:ext cx="397636" cy="357664"/>
          </a:xfrm>
          <a:prstGeom prst="leftArrow">
            <a:avLst/>
          </a:prstGeom>
          <a:solidFill>
            <a:schemeClr val="accent4">
              <a:lumMod val="50000"/>
            </a:schemeClr>
          </a:solidFill>
          <a:ln>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944047"/>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ctr" eaLnBrk="1" hangingPunct="1">
              <a:defRPr/>
            </a:pPr>
            <a:r>
              <a:rPr lang="en-US" cap="none" dirty="0" smtClean="0">
                <a:effectLst>
                  <a:outerShdw blurRad="38100" dist="38100" dir="2700000" algn="tl">
                    <a:srgbClr val="000000">
                      <a:alpha val="43137"/>
                    </a:srgbClr>
                  </a:outerShdw>
                </a:effectLst>
                <a:latin typeface="Calibri" charset="0"/>
              </a:rPr>
              <a:t>Total Articles </a:t>
            </a:r>
            <a:r>
              <a:rPr lang="en-US" cap="none" dirty="0">
                <a:effectLst>
                  <a:outerShdw blurRad="38100" dist="38100" dir="2700000" algn="tl">
                    <a:srgbClr val="000000">
                      <a:alpha val="43137"/>
                    </a:srgbClr>
                  </a:outerShdw>
                </a:effectLst>
                <a:latin typeface="Calibri" charset="0"/>
              </a:rPr>
              <a:t>Monitored</a:t>
            </a:r>
          </a:p>
        </p:txBody>
      </p:sp>
      <p:graphicFrame>
        <p:nvGraphicFramePr>
          <p:cNvPr id="7" name="Chart 6"/>
          <p:cNvGraphicFramePr>
            <a:graphicFrameLocks/>
          </p:cNvGraphicFramePr>
          <p:nvPr>
            <p:extLst>
              <p:ext uri="{D42A27DB-BD31-4B8C-83A1-F6EECF244321}">
                <p14:modId xmlns:p14="http://schemas.microsoft.com/office/powerpoint/2010/main" val="2628001077"/>
              </p:ext>
            </p:extLst>
          </p:nvPr>
        </p:nvGraphicFramePr>
        <p:xfrm>
          <a:off x="467360" y="1224280"/>
          <a:ext cx="8209280" cy="44094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102600" y="5412740"/>
            <a:ext cx="914400" cy="4495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as of 12/11/14</a:t>
            </a:r>
            <a:endParaRPr lang="en-US" sz="1100" dirty="0"/>
          </a:p>
        </p:txBody>
      </p:sp>
      <p:sp>
        <p:nvSpPr>
          <p:cNvPr id="9" name="TextBox 8"/>
          <p:cNvSpPr txBox="1"/>
          <p:nvPr/>
        </p:nvSpPr>
        <p:spPr>
          <a:xfrm>
            <a:off x="7442200" y="1657866"/>
            <a:ext cx="827232" cy="369332"/>
          </a:xfrm>
          <a:prstGeom prst="rect">
            <a:avLst/>
          </a:prstGeom>
          <a:noFill/>
        </p:spPr>
        <p:txBody>
          <a:bodyPr wrap="none" rtlCol="0">
            <a:spAutoFit/>
          </a:bodyPr>
          <a:lstStyle/>
          <a:p>
            <a:r>
              <a:rPr lang="en-US" dirty="0" smtClean="0"/>
              <a:t>55,882</a:t>
            </a:r>
            <a:endParaRPr lang="en-US" dirty="0"/>
          </a:p>
        </p:txBody>
      </p:sp>
    </p:spTree>
    <p:extLst>
      <p:ext uri="{BB962C8B-B14F-4D97-AF65-F5344CB8AC3E}">
        <p14:creationId xmlns:p14="http://schemas.microsoft.com/office/powerpoint/2010/main" val="2640074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44835618"/>
              </p:ext>
            </p:extLst>
          </p:nvPr>
        </p:nvGraphicFramePr>
        <p:xfrm>
          <a:off x="149860" y="1132909"/>
          <a:ext cx="8994140" cy="483101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274638"/>
            <a:ext cx="8229600" cy="1143000"/>
          </a:xfrm>
        </p:spPr>
        <p:txBody>
          <a:bodyPr/>
          <a:lstStyle/>
          <a:p>
            <a:pPr algn="ctr" eaLnBrk="1" hangingPunct="1">
              <a:defRPr/>
            </a:pPr>
            <a:r>
              <a:rPr lang="en-US" cap="none" dirty="0">
                <a:effectLst>
                  <a:outerShdw blurRad="38100" dist="38100" dir="2700000" algn="tl">
                    <a:srgbClr val="000000">
                      <a:alpha val="43137"/>
                    </a:srgbClr>
                  </a:outerShdw>
                </a:effectLst>
                <a:latin typeface="Calibri" charset="0"/>
              </a:rPr>
              <a:t>Monitored Articles by US Agency</a:t>
            </a:r>
          </a:p>
        </p:txBody>
      </p:sp>
    </p:spTree>
    <p:extLst>
      <p:ext uri="{BB962C8B-B14F-4D97-AF65-F5344CB8AC3E}">
        <p14:creationId xmlns:p14="http://schemas.microsoft.com/office/powerpoint/2010/main" val="3490589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1607403"/>
              </p:ext>
            </p:extLst>
          </p:nvPr>
        </p:nvGraphicFramePr>
        <p:xfrm>
          <a:off x="1104900" y="1862138"/>
          <a:ext cx="6540500" cy="2865120"/>
        </p:xfrm>
        <a:graphic>
          <a:graphicData uri="http://schemas.openxmlformats.org/drawingml/2006/table">
            <a:tbl>
              <a:tblPr firstRow="1" bandRow="1">
                <a:tableStyleId>{1E171933-4619-4E11-9A3F-F7608DF75F80}</a:tableStyleId>
              </a:tblPr>
              <a:tblGrid>
                <a:gridCol w="3270250"/>
                <a:gridCol w="3270250"/>
              </a:tblGrid>
              <a:tr h="370840">
                <a:tc>
                  <a:txBody>
                    <a:bodyPr/>
                    <a:lstStyle/>
                    <a:p>
                      <a:r>
                        <a:rPr lang="en-US" dirty="0" smtClean="0"/>
                        <a:t>DOIs</a:t>
                      </a:r>
                      <a:r>
                        <a:rPr lang="en-US" baseline="0" dirty="0" smtClean="0"/>
                        <a:t> / Articles</a:t>
                      </a:r>
                      <a:endParaRPr lang="en-US" dirty="0"/>
                    </a:p>
                  </a:txBody>
                  <a:tcPr/>
                </a:tc>
                <a:tc>
                  <a:txBody>
                    <a:bodyPr/>
                    <a:lstStyle/>
                    <a:p>
                      <a:r>
                        <a:rPr lang="en-US" dirty="0" smtClean="0"/>
                        <a:t>Description</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165,504</a:t>
                      </a:r>
                      <a:endParaRPr lang="en-US" dirty="0"/>
                    </a:p>
                  </a:txBody>
                  <a:tcPr/>
                </a:tc>
                <a:tc>
                  <a:txBody>
                    <a:bodyPr/>
                    <a:lstStyle/>
                    <a:p>
                      <a:r>
                        <a:rPr lang="en-US" dirty="0" smtClean="0"/>
                        <a:t>unique </a:t>
                      </a:r>
                      <a:r>
                        <a:rPr lang="en-US" dirty="0" err="1" smtClean="0"/>
                        <a:t>CrossRef</a:t>
                      </a:r>
                      <a:r>
                        <a:rPr lang="en-US" dirty="0" smtClean="0"/>
                        <a:t> DOIs with </a:t>
                      </a:r>
                      <a:r>
                        <a:rPr lang="en-US" dirty="0" err="1" smtClean="0"/>
                        <a:t>FundRef</a:t>
                      </a:r>
                      <a:r>
                        <a:rPr lang="en-US" baseline="0" dirty="0" smtClean="0"/>
                        <a:t> IDs</a:t>
                      </a:r>
                      <a:endParaRPr lang="en-US" dirty="0"/>
                    </a:p>
                  </a:txBody>
                  <a:tcPr/>
                </a:tc>
              </a:tr>
              <a:tr h="370840">
                <a:tc>
                  <a:txBody>
                    <a:bodyPr/>
                    <a:lstStyle/>
                    <a:p>
                      <a:r>
                        <a:rPr lang="en-US" dirty="0" smtClean="0"/>
                        <a:t>55,882</a:t>
                      </a:r>
                      <a:endParaRPr lang="en-US" dirty="0"/>
                    </a:p>
                  </a:txBody>
                  <a:tcPr/>
                </a:tc>
                <a:tc>
                  <a:txBody>
                    <a:bodyPr/>
                    <a:lstStyle/>
                    <a:p>
                      <a:r>
                        <a:rPr lang="en-US" baseline="0" dirty="0" smtClean="0"/>
                        <a:t>covered by CHORUS Dashboard</a:t>
                      </a:r>
                      <a:endParaRPr lang="en-US" dirty="0"/>
                    </a:p>
                  </a:txBody>
                  <a:tcPr/>
                </a:tc>
              </a:tr>
              <a:tr h="370840">
                <a:tc>
                  <a:txBody>
                    <a:bodyPr/>
                    <a:lstStyle/>
                    <a:p>
                      <a:r>
                        <a:rPr lang="en-US" dirty="0" smtClean="0"/>
                        <a:t>18,101</a:t>
                      </a:r>
                      <a:endParaRPr lang="en-US" dirty="0"/>
                    </a:p>
                  </a:txBody>
                  <a:tcPr/>
                </a:tc>
                <a:tc>
                  <a:txBody>
                    <a:bodyPr/>
                    <a:lstStyle/>
                    <a:p>
                      <a:r>
                        <a:rPr lang="en-US" baseline="0" dirty="0" smtClean="0"/>
                        <a:t>offer public access</a:t>
                      </a:r>
                      <a:endParaRPr lang="en-US" dirty="0"/>
                    </a:p>
                  </a:txBody>
                  <a:tcPr/>
                </a:tc>
              </a:tr>
              <a:tr h="370840">
                <a:tc>
                  <a:txBody>
                    <a:bodyPr/>
                    <a:lstStyle/>
                    <a:p>
                      <a:r>
                        <a:rPr lang="en-US" dirty="0" smtClean="0"/>
                        <a:t>18,560</a:t>
                      </a:r>
                      <a:endParaRPr lang="en-US" dirty="0"/>
                    </a:p>
                  </a:txBody>
                  <a:tcPr/>
                </a:tc>
                <a:tc>
                  <a:txBody>
                    <a:bodyPr/>
                    <a:lstStyle/>
                    <a:p>
                      <a:r>
                        <a:rPr lang="en-US" baseline="0" dirty="0" smtClean="0"/>
                        <a:t>offer no public access</a:t>
                      </a:r>
                      <a:endParaRPr lang="en-US" dirty="0"/>
                    </a:p>
                  </a:txBody>
                  <a:tcPr/>
                </a:tc>
              </a:tr>
              <a:tr h="370840">
                <a:tc>
                  <a:txBody>
                    <a:bodyPr/>
                    <a:lstStyle/>
                    <a:p>
                      <a:r>
                        <a:rPr lang="en-US" dirty="0" smtClean="0"/>
                        <a:t>19,221</a:t>
                      </a:r>
                      <a:endParaRPr lang="en-US" dirty="0"/>
                    </a:p>
                  </a:txBody>
                  <a:tcPr/>
                </a:tc>
                <a:tc>
                  <a:txBody>
                    <a:bodyPr/>
                    <a:lstStyle/>
                    <a:p>
                      <a:r>
                        <a:rPr lang="en-US" dirty="0" smtClean="0"/>
                        <a:t>yet to be audited</a:t>
                      </a:r>
                      <a:endParaRPr lang="en-US" dirty="0"/>
                    </a:p>
                  </a:txBody>
                  <a:tcPr/>
                </a:tc>
              </a:tr>
              <a:tr h="370840">
                <a:tc>
                  <a:txBody>
                    <a:bodyPr/>
                    <a:lstStyle/>
                    <a:p>
                      <a:r>
                        <a:rPr lang="en-US" sz="1200" i="1" dirty="0" smtClean="0"/>
                        <a:t>As of 11</a:t>
                      </a:r>
                      <a:r>
                        <a:rPr lang="en-US" sz="1200" i="1" baseline="0" dirty="0" smtClean="0"/>
                        <a:t> December 2014</a:t>
                      </a:r>
                      <a:endParaRPr lang="en-US" sz="1200" i="1" dirty="0"/>
                    </a:p>
                  </a:txBody>
                  <a:tcPr/>
                </a:tc>
                <a:tc>
                  <a:txBody>
                    <a:bodyPr/>
                    <a:lstStyle/>
                    <a:p>
                      <a:endParaRPr lang="en-US" sz="1200" i="1" dirty="0"/>
                    </a:p>
                  </a:txBody>
                  <a:tcPr/>
                </a:tc>
              </a:tr>
            </a:tbl>
          </a:graphicData>
        </a:graphic>
      </p:graphicFrame>
      <p:sp>
        <p:nvSpPr>
          <p:cNvPr id="3" name="Title 2"/>
          <p:cNvSpPr>
            <a:spLocks noGrp="1"/>
          </p:cNvSpPr>
          <p:nvPr>
            <p:ph type="title"/>
          </p:nvPr>
        </p:nvSpPr>
        <p:spPr/>
        <p:txBody>
          <a:bodyPr/>
          <a:lstStyle/>
          <a:p>
            <a:pPr algn="ctr"/>
            <a:r>
              <a:rPr lang="en-US" dirty="0" smtClean="0"/>
              <a:t>CHORUS Dataset Statistics</a:t>
            </a:r>
            <a:endParaRPr lang="en-US" dirty="0"/>
          </a:p>
        </p:txBody>
      </p:sp>
    </p:spTree>
    <p:extLst>
      <p:ext uri="{BB962C8B-B14F-4D97-AF65-F5344CB8AC3E}">
        <p14:creationId xmlns:p14="http://schemas.microsoft.com/office/powerpoint/2010/main" val="12383611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027237"/>
            <a:ext cx="8305800" cy="3703638"/>
          </a:xfrm>
        </p:spPr>
        <p:txBody>
          <a:bodyPr>
            <a:normAutofit lnSpcReduction="10000"/>
          </a:bodyPr>
          <a:lstStyle/>
          <a:p>
            <a:pPr marL="457200" indent="-457200">
              <a:buFont typeface="Arial"/>
              <a:buChar char="•"/>
            </a:pPr>
            <a:r>
              <a:rPr lang="en-US" i="0" dirty="0"/>
              <a:t>CHORUS </a:t>
            </a:r>
            <a:r>
              <a:rPr lang="en-US" i="0" dirty="0" smtClean="0"/>
              <a:t>objective: interoperate </a:t>
            </a:r>
            <a:r>
              <a:rPr lang="en-US" i="0" dirty="0"/>
              <a:t>with scholarly repositories and other systems providing access to scholarly </a:t>
            </a:r>
            <a:r>
              <a:rPr lang="en-US" i="0" dirty="0" smtClean="0"/>
              <a:t>articles </a:t>
            </a:r>
          </a:p>
          <a:p>
            <a:pPr marL="457200" indent="-457200">
              <a:buFont typeface="Arial"/>
              <a:buChar char="•"/>
            </a:pPr>
            <a:r>
              <a:rPr lang="en-US" i="0" dirty="0" smtClean="0"/>
              <a:t>Agreed </a:t>
            </a:r>
            <a:r>
              <a:rPr lang="en-US" i="0" dirty="0"/>
              <a:t>to work jointly on persistent </a:t>
            </a:r>
            <a:r>
              <a:rPr lang="en-US" i="0" dirty="0" smtClean="0"/>
              <a:t>identifiers, metrics, and notification system </a:t>
            </a:r>
          </a:p>
          <a:p>
            <a:pPr marL="457200" indent="-457200">
              <a:buFont typeface="Arial"/>
              <a:buChar char="•"/>
            </a:pPr>
            <a:r>
              <a:rPr lang="en-US" i="0" dirty="0" smtClean="0"/>
              <a:t>Exploring more areas of collaboration</a:t>
            </a:r>
          </a:p>
          <a:p>
            <a:pPr marL="457200" indent="-457200">
              <a:buFont typeface="Arial"/>
              <a:buChar char="•"/>
            </a:pPr>
            <a:r>
              <a:rPr lang="en-US" i="0" dirty="0" smtClean="0"/>
              <a:t>Active member </a:t>
            </a:r>
            <a:r>
              <a:rPr lang="en-US" i="0" dirty="0"/>
              <a:t>of SHARE workflow working group</a:t>
            </a:r>
          </a:p>
          <a:p>
            <a:endParaRPr lang="en-US" dirty="0" smtClean="0"/>
          </a:p>
          <a:p>
            <a:endParaRPr lang="en-US" dirty="0"/>
          </a:p>
        </p:txBody>
      </p:sp>
      <p:pic>
        <p:nvPicPr>
          <p:cNvPr id="11" name="Picture 10" descr="14709CHORUSLogoHoriz_RGB_hi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200" y="576233"/>
            <a:ext cx="4441785" cy="757267"/>
          </a:xfrm>
          <a:prstGeom prst="rect">
            <a:avLst/>
          </a:prstGeom>
        </p:spPr>
      </p:pic>
      <p:sp>
        <p:nvSpPr>
          <p:cNvPr id="12" name="Plus 11"/>
          <p:cNvSpPr/>
          <p:nvPr/>
        </p:nvSpPr>
        <p:spPr>
          <a:xfrm>
            <a:off x="5089485" y="608101"/>
            <a:ext cx="685800" cy="662673"/>
          </a:xfrm>
          <a:prstGeom prst="mathPlus">
            <a:avLst/>
          </a:prstGeom>
          <a:solidFill>
            <a:schemeClr val="accent4"/>
          </a:solidFill>
          <a:ln>
            <a:solidFill>
              <a:srgbClr val="4031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3A2C7"/>
              </a:solidFill>
            </a:endParaRPr>
          </a:p>
        </p:txBody>
      </p:sp>
      <p:pic>
        <p:nvPicPr>
          <p:cNvPr id="2" name="Picture 1"/>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18160" y="168236"/>
            <a:ext cx="2368469" cy="1705788"/>
          </a:xfrm>
          <a:prstGeom prst="rect">
            <a:avLst/>
          </a:prstGeom>
        </p:spPr>
      </p:pic>
    </p:spTree>
    <p:extLst>
      <p:ext uri="{BB962C8B-B14F-4D97-AF65-F5344CB8AC3E}">
        <p14:creationId xmlns:p14="http://schemas.microsoft.com/office/powerpoint/2010/main" val="3014256310"/>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 Map Funder Mandates.pdf"/>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0" y="91585"/>
            <a:ext cx="9144000" cy="6461615"/>
          </a:xfrm>
          <a:prstGeom prst="rect">
            <a:avLst/>
          </a:prstGeom>
        </p:spPr>
      </p:pic>
      <p:sp>
        <p:nvSpPr>
          <p:cNvPr id="5" name="TextBox 4"/>
          <p:cNvSpPr txBox="1"/>
          <p:nvPr/>
        </p:nvSpPr>
        <p:spPr>
          <a:xfrm>
            <a:off x="6896100" y="165100"/>
            <a:ext cx="2199998" cy="261610"/>
          </a:xfrm>
          <a:prstGeom prst="rect">
            <a:avLst/>
          </a:prstGeom>
          <a:noFill/>
        </p:spPr>
        <p:txBody>
          <a:bodyPr wrap="none" rtlCol="0">
            <a:spAutoFit/>
          </a:bodyPr>
          <a:lstStyle/>
          <a:p>
            <a:r>
              <a:rPr lang="en-US" sz="1100" i="1" dirty="0" smtClean="0"/>
              <a:t>courtesy of Oxford University Press</a:t>
            </a:r>
            <a:endParaRPr lang="en-US" sz="1100" i="1" dirty="0"/>
          </a:p>
        </p:txBody>
      </p:sp>
      <p:sp>
        <p:nvSpPr>
          <p:cNvPr id="6" name="TextBox 5"/>
          <p:cNvSpPr txBox="1"/>
          <p:nvPr/>
        </p:nvSpPr>
        <p:spPr>
          <a:xfrm>
            <a:off x="2374900" y="50800"/>
            <a:ext cx="4495942" cy="461665"/>
          </a:xfrm>
          <a:prstGeom prst="rect">
            <a:avLst/>
          </a:prstGeom>
          <a:solidFill>
            <a:schemeClr val="bg1"/>
          </a:solidFill>
        </p:spPr>
        <p:txBody>
          <a:bodyPr wrap="none" rtlCol="0">
            <a:spAutoFit/>
          </a:bodyPr>
          <a:lstStyle/>
          <a:p>
            <a:r>
              <a:rPr lang="en-US" sz="2400" dirty="0" smtClean="0">
                <a:solidFill>
                  <a:schemeClr val="accent4"/>
                </a:solidFill>
                <a:effectLst>
                  <a:outerShdw blurRad="38100" dist="38100" dir="2700000" algn="tl">
                    <a:srgbClr val="000000">
                      <a:alpha val="43137"/>
                    </a:srgbClr>
                  </a:outerShdw>
                </a:effectLst>
                <a:latin typeface="Arial"/>
                <a:cs typeface="Arial"/>
              </a:rPr>
              <a:t>Open Access Funder Mandates</a:t>
            </a:r>
            <a:endParaRPr lang="en-US" sz="2400" dirty="0">
              <a:solidFill>
                <a:schemeClr val="accent4"/>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3608026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112"/>
            <a:ext cx="8305800" cy="3382963"/>
          </a:xfrm>
        </p:spPr>
        <p:txBody>
          <a:bodyPr>
            <a:normAutofit fontScale="77500" lnSpcReduction="20000"/>
          </a:bodyPr>
          <a:lstStyle/>
          <a:p>
            <a:pPr marL="457200" indent="-457200">
              <a:buFont typeface="Arial"/>
              <a:buChar char="•"/>
              <a:defRPr/>
            </a:pPr>
            <a:r>
              <a:rPr lang="en-US" i="0" dirty="0"/>
              <a:t>Value cross-linking data and articles</a:t>
            </a:r>
          </a:p>
          <a:p>
            <a:pPr marL="457200" indent="-457200">
              <a:buFont typeface="Arial"/>
              <a:buChar char="•"/>
              <a:defRPr/>
            </a:pPr>
            <a:r>
              <a:rPr lang="en-US" i="0" dirty="0"/>
              <a:t>CHORUS infrastructure can link to data repositories </a:t>
            </a:r>
          </a:p>
          <a:p>
            <a:pPr marL="457200" indent="-457200">
              <a:buFont typeface="Arial"/>
              <a:buChar char="•"/>
              <a:defRPr/>
            </a:pPr>
            <a:r>
              <a:rPr lang="en-US" i="0" dirty="0"/>
              <a:t>Unclear if there is one unified mechanism for data </a:t>
            </a:r>
            <a:br>
              <a:rPr lang="en-US" i="0" dirty="0"/>
            </a:br>
            <a:r>
              <a:rPr lang="en-US" i="0" dirty="0"/>
              <a:t>and publications </a:t>
            </a:r>
          </a:p>
          <a:p>
            <a:pPr marL="457200" indent="-457200">
              <a:buFont typeface="Arial"/>
              <a:buChar char="•"/>
              <a:defRPr/>
            </a:pPr>
            <a:r>
              <a:rPr lang="en-US" i="0" dirty="0"/>
              <a:t>Simplify procedures for researcher compliance and funding agency monitoring </a:t>
            </a:r>
          </a:p>
          <a:p>
            <a:pPr marL="457200" indent="-457200">
              <a:buFont typeface="Arial"/>
              <a:buChar char="•"/>
              <a:defRPr/>
            </a:pPr>
            <a:r>
              <a:rPr lang="en-US" i="0" dirty="0"/>
              <a:t>Member RDA-WDS Publishing Data Services Working Group</a:t>
            </a:r>
          </a:p>
          <a:p>
            <a:pPr marL="457200" indent="-457200">
              <a:buFont typeface="Arial"/>
              <a:buChar char="•"/>
              <a:defRPr/>
            </a:pPr>
            <a:r>
              <a:rPr lang="en-US" i="0" dirty="0"/>
              <a:t>CHORUS to use standard identifier schemes</a:t>
            </a:r>
            <a:r>
              <a:rPr lang="en-US" dirty="0"/>
              <a:t/>
            </a:r>
            <a:br>
              <a:rPr lang="en-US" dirty="0"/>
            </a:br>
            <a:endParaRPr lang="en-US" dirty="0"/>
          </a:p>
          <a:p>
            <a:pPr marL="457200" indent="-457200">
              <a:buFont typeface="Arial"/>
              <a:buChar char="•"/>
            </a:pPr>
            <a:endParaRPr lang="en-US" dirty="0"/>
          </a:p>
        </p:txBody>
      </p:sp>
      <p:sp>
        <p:nvSpPr>
          <p:cNvPr id="10" name="Plus 9"/>
          <p:cNvSpPr/>
          <p:nvPr/>
        </p:nvSpPr>
        <p:spPr>
          <a:xfrm>
            <a:off x="5257800" y="608101"/>
            <a:ext cx="685800" cy="662673"/>
          </a:xfrm>
          <a:prstGeom prst="mathPlus">
            <a:avLst/>
          </a:prstGeom>
          <a:solidFill>
            <a:srgbClr val="604A7B"/>
          </a:solidFill>
          <a:ln>
            <a:solidFill>
              <a:srgbClr val="4031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791200" y="193675"/>
            <a:ext cx="2895600" cy="1323439"/>
          </a:xfrm>
          <a:prstGeom prst="rect">
            <a:avLst/>
          </a:prstGeom>
          <a:noFill/>
        </p:spPr>
        <p:txBody>
          <a:bodyPr wrap="square" lIns="91440" tIns="45720" rIns="91440" bIns="45720">
            <a:spAutoFit/>
          </a:bodyPr>
          <a:lstStyle/>
          <a:p>
            <a:pPr algn="ctr"/>
            <a:r>
              <a:rPr lang="en-US" sz="8000" b="1" cap="none" spc="0" dirty="0" smtClean="0">
                <a:ln w="12700">
                  <a:solidFill>
                    <a:schemeClr val="accent4"/>
                  </a:solidFill>
                  <a:prstDash val="solid"/>
                </a:ln>
                <a:solidFill>
                  <a:srgbClr val="604A7B"/>
                </a:solidFill>
                <a:effectLst>
                  <a:outerShdw blurRad="41275" dist="20320" dir="1800000" algn="tl" rotWithShape="0">
                    <a:srgbClr val="000000">
                      <a:alpha val="40000"/>
                    </a:srgbClr>
                  </a:outerShdw>
                </a:effectLst>
              </a:rPr>
              <a:t>Data</a:t>
            </a:r>
            <a:endParaRPr lang="en-US" sz="8000" b="1" cap="none" spc="0" dirty="0">
              <a:ln w="12700">
                <a:solidFill>
                  <a:schemeClr val="accent4"/>
                </a:solidFill>
                <a:prstDash val="solid"/>
              </a:ln>
              <a:solidFill>
                <a:srgbClr val="604A7B"/>
              </a:solidFill>
              <a:effectLst>
                <a:outerShdw blurRad="41275" dist="20320" dir="1800000" algn="tl" rotWithShape="0">
                  <a:srgbClr val="000000">
                    <a:alpha val="40000"/>
                  </a:srgbClr>
                </a:outerShdw>
              </a:effectLst>
            </a:endParaRPr>
          </a:p>
        </p:txBody>
      </p:sp>
      <p:pic>
        <p:nvPicPr>
          <p:cNvPr id="9" name="Picture 8"/>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5181600"/>
            <a:ext cx="1905000" cy="68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4"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1524000" y="4839218"/>
            <a:ext cx="1136261" cy="1244081"/>
          </a:xfrm>
          <a:prstGeom prst="rect">
            <a:avLst/>
          </a:prstGeom>
        </p:spPr>
      </p:pic>
      <p:pic>
        <p:nvPicPr>
          <p:cNvPr id="5" name="Picture 4"/>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25799" y="4876729"/>
            <a:ext cx="1879601" cy="1219271"/>
          </a:xfrm>
          <a:prstGeom prst="rect">
            <a:avLst/>
          </a:prstGeom>
        </p:spPr>
      </p:pic>
      <p:pic>
        <p:nvPicPr>
          <p:cNvPr id="12" name="Picture 11" descr="14709CHORUSLogoHoriz_RGB_hires.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200" y="576233"/>
            <a:ext cx="4441785" cy="757267"/>
          </a:xfrm>
          <a:prstGeom prst="rect">
            <a:avLst/>
          </a:prstGeom>
        </p:spPr>
      </p:pic>
    </p:spTree>
    <p:extLst>
      <p:ext uri="{BB962C8B-B14F-4D97-AF65-F5344CB8AC3E}">
        <p14:creationId xmlns:p14="http://schemas.microsoft.com/office/powerpoint/2010/main" val="3708197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4">
                    <a:lumMod val="75000"/>
                  </a:schemeClr>
                </a:solidFill>
                <a:effectLst>
                  <a:outerShdw blurRad="38100" dist="38100" dir="2700000" algn="tl">
                    <a:srgbClr val="000000">
                      <a:alpha val="43137"/>
                    </a:srgbClr>
                  </a:outerShdw>
                </a:effectLst>
              </a:rPr>
              <a:t>What Do Publishers Need To Do?</a:t>
            </a:r>
            <a:endParaRPr lang="en-US" sz="4000" b="1" dirty="0">
              <a:solidFill>
                <a:schemeClr val="accent4">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45000" y="4692650"/>
            <a:ext cx="3390900" cy="1384300"/>
          </a:xfrm>
          <a:ln w="38100" cmpd="sng">
            <a:solidFill>
              <a:schemeClr val="accent4">
                <a:lumMod val="75000"/>
              </a:schemeClr>
            </a:solidFill>
          </a:ln>
        </p:spPr>
        <p:txBody>
          <a:bodyPr>
            <a:normAutofit/>
          </a:bodyPr>
          <a:lstStyle/>
          <a:p>
            <a:pPr algn="ctr"/>
            <a:r>
              <a:rPr lang="en-US" sz="2000" b="1" i="0" dirty="0" smtClean="0">
                <a:solidFill>
                  <a:srgbClr val="604A7B"/>
                </a:solidFill>
              </a:rPr>
              <a:t>Compliance</a:t>
            </a:r>
            <a:r>
              <a:rPr lang="en-US" sz="2000" b="1" i="0" dirty="0" smtClean="0"/>
              <a:t>	</a:t>
            </a:r>
          </a:p>
          <a:p>
            <a:pPr algn="ctr"/>
            <a:r>
              <a:rPr lang="en-US" sz="2000" i="0" dirty="0" smtClean="0"/>
              <a:t>Researchers can easily </a:t>
            </a:r>
            <a:r>
              <a:rPr lang="en-US" sz="2000" i="0" dirty="0"/>
              <a:t>comply with their agencies</a:t>
            </a:r>
          </a:p>
        </p:txBody>
      </p:sp>
      <p:sp>
        <p:nvSpPr>
          <p:cNvPr id="4" name="Content Placeholder 2"/>
          <p:cNvSpPr txBox="1">
            <a:spLocks/>
          </p:cNvSpPr>
          <p:nvPr/>
        </p:nvSpPr>
        <p:spPr>
          <a:xfrm>
            <a:off x="127000" y="1303338"/>
            <a:ext cx="2717800" cy="1922462"/>
          </a:xfrm>
          <a:prstGeom prst="rect">
            <a:avLst/>
          </a:prstGeom>
          <a:ln w="38100" cmpd="sng">
            <a:solidFill>
              <a:schemeClr val="accent4">
                <a:lumMod val="75000"/>
              </a:schemeClr>
            </a:solidFill>
          </a:ln>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71700" indent="-2171700" algn="ctr"/>
            <a:r>
              <a:rPr lang="en-US" sz="2000" b="1" i="0" dirty="0" smtClean="0">
                <a:solidFill>
                  <a:schemeClr val="accent4">
                    <a:lumMod val="75000"/>
                  </a:schemeClr>
                </a:solidFill>
              </a:rPr>
              <a:t>Identification</a:t>
            </a:r>
          </a:p>
          <a:p>
            <a:pPr algn="ctr"/>
            <a:r>
              <a:rPr lang="en-US" sz="2000" i="0" dirty="0" smtClean="0"/>
              <a:t>Tag content with </a:t>
            </a:r>
            <a:r>
              <a:rPr lang="en-US" sz="2000" i="0" dirty="0" err="1" smtClean="0"/>
              <a:t>CrossRef’s</a:t>
            </a:r>
            <a:r>
              <a:rPr lang="en-US" sz="2000" i="0" dirty="0" smtClean="0"/>
              <a:t> </a:t>
            </a:r>
            <a:r>
              <a:rPr lang="en-US" sz="2000" i="0" dirty="0" err="1" smtClean="0"/>
              <a:t>FundRef</a:t>
            </a:r>
            <a:r>
              <a:rPr lang="en-US" sz="2000" i="0" dirty="0" smtClean="0"/>
              <a:t> agency identifiers and your embargo metadata</a:t>
            </a:r>
          </a:p>
        </p:txBody>
      </p:sp>
      <p:sp>
        <p:nvSpPr>
          <p:cNvPr id="5" name="Content Placeholder 2"/>
          <p:cNvSpPr txBox="1">
            <a:spLocks/>
          </p:cNvSpPr>
          <p:nvPr/>
        </p:nvSpPr>
        <p:spPr>
          <a:xfrm>
            <a:off x="889000" y="4692650"/>
            <a:ext cx="3314700" cy="1384300"/>
          </a:xfrm>
          <a:prstGeom prst="rect">
            <a:avLst/>
          </a:prstGeom>
          <a:ln w="38100" cmpd="sng">
            <a:solidFill>
              <a:schemeClr val="accent4">
                <a:lumMod val="75000"/>
              </a:schemeClr>
            </a:solidFill>
          </a:ln>
        </p:spPr>
        <p:txBody>
          <a:bodyPr vert="horz" lIns="91440" tIns="45720" rIns="91440" bIns="45720" rtlCol="0">
            <a:normAutofit/>
          </a:bodyPr>
          <a:lst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i="0" dirty="0" smtClean="0">
                <a:solidFill>
                  <a:srgbClr val="604A7B"/>
                </a:solidFill>
              </a:rPr>
              <a:t>Discovery</a:t>
            </a:r>
          </a:p>
          <a:p>
            <a:pPr algn="ctr"/>
            <a:r>
              <a:rPr lang="en-US" sz="1800" i="0" dirty="0" smtClean="0"/>
              <a:t>Researchers can search </a:t>
            </a:r>
            <a:r>
              <a:rPr lang="en-US" sz="1800" i="0" dirty="0"/>
              <a:t>and find  your content</a:t>
            </a:r>
          </a:p>
        </p:txBody>
      </p:sp>
      <p:sp>
        <p:nvSpPr>
          <p:cNvPr id="6" name="Content Placeholder 2"/>
          <p:cNvSpPr txBox="1">
            <a:spLocks/>
          </p:cNvSpPr>
          <p:nvPr/>
        </p:nvSpPr>
        <p:spPr>
          <a:xfrm>
            <a:off x="2984500" y="1298576"/>
            <a:ext cx="2946400" cy="1927224"/>
          </a:xfrm>
          <a:prstGeom prst="rect">
            <a:avLst/>
          </a:prstGeom>
          <a:ln w="38100" cmpd="sng">
            <a:solidFill>
              <a:schemeClr val="accent4">
                <a:lumMod val="75000"/>
              </a:schemeClr>
            </a:solidFill>
          </a:ln>
        </p:spPr>
        <p:txBody>
          <a:bodyPr vert="horz" lIns="91440" tIns="45720" rIns="91440" bIns="45720" rtlCol="0">
            <a:normAutofit/>
          </a:bodyPr>
          <a:lst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i="0" dirty="0" smtClean="0">
                <a:solidFill>
                  <a:srgbClr val="604A7B"/>
                </a:solidFill>
              </a:rPr>
              <a:t>Access</a:t>
            </a:r>
          </a:p>
          <a:p>
            <a:pPr algn="ctr"/>
            <a:r>
              <a:rPr lang="en-US" sz="2000" i="0" dirty="0" smtClean="0"/>
              <a:t>Provide public access to articles on your site posted with your reuse license terms</a:t>
            </a:r>
          </a:p>
        </p:txBody>
      </p:sp>
      <p:sp>
        <p:nvSpPr>
          <p:cNvPr id="7" name="Content Placeholder 2"/>
          <p:cNvSpPr txBox="1">
            <a:spLocks/>
          </p:cNvSpPr>
          <p:nvPr/>
        </p:nvSpPr>
        <p:spPr>
          <a:xfrm>
            <a:off x="6108700" y="1298576"/>
            <a:ext cx="2032000" cy="1927224"/>
          </a:xfrm>
          <a:prstGeom prst="rect">
            <a:avLst/>
          </a:prstGeom>
          <a:ln w="38100" cmpd="sng">
            <a:solidFill>
              <a:schemeClr val="accent4">
                <a:lumMod val="75000"/>
              </a:schemeClr>
            </a:solidFill>
          </a:ln>
        </p:spPr>
        <p:txBody>
          <a:bodyPr vert="horz" lIns="91440" tIns="45720" rIns="91440" bIns="45720" rtlCol="0">
            <a:normAutofit/>
          </a:bodyPr>
          <a:lst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i="0" dirty="0" smtClean="0">
                <a:solidFill>
                  <a:srgbClr val="604A7B"/>
                </a:solidFill>
              </a:rPr>
              <a:t>Preservation</a:t>
            </a:r>
          </a:p>
          <a:p>
            <a:pPr algn="ctr"/>
            <a:r>
              <a:rPr lang="en-US" sz="2000" i="0" dirty="0" smtClean="0"/>
              <a:t>Send content </a:t>
            </a:r>
            <a:br>
              <a:rPr lang="en-US" sz="2000" i="0" dirty="0" smtClean="0"/>
            </a:br>
            <a:r>
              <a:rPr lang="en-US" sz="2000" i="0" dirty="0" smtClean="0"/>
              <a:t>to archiving service </a:t>
            </a:r>
            <a:endParaRPr lang="en-US" sz="2000" i="0" dirty="0"/>
          </a:p>
        </p:txBody>
      </p:sp>
      <p:sp>
        <p:nvSpPr>
          <p:cNvPr id="8" name="Right Arrow 7"/>
          <p:cNvSpPr>
            <a:spLocks noChangeArrowheads="1"/>
          </p:cNvSpPr>
          <p:nvPr/>
        </p:nvSpPr>
        <p:spPr bwMode="auto">
          <a:xfrm rot="5400000">
            <a:off x="3858910" y="2821290"/>
            <a:ext cx="936687" cy="2228308"/>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pic>
        <p:nvPicPr>
          <p:cNvPr id="9" name="Picture 8" descr="5634743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4411" y="111591"/>
            <a:ext cx="1603301" cy="3657722"/>
          </a:xfrm>
          <a:prstGeom prst="rect">
            <a:avLst/>
          </a:prstGeom>
        </p:spPr>
      </p:pic>
      <p:pic>
        <p:nvPicPr>
          <p:cNvPr id="10" name="Picture 9" descr="md00061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47647" y="3769313"/>
            <a:ext cx="1492784" cy="3121256"/>
          </a:xfrm>
          <a:prstGeom prst="rect">
            <a:avLst/>
          </a:prstGeom>
        </p:spPr>
      </p:pic>
      <p:sp>
        <p:nvSpPr>
          <p:cNvPr id="18" name="Oval 17"/>
          <p:cNvSpPr/>
          <p:nvPr/>
        </p:nvSpPr>
        <p:spPr>
          <a:xfrm>
            <a:off x="0" y="1138238"/>
            <a:ext cx="431800" cy="4064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1</a:t>
            </a:r>
            <a:endParaRPr lang="en-US" dirty="0"/>
          </a:p>
        </p:txBody>
      </p:sp>
      <p:sp>
        <p:nvSpPr>
          <p:cNvPr id="19" name="Oval 18"/>
          <p:cNvSpPr/>
          <p:nvPr/>
        </p:nvSpPr>
        <p:spPr>
          <a:xfrm>
            <a:off x="2844800" y="1138238"/>
            <a:ext cx="431800" cy="4064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2</a:t>
            </a:r>
            <a:endParaRPr lang="en-US" dirty="0"/>
          </a:p>
        </p:txBody>
      </p:sp>
      <p:sp>
        <p:nvSpPr>
          <p:cNvPr id="20" name="Oval 19"/>
          <p:cNvSpPr/>
          <p:nvPr/>
        </p:nvSpPr>
        <p:spPr>
          <a:xfrm>
            <a:off x="5930900" y="1138238"/>
            <a:ext cx="431800" cy="4064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3</a:t>
            </a:r>
            <a:endParaRPr lang="en-US" dirty="0"/>
          </a:p>
        </p:txBody>
      </p:sp>
      <p:sp>
        <p:nvSpPr>
          <p:cNvPr id="23" name="TextBox 22"/>
          <p:cNvSpPr txBox="1"/>
          <p:nvPr/>
        </p:nvSpPr>
        <p:spPr>
          <a:xfrm>
            <a:off x="3695700" y="3441701"/>
            <a:ext cx="1282700" cy="830997"/>
          </a:xfrm>
          <a:prstGeom prst="rect">
            <a:avLst/>
          </a:prstGeom>
          <a:noFill/>
        </p:spPr>
        <p:txBody>
          <a:bodyPr wrap="square" rtlCol="0">
            <a:spAutoFit/>
          </a:bodyPr>
          <a:lstStyle/>
          <a:p>
            <a:pPr algn="ctr"/>
            <a:r>
              <a:rPr lang="en-US" sz="2400" b="1" dirty="0" smtClean="0">
                <a:solidFill>
                  <a:schemeClr val="bg1">
                    <a:lumMod val="95000"/>
                  </a:schemeClr>
                </a:solidFill>
              </a:rPr>
              <a:t>JOIN </a:t>
            </a:r>
          </a:p>
          <a:p>
            <a:pPr algn="ctr"/>
            <a:r>
              <a:rPr lang="en-US" sz="2400" b="1" dirty="0" smtClean="0">
                <a:solidFill>
                  <a:schemeClr val="bg1">
                    <a:lumMod val="95000"/>
                  </a:schemeClr>
                </a:solidFill>
              </a:rPr>
              <a:t>CHORUS</a:t>
            </a:r>
            <a:endParaRPr lang="en-US" sz="2400" b="1" dirty="0">
              <a:solidFill>
                <a:schemeClr val="bg1">
                  <a:lumMod val="95000"/>
                </a:schemeClr>
              </a:solidFill>
            </a:endParaRPr>
          </a:p>
        </p:txBody>
      </p:sp>
    </p:spTree>
    <p:extLst>
      <p:ext uri="{BB962C8B-B14F-4D97-AF65-F5344CB8AC3E}">
        <p14:creationId xmlns:p14="http://schemas.microsoft.com/office/powerpoint/2010/main" val="2897554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Membership Model</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457200" y="1600200"/>
            <a:ext cx="4216400" cy="4525963"/>
          </a:xfrm>
        </p:spPr>
        <p:txBody>
          <a:bodyPr>
            <a:normAutofit fontScale="55000" lnSpcReduction="20000"/>
          </a:bodyPr>
          <a:lstStyle/>
          <a:p>
            <a:r>
              <a:rPr lang="en-US" sz="3300" b="1" i="0" dirty="0" smtClean="0"/>
              <a:t>Publisher Members</a:t>
            </a:r>
          </a:p>
          <a:p>
            <a:endParaRPr lang="en-US" b="1" i="0" dirty="0" smtClean="0"/>
          </a:p>
          <a:p>
            <a:r>
              <a:rPr lang="en-US" i="0" dirty="0"/>
              <a:t>&lt;$5M Total Publishing Revenue: </a:t>
            </a:r>
            <a:r>
              <a:rPr lang="en-US" i="0" dirty="0" smtClean="0"/>
              <a:t>		$</a:t>
            </a:r>
            <a:r>
              <a:rPr lang="en-US" i="0" dirty="0"/>
              <a:t>1,000</a:t>
            </a:r>
          </a:p>
          <a:p>
            <a:r>
              <a:rPr lang="en-US" i="0" dirty="0"/>
              <a:t>≤$20m Total Publishing Revenue: </a:t>
            </a:r>
            <a:r>
              <a:rPr lang="en-US" i="0" dirty="0" smtClean="0"/>
              <a:t>	$</a:t>
            </a:r>
            <a:r>
              <a:rPr lang="en-US" i="0" dirty="0"/>
              <a:t>3,000</a:t>
            </a:r>
          </a:p>
          <a:p>
            <a:r>
              <a:rPr lang="en-US" i="0" dirty="0"/>
              <a:t>≤$50m Total Publishing Revenue: </a:t>
            </a:r>
            <a:r>
              <a:rPr lang="en-US" i="0" dirty="0" smtClean="0"/>
              <a:t>	$</a:t>
            </a:r>
            <a:r>
              <a:rPr lang="en-US" i="0" dirty="0"/>
              <a:t>5,000</a:t>
            </a:r>
          </a:p>
          <a:p>
            <a:r>
              <a:rPr lang="en-US" i="0" dirty="0"/>
              <a:t>≤$100m Total Publishing Revenue</a:t>
            </a:r>
            <a:r>
              <a:rPr lang="en-US" i="0" dirty="0" smtClean="0"/>
              <a:t>:	$</a:t>
            </a:r>
            <a:r>
              <a:rPr lang="en-US" i="0" dirty="0"/>
              <a:t>15,000</a:t>
            </a:r>
          </a:p>
          <a:p>
            <a:r>
              <a:rPr lang="en-US" i="0" dirty="0"/>
              <a:t>≤$200m Total Publishing Revenue: </a:t>
            </a:r>
            <a:r>
              <a:rPr lang="en-US" i="0" dirty="0" smtClean="0"/>
              <a:t>	$</a:t>
            </a:r>
            <a:r>
              <a:rPr lang="en-US" i="0" dirty="0"/>
              <a:t>25,000</a:t>
            </a:r>
          </a:p>
          <a:p>
            <a:r>
              <a:rPr lang="en-US" i="0" dirty="0"/>
              <a:t>≤$500m Total Publishing Revenue: </a:t>
            </a:r>
            <a:r>
              <a:rPr lang="en-US" i="0" dirty="0" smtClean="0"/>
              <a:t>	$</a:t>
            </a:r>
            <a:r>
              <a:rPr lang="en-US" i="0" dirty="0"/>
              <a:t>35,000</a:t>
            </a:r>
          </a:p>
          <a:p>
            <a:r>
              <a:rPr lang="en-US" i="0" dirty="0"/>
              <a:t>&gt;$500m Total Publishing Revenue</a:t>
            </a:r>
            <a:r>
              <a:rPr lang="en-US" i="0" dirty="0" smtClean="0"/>
              <a:t>:	$</a:t>
            </a:r>
            <a:r>
              <a:rPr lang="en-US" i="0" dirty="0"/>
              <a:t>50,000</a:t>
            </a:r>
          </a:p>
          <a:p>
            <a:endParaRPr lang="en-US" i="0" dirty="0" smtClean="0"/>
          </a:p>
          <a:p>
            <a:r>
              <a:rPr lang="en-US" sz="3300" b="1" i="0" dirty="0" smtClean="0"/>
              <a:t>Affiliate Members</a:t>
            </a:r>
          </a:p>
          <a:p>
            <a:endParaRPr lang="en-US" b="1" i="0" dirty="0" smtClean="0"/>
          </a:p>
          <a:p>
            <a:r>
              <a:rPr lang="fr-FR" i="0" dirty="0"/>
              <a:t>&lt;$1m Gross Revenue: </a:t>
            </a:r>
            <a:r>
              <a:rPr lang="fr-FR" i="0" dirty="0" smtClean="0"/>
              <a:t>				$</a:t>
            </a:r>
            <a:r>
              <a:rPr lang="fr-FR" i="0" dirty="0"/>
              <a:t>5,000</a:t>
            </a:r>
          </a:p>
          <a:p>
            <a:r>
              <a:rPr lang="fr-FR" i="0" dirty="0"/>
              <a:t>≤$10m Gross Revenue</a:t>
            </a:r>
            <a:r>
              <a:rPr lang="fr-FR" i="0" dirty="0" smtClean="0"/>
              <a:t>:			$</a:t>
            </a:r>
            <a:r>
              <a:rPr lang="fr-FR" i="0" dirty="0"/>
              <a:t>15,000</a:t>
            </a:r>
          </a:p>
          <a:p>
            <a:r>
              <a:rPr lang="fr-FR" i="0" dirty="0"/>
              <a:t>&gt;$10m Gross Revenue: </a:t>
            </a:r>
            <a:r>
              <a:rPr lang="fr-FR" i="0" dirty="0" smtClean="0"/>
              <a:t>			$25,000</a:t>
            </a:r>
          </a:p>
          <a:p>
            <a:endParaRPr lang="fr-FR" i="0" dirty="0"/>
          </a:p>
        </p:txBody>
      </p:sp>
      <p:sp>
        <p:nvSpPr>
          <p:cNvPr id="7" name="Content Placeholder 6"/>
          <p:cNvSpPr>
            <a:spLocks noGrp="1"/>
          </p:cNvSpPr>
          <p:nvPr>
            <p:ph sz="half" idx="2"/>
          </p:nvPr>
        </p:nvSpPr>
        <p:spPr>
          <a:xfrm>
            <a:off x="4991100" y="1600200"/>
            <a:ext cx="3695700" cy="4525963"/>
          </a:xfrm>
        </p:spPr>
        <p:txBody>
          <a:bodyPr>
            <a:normAutofit fontScale="55000" lnSpcReduction="20000"/>
          </a:bodyPr>
          <a:lstStyle/>
          <a:p>
            <a:r>
              <a:rPr lang="en-US" sz="3300" b="1" i="0" dirty="0" smtClean="0"/>
              <a:t>Agency/Funder Partners </a:t>
            </a:r>
            <a:endParaRPr lang="en-US" sz="3300" b="1" i="0" dirty="0"/>
          </a:p>
          <a:p>
            <a:endParaRPr lang="en-US" i="0" dirty="0" smtClean="0"/>
          </a:p>
          <a:p>
            <a:r>
              <a:rPr lang="en-US" i="0" dirty="0" smtClean="0"/>
              <a:t>No cost</a:t>
            </a:r>
          </a:p>
          <a:p>
            <a:r>
              <a:rPr lang="en-US" i="0" dirty="0"/>
              <a:t>E</a:t>
            </a:r>
            <a:r>
              <a:rPr lang="en-US" i="0" dirty="0" smtClean="0"/>
              <a:t>ndorse and use services </a:t>
            </a:r>
          </a:p>
          <a:p>
            <a:r>
              <a:rPr lang="en-US" i="0" dirty="0" smtClean="0"/>
              <a:t>Advisory status only</a:t>
            </a:r>
            <a:endParaRPr lang="en-US" i="0" dirty="0"/>
          </a:p>
          <a:p>
            <a:endParaRPr lang="en-US" i="0" dirty="0"/>
          </a:p>
          <a:p>
            <a:r>
              <a:rPr lang="en-US" sz="3300" b="1" i="0" dirty="0"/>
              <a:t>Academic Supporters</a:t>
            </a:r>
          </a:p>
          <a:p>
            <a:endParaRPr lang="en-US" i="0" dirty="0" smtClean="0"/>
          </a:p>
          <a:p>
            <a:r>
              <a:rPr lang="en-US" i="0" dirty="0" smtClean="0"/>
              <a:t>No cost</a:t>
            </a:r>
          </a:p>
          <a:p>
            <a:r>
              <a:rPr lang="en-US" i="0" dirty="0"/>
              <a:t>A</a:t>
            </a:r>
            <a:r>
              <a:rPr lang="en-US" i="0" dirty="0" smtClean="0"/>
              <a:t>dvisory status only</a:t>
            </a:r>
            <a:endParaRPr lang="en-US" i="0" dirty="0"/>
          </a:p>
          <a:p>
            <a:endParaRPr lang="en-US" i="0" dirty="0"/>
          </a:p>
          <a:p>
            <a:endParaRPr lang="en-US" i="0" dirty="0"/>
          </a:p>
          <a:p>
            <a:endParaRPr lang="en-US" dirty="0"/>
          </a:p>
        </p:txBody>
      </p:sp>
    </p:spTree>
    <p:extLst>
      <p:ext uri="{BB962C8B-B14F-4D97-AF65-F5344CB8AC3E}">
        <p14:creationId xmlns:p14="http://schemas.microsoft.com/office/powerpoint/2010/main" val="17349384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smtClean="0">
                <a:solidFill>
                  <a:srgbClr val="FFFFFF"/>
                </a:solidFill>
              </a:rPr>
              <a:t>Discover more information </a:t>
            </a:r>
            <a:r>
              <a:rPr lang="en-US" b="1" dirty="0" err="1" smtClean="0">
                <a:solidFill>
                  <a:srgbClr val="FFFFFF"/>
                </a:solidFill>
              </a:rPr>
              <a:t>www.chorusaccess.org</a:t>
            </a:r>
            <a:r>
              <a:rPr lang="en-US" b="1" dirty="0" smtClean="0">
                <a:solidFill>
                  <a:srgbClr val="FFFFFF"/>
                </a:solidFill>
              </a:rPr>
              <a:t/>
            </a:r>
            <a:br>
              <a:rPr lang="en-US" b="1" dirty="0" smtClean="0">
                <a:solidFill>
                  <a:srgbClr val="FFFFFF"/>
                </a:solidFill>
              </a:rPr>
            </a:br>
            <a:endParaRPr lang="en-US" sz="2200" b="1" dirty="0">
              <a:solidFill>
                <a:srgbClr val="FFFFFF"/>
              </a:solidFill>
            </a:endParaRPr>
          </a:p>
        </p:txBody>
      </p:sp>
      <p:sp>
        <p:nvSpPr>
          <p:cNvPr id="3" name="Subtitle 2"/>
          <p:cNvSpPr>
            <a:spLocks noGrp="1"/>
          </p:cNvSpPr>
          <p:nvPr>
            <p:ph type="subTitle" idx="1"/>
          </p:nvPr>
        </p:nvSpPr>
        <p:spPr>
          <a:xfrm>
            <a:off x="1016000" y="4852883"/>
            <a:ext cx="7143750" cy="1752600"/>
          </a:xfrm>
        </p:spPr>
        <p:txBody>
          <a:bodyPr>
            <a:noAutofit/>
          </a:bodyPr>
          <a:lstStyle/>
          <a:p>
            <a:r>
              <a:rPr lang="en-US" sz="2400" dirty="0" smtClean="0"/>
              <a:t>Contact: Howard Ratner</a:t>
            </a:r>
          </a:p>
          <a:p>
            <a:pPr>
              <a:spcBef>
                <a:spcPts val="0"/>
              </a:spcBef>
            </a:pPr>
            <a:r>
              <a:rPr lang="en-US" sz="2400" dirty="0" smtClean="0"/>
              <a:t>hratner@chorusaccess.org</a:t>
            </a:r>
            <a:br>
              <a:rPr lang="en-US" sz="2400" dirty="0" smtClean="0"/>
            </a:br>
            <a:r>
              <a:rPr lang="en-US" sz="2400" dirty="0"/>
              <a:t>Follow us on Twitter: @</a:t>
            </a:r>
            <a:r>
              <a:rPr lang="en-US" sz="2400" dirty="0" err="1"/>
              <a:t>chorusaccess</a:t>
            </a:r>
            <a:endParaRPr lang="en-US" sz="2400" dirty="0"/>
          </a:p>
          <a:p>
            <a:endParaRPr lang="en-US" sz="600" dirty="0" smtClean="0"/>
          </a:p>
          <a:p>
            <a:r>
              <a:rPr lang="en-US" sz="2000" dirty="0" smtClean="0"/>
              <a:t>Identification </a:t>
            </a:r>
            <a:r>
              <a:rPr lang="en-US" sz="2000" dirty="0">
                <a:latin typeface="Wingdings"/>
                <a:ea typeface="Wingdings"/>
                <a:cs typeface="Wingdings"/>
                <a:sym typeface="Wingdings"/>
              </a:rPr>
              <a:t></a:t>
            </a:r>
            <a:r>
              <a:rPr lang="en-US" sz="2000" dirty="0">
                <a:sym typeface="Wingdings"/>
              </a:rPr>
              <a:t> Discovery </a:t>
            </a:r>
            <a:r>
              <a:rPr lang="en-US" sz="2000" dirty="0">
                <a:latin typeface="Wingdings"/>
                <a:ea typeface="Wingdings"/>
                <a:cs typeface="Wingdings"/>
                <a:sym typeface="Wingdings"/>
              </a:rPr>
              <a:t></a:t>
            </a:r>
            <a:r>
              <a:rPr lang="en-US" sz="2000" dirty="0">
                <a:sym typeface="Wingdings"/>
              </a:rPr>
              <a:t> Access </a:t>
            </a:r>
            <a:r>
              <a:rPr lang="en-US" sz="2000" dirty="0">
                <a:latin typeface="Wingdings"/>
                <a:ea typeface="Wingdings"/>
                <a:cs typeface="Wingdings"/>
                <a:sym typeface="Wingdings"/>
              </a:rPr>
              <a:t></a:t>
            </a:r>
            <a:r>
              <a:rPr lang="en-US" sz="2000" dirty="0">
                <a:sym typeface="Wingdings"/>
              </a:rPr>
              <a:t> Preservation </a:t>
            </a:r>
            <a:r>
              <a:rPr lang="en-US" sz="2000" dirty="0"/>
              <a:t> </a:t>
            </a:r>
            <a:r>
              <a:rPr lang="en-US" sz="2000" dirty="0">
                <a:latin typeface="Wingdings"/>
                <a:ea typeface="Wingdings"/>
                <a:cs typeface="Wingdings"/>
                <a:sym typeface="Wingdings"/>
              </a:rPr>
              <a:t></a:t>
            </a:r>
            <a:r>
              <a:rPr lang="en-US" sz="2000" dirty="0">
                <a:sym typeface="Wingdings"/>
              </a:rPr>
              <a:t> Compliance</a:t>
            </a:r>
            <a:endParaRPr lang="en-US" sz="2000" dirty="0"/>
          </a:p>
          <a:p>
            <a:endParaRPr lang="en-US" sz="2900" dirty="0" smtClean="0"/>
          </a:p>
        </p:txBody>
      </p:sp>
    </p:spTree>
    <p:extLst>
      <p:ext uri="{BB962C8B-B14F-4D97-AF65-F5344CB8AC3E}">
        <p14:creationId xmlns:p14="http://schemas.microsoft.com/office/powerpoint/2010/main" val="12188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6900" y="19431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0" y="304800"/>
            <a:ext cx="91440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4E2929"/>
              </a:buClr>
              <a:buFont typeface="Arial"/>
              <a:buNone/>
              <a:defRPr/>
            </a:pPr>
            <a:r>
              <a:rPr lang="en-US" sz="2000" b="1" dirty="0" smtClean="0">
                <a:solidFill>
                  <a:schemeClr val="tx2">
                    <a:lumMod val="75000"/>
                  </a:schemeClr>
                </a:solidFill>
                <a:latin typeface="Arial"/>
                <a:ea typeface="ＭＳ Ｐゴシック" charset="0"/>
                <a:cs typeface="Arial"/>
              </a:rPr>
              <a:t>Increasing Access to the Results of Federally Funded Scientific Research</a:t>
            </a:r>
            <a:endParaRPr lang="en-US" sz="2000" b="1" dirty="0">
              <a:solidFill>
                <a:schemeClr val="tx2">
                  <a:lumMod val="75000"/>
                </a:schemeClr>
              </a:solidFill>
              <a:latin typeface="Arial"/>
              <a:ea typeface="ＭＳ Ｐゴシック" charset="0"/>
              <a:cs typeface="Arial"/>
            </a:endParaRPr>
          </a:p>
        </p:txBody>
      </p:sp>
      <p:sp>
        <p:nvSpPr>
          <p:cNvPr id="8" name="Rectangular Callout 7"/>
          <p:cNvSpPr/>
          <p:nvPr/>
        </p:nvSpPr>
        <p:spPr>
          <a:xfrm>
            <a:off x="5880100" y="838200"/>
            <a:ext cx="2971800" cy="1752600"/>
          </a:xfrm>
          <a:prstGeom prst="wedgeRectCallout">
            <a:avLst>
              <a:gd name="adj1" fmla="val -48854"/>
              <a:gd name="adj2" fmla="val 74819"/>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t>Free public access to peer-reviewed research articles (guideline: 12-month embargo, adapted to agency/discipline need)</a:t>
            </a:r>
          </a:p>
        </p:txBody>
      </p:sp>
      <p:sp>
        <p:nvSpPr>
          <p:cNvPr id="9" name="Rectangular Callout 8"/>
          <p:cNvSpPr/>
          <p:nvPr/>
        </p:nvSpPr>
        <p:spPr>
          <a:xfrm>
            <a:off x="6032500" y="4419600"/>
            <a:ext cx="2819400" cy="1622425"/>
          </a:xfrm>
          <a:prstGeom prst="wedgeRectCallout">
            <a:avLst>
              <a:gd name="adj1" fmla="val -71284"/>
              <a:gd name="adj2" fmla="val -49613"/>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solidFill>
                  <a:schemeClr val="bg1"/>
                </a:solidFill>
              </a:rPr>
              <a:t>Need </a:t>
            </a:r>
            <a:r>
              <a:rPr lang="en-US" dirty="0" smtClean="0">
                <a:solidFill>
                  <a:schemeClr val="bg1"/>
                </a:solidFill>
              </a:rPr>
              <a:t>plans for </a:t>
            </a:r>
            <a:r>
              <a:rPr lang="en-US" dirty="0">
                <a:solidFill>
                  <a:schemeClr val="bg1"/>
                </a:solidFill>
              </a:rPr>
              <a:t>both articles and data</a:t>
            </a:r>
          </a:p>
        </p:txBody>
      </p:sp>
      <p:sp>
        <p:nvSpPr>
          <p:cNvPr id="10" name="Rectangular Callout 9"/>
          <p:cNvSpPr/>
          <p:nvPr/>
        </p:nvSpPr>
        <p:spPr>
          <a:xfrm>
            <a:off x="304800" y="4343400"/>
            <a:ext cx="2819400" cy="1698625"/>
          </a:xfrm>
          <a:prstGeom prst="wedgeRectCallout">
            <a:avLst>
              <a:gd name="adj1" fmla="val 65203"/>
              <a:gd name="adj2" fmla="val -45910"/>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solidFill>
                  <a:srgbClr val="FFFFFF"/>
                </a:solidFill>
              </a:rPr>
              <a:t>Ensure interoperability and long-term stewardship</a:t>
            </a:r>
          </a:p>
        </p:txBody>
      </p:sp>
      <p:sp>
        <p:nvSpPr>
          <p:cNvPr id="11" name="Rectangular Callout 10"/>
          <p:cNvSpPr/>
          <p:nvPr/>
        </p:nvSpPr>
        <p:spPr>
          <a:xfrm>
            <a:off x="342900" y="838200"/>
            <a:ext cx="2946400" cy="1752600"/>
          </a:xfrm>
          <a:prstGeom prst="wedgeRectCallout">
            <a:avLst>
              <a:gd name="adj1" fmla="val 43932"/>
              <a:gd name="adj2" fmla="val 74819"/>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solidFill>
                  <a:srgbClr val="FFFFFF"/>
                </a:solidFill>
              </a:rPr>
              <a:t>All federal agencies funding $100M or more annually in extramural research must develop public access </a:t>
            </a:r>
            <a:r>
              <a:rPr lang="en-US" dirty="0" smtClean="0">
                <a:solidFill>
                  <a:srgbClr val="FFFFFF"/>
                </a:solidFill>
              </a:rPr>
              <a:t>plans</a:t>
            </a:r>
            <a:endParaRPr lang="en-US" dirty="0">
              <a:solidFill>
                <a:srgbClr val="FFFFFF"/>
              </a:solidFill>
            </a:endParaRPr>
          </a:p>
        </p:txBody>
      </p:sp>
      <p:sp>
        <p:nvSpPr>
          <p:cNvPr id="12" name="Rectangle 3"/>
          <p:cNvSpPr txBox="1">
            <a:spLocks noChangeArrowheads="1"/>
          </p:cNvSpPr>
          <p:nvPr/>
        </p:nvSpPr>
        <p:spPr>
          <a:xfrm>
            <a:off x="304800" y="4660900"/>
            <a:ext cx="8534400" cy="1343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4E2929"/>
              </a:buClr>
              <a:buNone/>
              <a:defRPr/>
            </a:pPr>
            <a:r>
              <a:rPr lang="en-US" sz="1800" dirty="0">
                <a:solidFill>
                  <a:schemeClr val="tx2">
                    <a:lumMod val="75000"/>
                  </a:schemeClr>
                </a:solidFill>
                <a:ea typeface="ＭＳ Ｐゴシック" charset="0"/>
              </a:rPr>
              <a:t>Issued February 2013</a:t>
            </a:r>
          </a:p>
          <a:p>
            <a:pPr marL="0" indent="0" algn="ctr">
              <a:lnSpc>
                <a:spcPts val="1960"/>
              </a:lnSpc>
              <a:buClr>
                <a:srgbClr val="4E2929"/>
              </a:buClr>
              <a:buNone/>
              <a:defRPr/>
            </a:pPr>
            <a:r>
              <a:rPr lang="en-US" sz="1800" dirty="0" smtClean="0">
                <a:solidFill>
                  <a:schemeClr val="tx2">
                    <a:lumMod val="75000"/>
                  </a:schemeClr>
                </a:solidFill>
                <a:ea typeface="ＭＳ Ｐゴシック" charset="0"/>
              </a:rPr>
              <a:t>Agency plans under </a:t>
            </a:r>
            <a:br>
              <a:rPr lang="en-US" sz="1800" dirty="0" smtClean="0">
                <a:solidFill>
                  <a:schemeClr val="tx2">
                    <a:lumMod val="75000"/>
                  </a:schemeClr>
                </a:solidFill>
                <a:ea typeface="ＭＳ Ｐゴシック" charset="0"/>
              </a:rPr>
            </a:br>
            <a:r>
              <a:rPr lang="en-US" sz="1800" dirty="0" smtClean="0">
                <a:solidFill>
                  <a:schemeClr val="tx2">
                    <a:lumMod val="75000"/>
                  </a:schemeClr>
                </a:solidFill>
                <a:ea typeface="ＭＳ Ｐゴシック" charset="0"/>
              </a:rPr>
              <a:t>development with OSTP</a:t>
            </a:r>
          </a:p>
          <a:p>
            <a:pPr marL="0" indent="0" algn="ctr">
              <a:lnSpc>
                <a:spcPts val="1960"/>
              </a:lnSpc>
              <a:buClr>
                <a:srgbClr val="4E2929"/>
              </a:buClr>
              <a:buNone/>
              <a:defRPr/>
            </a:pPr>
            <a:r>
              <a:rPr lang="en-US" sz="1800" dirty="0" smtClean="0">
                <a:solidFill>
                  <a:schemeClr val="tx2">
                    <a:lumMod val="75000"/>
                  </a:schemeClr>
                </a:solidFill>
                <a:ea typeface="ＭＳ Ｐゴシック" charset="0"/>
              </a:rPr>
              <a:t>DOE issued plan </a:t>
            </a:r>
            <a:br>
              <a:rPr lang="en-US" sz="1800" dirty="0" smtClean="0">
                <a:solidFill>
                  <a:schemeClr val="tx2">
                    <a:lumMod val="75000"/>
                  </a:schemeClr>
                </a:solidFill>
                <a:ea typeface="ＭＳ Ｐゴシック" charset="0"/>
              </a:rPr>
            </a:br>
            <a:r>
              <a:rPr lang="en-US" sz="1800" dirty="0" smtClean="0">
                <a:solidFill>
                  <a:schemeClr val="tx2">
                    <a:lumMod val="75000"/>
                  </a:schemeClr>
                </a:solidFill>
                <a:ea typeface="ＭＳ Ｐゴシック" charset="0"/>
              </a:rPr>
              <a:t>24 July 2014</a:t>
            </a:r>
            <a:endParaRPr lang="en-US" sz="1800" dirty="0">
              <a:solidFill>
                <a:schemeClr val="tx2">
                  <a:lumMod val="75000"/>
                </a:schemeClr>
              </a:solidFill>
              <a:ea typeface="ＭＳ Ｐゴシック" charset="0"/>
            </a:endParaRPr>
          </a:p>
          <a:p>
            <a:pPr marL="457200" indent="-457200" algn="ctr">
              <a:defRPr/>
            </a:pPr>
            <a:endParaRPr lang="en-US" sz="2200" dirty="0">
              <a:solidFill>
                <a:schemeClr val="tx2">
                  <a:lumMod val="75000"/>
                </a:schemeClr>
              </a:solidFill>
              <a:latin typeface="+mj-lt"/>
              <a:ea typeface="ＭＳ Ｐゴシック" charset="0"/>
            </a:endParaRPr>
          </a:p>
        </p:txBody>
      </p:sp>
    </p:spTree>
    <p:extLst>
      <p:ext uri="{BB962C8B-B14F-4D97-AF65-F5344CB8AC3E}">
        <p14:creationId xmlns:p14="http://schemas.microsoft.com/office/powerpoint/2010/main" val="3391745212"/>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682875" y="179388"/>
            <a:ext cx="445293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4200" y="1363663"/>
            <a:ext cx="22225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1738" y="2497138"/>
            <a:ext cx="1419225"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83200" y="4394200"/>
            <a:ext cx="19970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54200" y="4546600"/>
            <a:ext cx="21828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62475" y="1287463"/>
            <a:ext cx="2717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7500" y="239713"/>
            <a:ext cx="1968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7500" y="2657475"/>
            <a:ext cx="126523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2"/>
          <p:cNvSpPr txBox="1">
            <a:spLocks noChangeArrowheads="1"/>
          </p:cNvSpPr>
          <p:nvPr/>
        </p:nvSpPr>
        <p:spPr bwMode="auto">
          <a:xfrm>
            <a:off x="1854200" y="5632450"/>
            <a:ext cx="5597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t>PLUS OVER 130 SIGNATORIES</a:t>
            </a:r>
          </a:p>
        </p:txBody>
      </p:sp>
      <p:pic>
        <p:nvPicPr>
          <p:cNvPr id="13" name="Picture 53" descr="Wiley_Wordmark_black.jpg"/>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43788" y="4641850"/>
            <a:ext cx="1635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7500" y="1143000"/>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55"/>
          <p:cNvGrpSpPr>
            <a:grpSpLocks/>
          </p:cNvGrpSpPr>
          <p:nvPr/>
        </p:nvGrpSpPr>
        <p:grpSpPr bwMode="auto">
          <a:xfrm>
            <a:off x="1989138" y="2773363"/>
            <a:ext cx="5389562" cy="1357312"/>
            <a:chOff x="1989138" y="2848959"/>
            <a:chExt cx="5389154" cy="1357261"/>
          </a:xfrm>
        </p:grpSpPr>
        <p:pic>
          <p:nvPicPr>
            <p:cNvPr id="16" name="Picture 56" descr="14709CHORUSLogoHoriz_RGB_hires.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989138" y="2848959"/>
              <a:ext cx="5389154" cy="91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7"/>
            <p:cNvSpPr txBox="1">
              <a:spLocks noChangeArrowheads="1"/>
            </p:cNvSpPr>
            <p:nvPr/>
          </p:nvSpPr>
          <p:spPr bwMode="auto">
            <a:xfrm>
              <a:off x="1989138" y="3683000"/>
              <a:ext cx="53891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rgbClr val="6156A2"/>
                  </a:solidFill>
                </a:rPr>
                <a:t>Members</a:t>
              </a:r>
            </a:p>
          </p:txBody>
        </p:sp>
      </p:grpSp>
      <p:pic>
        <p:nvPicPr>
          <p:cNvPr id="18" name="Picture 58"/>
          <p:cNvPicPr>
            <a:picLocks noChangeAspect="1"/>
          </p:cNvPicPr>
          <p:nvPr/>
        </p:nvPicPr>
        <p:blipFill>
          <a:blip r:embed="rId13" cstate="email">
            <a:clrChange>
              <a:clrFrom>
                <a:srgbClr val="F3F7FB"/>
              </a:clrFrom>
              <a:clrTo>
                <a:srgbClr val="F3F7FB">
                  <a:alpha val="0"/>
                </a:srgbClr>
              </a:clrTo>
            </a:clrChange>
            <a:extLst>
              <a:ext uri="{28A0092B-C50C-407E-A947-70E740481C1C}">
                <a14:useLocalDpi xmlns:a14="http://schemas.microsoft.com/office/drawing/2010/main"/>
              </a:ext>
            </a:extLst>
          </a:blip>
          <a:srcRect/>
          <a:stretch>
            <a:fillRect/>
          </a:stretch>
        </p:blipFill>
        <p:spPr bwMode="auto">
          <a:xfrm>
            <a:off x="3978275" y="4281488"/>
            <a:ext cx="12763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9"/>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17500" y="4116388"/>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descr="Logotype stacked black.jpeg"/>
          <p:cNvPicPr>
            <a:picLocks noChangeAspect="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78700" y="1257300"/>
            <a:ext cx="1765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p:cNvPicPr>
            <a:picLocks noChangeAspect="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31100" y="204788"/>
            <a:ext cx="14605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6874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457200" y="228600"/>
            <a:ext cx="8382000" cy="381000"/>
          </a:xfrm>
        </p:spPr>
        <p:txBody>
          <a:bodyPr lIns="0" tIns="0" rIns="0" bIns="0" anchor="t">
            <a:noAutofit/>
          </a:bodyPr>
          <a:lstStyle/>
          <a:p>
            <a:pPr algn="ctr"/>
            <a:r>
              <a:rPr lang="en-US" sz="2800" dirty="0" smtClean="0">
                <a:effectLst>
                  <a:outerShdw blurRad="38100" dist="38100" dir="2700000" algn="tl">
                    <a:srgbClr val="000000">
                      <a:alpha val="43137"/>
                    </a:srgbClr>
                  </a:outerShdw>
                </a:effectLst>
                <a:latin typeface="Arial"/>
                <a:cs typeface="Arial"/>
              </a:rPr>
              <a:t>Supporting Organizations (December 2014)</a:t>
            </a:r>
          </a:p>
        </p:txBody>
      </p:sp>
      <p:sp>
        <p:nvSpPr>
          <p:cNvPr id="9" name="Title 1"/>
          <p:cNvSpPr txBox="1">
            <a:spLocks/>
          </p:cNvSpPr>
          <p:nvPr/>
        </p:nvSpPr>
        <p:spPr>
          <a:xfrm>
            <a:off x="685800" y="1600200"/>
            <a:ext cx="7467600" cy="4130675"/>
          </a:xfrm>
          <a:prstGeom prst="rect">
            <a:avLst/>
          </a:prstGeom>
        </p:spPr>
        <p:txBody>
          <a:bodyPr vert="horz" lIns="0" tIns="0" rIns="0" bIns="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US" sz="1200" dirty="0" smtClean="0">
              <a:solidFill>
                <a:srgbClr val="376092"/>
              </a:solidFill>
              <a:latin typeface="Arial"/>
              <a:cs typeface="Arial"/>
            </a:endParaRPr>
          </a:p>
        </p:txBody>
      </p:sp>
      <p:sp>
        <p:nvSpPr>
          <p:cNvPr id="10" name="Title 1"/>
          <p:cNvSpPr txBox="1">
            <a:spLocks/>
          </p:cNvSpPr>
          <p:nvPr/>
        </p:nvSpPr>
        <p:spPr>
          <a:xfrm>
            <a:off x="431800" y="838200"/>
            <a:ext cx="8496300" cy="5273675"/>
          </a:xfrm>
          <a:prstGeom prst="rect">
            <a:avLst/>
          </a:prstGeom>
        </p:spPr>
        <p:txBody>
          <a:bodyPr vert="horz" lIns="0" tIns="0" rIns="0" bIns="0" numCol="3" spcCol="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4300" indent="-114300" algn="l">
              <a:lnSpc>
                <a:spcPts val="1180"/>
              </a:lnSpc>
            </a:pPr>
            <a:r>
              <a:rPr lang="en-US" sz="1100" dirty="0" smtClean="0">
                <a:solidFill>
                  <a:schemeClr val="accent1">
                    <a:lumMod val="50000"/>
                  </a:schemeClr>
                </a:solidFill>
              </a:rPr>
              <a:t>AAAS</a:t>
            </a:r>
            <a:endParaRPr lang="en-US" sz="1100" dirty="0">
              <a:solidFill>
                <a:schemeClr val="accent1">
                  <a:lumMod val="50000"/>
                </a:schemeClr>
              </a:solidFill>
            </a:endParaRPr>
          </a:p>
          <a:p>
            <a:pPr marL="114300" indent="-114300" algn="l">
              <a:lnSpc>
                <a:spcPts val="1180"/>
              </a:lnSpc>
            </a:pPr>
            <a:r>
              <a:rPr lang="en-US" sz="1100" dirty="0" smtClean="0">
                <a:solidFill>
                  <a:schemeClr val="accent1">
                    <a:lumMod val="50000"/>
                  </a:schemeClr>
                </a:solidFill>
              </a:rPr>
              <a:t>Acoustical </a:t>
            </a:r>
            <a:r>
              <a:rPr lang="en-US" sz="1100" dirty="0">
                <a:solidFill>
                  <a:schemeClr val="accent1">
                    <a:lumMod val="50000"/>
                  </a:schemeClr>
                </a:solidFill>
              </a:rPr>
              <a:t>Society of America</a:t>
            </a:r>
          </a:p>
          <a:p>
            <a:pPr marL="114300" indent="-114300" algn="l">
              <a:lnSpc>
                <a:spcPts val="1180"/>
              </a:lnSpc>
            </a:pPr>
            <a:r>
              <a:rPr lang="en-US" sz="1100" dirty="0" smtClean="0">
                <a:solidFill>
                  <a:schemeClr val="accent1">
                    <a:lumMod val="50000"/>
                  </a:schemeClr>
                </a:solidFill>
              </a:rPr>
              <a:t>ACSESS</a:t>
            </a:r>
            <a:endParaRPr lang="en-US" sz="1100" dirty="0">
              <a:solidFill>
                <a:schemeClr val="accent1">
                  <a:lumMod val="50000"/>
                </a:schemeClr>
              </a:solidFill>
            </a:endParaRPr>
          </a:p>
          <a:p>
            <a:pPr marL="114300" indent="-114300" algn="l">
              <a:lnSpc>
                <a:spcPts val="1180"/>
              </a:lnSpc>
            </a:pPr>
            <a:r>
              <a:rPr lang="en-US" sz="1100" dirty="0" smtClean="0">
                <a:solidFill>
                  <a:schemeClr val="accent1">
                    <a:lumMod val="50000"/>
                  </a:schemeClr>
                </a:solidFill>
              </a:rPr>
              <a:t>American </a:t>
            </a:r>
            <a:r>
              <a:rPr lang="en-US" sz="1100" dirty="0">
                <a:solidFill>
                  <a:schemeClr val="tx2"/>
                </a:solidFill>
              </a:rPr>
              <a:t>Association</a:t>
            </a:r>
            <a:r>
              <a:rPr lang="en-US" sz="1100" dirty="0">
                <a:solidFill>
                  <a:schemeClr val="accent1">
                    <a:lumMod val="50000"/>
                  </a:schemeClr>
                </a:solidFill>
              </a:rPr>
              <a:t> of Anatomists</a:t>
            </a:r>
          </a:p>
          <a:p>
            <a:pPr marL="114300" indent="-114300" algn="l">
              <a:lnSpc>
                <a:spcPts val="1180"/>
              </a:lnSpc>
            </a:pPr>
            <a:r>
              <a:rPr lang="en-US" sz="1100" dirty="0">
                <a:solidFill>
                  <a:schemeClr val="accent1">
                    <a:lumMod val="50000"/>
                  </a:schemeClr>
                </a:solidFill>
              </a:rPr>
              <a:t>American Association for Cancer Research</a:t>
            </a:r>
          </a:p>
          <a:p>
            <a:pPr marL="114300" indent="-114300" algn="l">
              <a:lnSpc>
                <a:spcPts val="1180"/>
              </a:lnSpc>
            </a:pPr>
            <a:r>
              <a:rPr lang="en-US" sz="1100" dirty="0">
                <a:solidFill>
                  <a:schemeClr val="accent1">
                    <a:lumMod val="50000"/>
                  </a:schemeClr>
                </a:solidFill>
              </a:rPr>
              <a:t>American Association of Physicists in Medicine</a:t>
            </a:r>
          </a:p>
          <a:p>
            <a:pPr marL="114300" indent="-114300" algn="l">
              <a:lnSpc>
                <a:spcPts val="1180"/>
              </a:lnSpc>
            </a:pPr>
            <a:r>
              <a:rPr lang="en-US" sz="1100" dirty="0">
                <a:solidFill>
                  <a:schemeClr val="accent1">
                    <a:lumMod val="50000"/>
                  </a:schemeClr>
                </a:solidFill>
              </a:rPr>
              <a:t>American Association of Physics Teachers</a:t>
            </a:r>
          </a:p>
          <a:p>
            <a:pPr marL="114300" indent="-114300" algn="l">
              <a:lnSpc>
                <a:spcPts val="1180"/>
              </a:lnSpc>
            </a:pPr>
            <a:r>
              <a:rPr lang="en-US" sz="1100" dirty="0">
                <a:solidFill>
                  <a:schemeClr val="accent1">
                    <a:lumMod val="50000"/>
                  </a:schemeClr>
                </a:solidFill>
              </a:rPr>
              <a:t>American Astronomical Society</a:t>
            </a:r>
          </a:p>
          <a:p>
            <a:pPr marL="114300" indent="-114300" algn="l">
              <a:lnSpc>
                <a:spcPts val="1180"/>
              </a:lnSpc>
            </a:pPr>
            <a:r>
              <a:rPr lang="en-US" sz="1100" dirty="0">
                <a:solidFill>
                  <a:schemeClr val="accent1">
                    <a:lumMod val="50000"/>
                  </a:schemeClr>
                </a:solidFill>
              </a:rPr>
              <a:t>American Chemical Society</a:t>
            </a:r>
          </a:p>
          <a:p>
            <a:pPr marL="114300" indent="-114300" algn="l">
              <a:lnSpc>
                <a:spcPts val="1180"/>
              </a:lnSpc>
            </a:pPr>
            <a:r>
              <a:rPr lang="en-US" sz="1100" dirty="0">
                <a:solidFill>
                  <a:schemeClr val="accent1">
                    <a:lumMod val="50000"/>
                  </a:schemeClr>
                </a:solidFill>
              </a:rPr>
              <a:t>American Crystallographic Association, Inc.</a:t>
            </a:r>
          </a:p>
          <a:p>
            <a:pPr marL="114300" indent="-114300" algn="l">
              <a:lnSpc>
                <a:spcPts val="1180"/>
              </a:lnSpc>
            </a:pPr>
            <a:r>
              <a:rPr lang="en-US" sz="1100" dirty="0">
                <a:solidFill>
                  <a:schemeClr val="accent1">
                    <a:lumMod val="50000"/>
                  </a:schemeClr>
                </a:solidFill>
              </a:rPr>
              <a:t>American College of Chest Physicians</a:t>
            </a:r>
          </a:p>
          <a:p>
            <a:pPr marL="114300" indent="-114300" algn="l">
              <a:lnSpc>
                <a:spcPts val="1180"/>
              </a:lnSpc>
            </a:pPr>
            <a:r>
              <a:rPr lang="en-US" sz="1100" dirty="0">
                <a:solidFill>
                  <a:schemeClr val="accent1">
                    <a:lumMod val="50000"/>
                  </a:schemeClr>
                </a:solidFill>
              </a:rPr>
              <a:t>American College of Physicians</a:t>
            </a:r>
          </a:p>
          <a:p>
            <a:pPr marL="114300" indent="-114300" algn="l">
              <a:lnSpc>
                <a:spcPts val="1180"/>
              </a:lnSpc>
            </a:pPr>
            <a:r>
              <a:rPr lang="en-US" sz="1100" dirty="0">
                <a:solidFill>
                  <a:schemeClr val="accent1">
                    <a:lumMod val="50000"/>
                  </a:schemeClr>
                </a:solidFill>
              </a:rPr>
              <a:t>American Dental Association</a:t>
            </a:r>
          </a:p>
          <a:p>
            <a:pPr marL="114300" indent="-114300" algn="l">
              <a:lnSpc>
                <a:spcPts val="1180"/>
              </a:lnSpc>
            </a:pPr>
            <a:r>
              <a:rPr lang="en-US" sz="1100" dirty="0">
                <a:solidFill>
                  <a:schemeClr val="accent1">
                    <a:lumMod val="50000"/>
                  </a:schemeClr>
                </a:solidFill>
              </a:rPr>
              <a:t>American Diabetes Association</a:t>
            </a:r>
          </a:p>
          <a:p>
            <a:pPr marL="114300" indent="-114300" algn="l">
              <a:lnSpc>
                <a:spcPts val="1180"/>
              </a:lnSpc>
            </a:pPr>
            <a:r>
              <a:rPr lang="en-US" sz="1100" dirty="0">
                <a:solidFill>
                  <a:schemeClr val="accent1">
                    <a:lumMod val="50000"/>
                  </a:schemeClr>
                </a:solidFill>
              </a:rPr>
              <a:t>American Geophysical Union</a:t>
            </a:r>
          </a:p>
          <a:p>
            <a:pPr marL="114300" indent="-114300" algn="l">
              <a:lnSpc>
                <a:spcPts val="1180"/>
              </a:lnSpc>
            </a:pPr>
            <a:r>
              <a:rPr lang="en-US" sz="1100" dirty="0">
                <a:solidFill>
                  <a:schemeClr val="accent1">
                    <a:lumMod val="50000"/>
                  </a:schemeClr>
                </a:solidFill>
              </a:rPr>
              <a:t>American </a:t>
            </a:r>
            <a:r>
              <a:rPr lang="en-US" sz="1100" dirty="0" err="1" smtClean="0">
                <a:solidFill>
                  <a:schemeClr val="accent1">
                    <a:lumMod val="50000"/>
                  </a:schemeClr>
                </a:solidFill>
              </a:rPr>
              <a:t>Inst</a:t>
            </a:r>
            <a:r>
              <a:rPr lang="en-US" sz="1100" dirty="0" smtClean="0">
                <a:solidFill>
                  <a:schemeClr val="accent1">
                    <a:lumMod val="50000"/>
                  </a:schemeClr>
                </a:solidFill>
              </a:rPr>
              <a:t> </a:t>
            </a:r>
            <a:r>
              <a:rPr lang="en-US" sz="1100" dirty="0">
                <a:solidFill>
                  <a:schemeClr val="accent1">
                    <a:lumMod val="50000"/>
                  </a:schemeClr>
                </a:solidFill>
              </a:rPr>
              <a:t>of Aeronautics and Astronautics</a:t>
            </a:r>
          </a:p>
          <a:p>
            <a:pPr marL="114300" indent="-114300" algn="l">
              <a:lnSpc>
                <a:spcPts val="1180"/>
              </a:lnSpc>
            </a:pPr>
            <a:r>
              <a:rPr lang="en-US" sz="1100" dirty="0">
                <a:solidFill>
                  <a:schemeClr val="accent1">
                    <a:lumMod val="50000"/>
                  </a:schemeClr>
                </a:solidFill>
              </a:rPr>
              <a:t>American Institute of Biological Sciences</a:t>
            </a:r>
          </a:p>
          <a:p>
            <a:pPr marL="114300" indent="-114300" algn="l">
              <a:lnSpc>
                <a:spcPts val="1180"/>
              </a:lnSpc>
            </a:pPr>
            <a:r>
              <a:rPr lang="en-US" sz="1100" dirty="0" smtClean="0">
                <a:solidFill>
                  <a:schemeClr val="accent1">
                    <a:lumMod val="50000"/>
                  </a:schemeClr>
                </a:solidFill>
              </a:rPr>
              <a:t>American Institute of Chemical Engineers</a:t>
            </a:r>
          </a:p>
          <a:p>
            <a:pPr marL="114300" indent="-114300" algn="l">
              <a:lnSpc>
                <a:spcPts val="1180"/>
              </a:lnSpc>
            </a:pPr>
            <a:r>
              <a:rPr lang="en-US" sz="1100" dirty="0" smtClean="0">
                <a:solidFill>
                  <a:schemeClr val="accent1">
                    <a:lumMod val="50000"/>
                  </a:schemeClr>
                </a:solidFill>
              </a:rPr>
              <a:t>American </a:t>
            </a:r>
            <a:r>
              <a:rPr lang="en-US" sz="1100" dirty="0">
                <a:solidFill>
                  <a:schemeClr val="accent1">
                    <a:lumMod val="50000"/>
                  </a:schemeClr>
                </a:solidFill>
              </a:rPr>
              <a:t>Institute of Physics</a:t>
            </a:r>
          </a:p>
          <a:p>
            <a:pPr marL="114300" indent="-114300" algn="l">
              <a:lnSpc>
                <a:spcPts val="1180"/>
              </a:lnSpc>
            </a:pPr>
            <a:r>
              <a:rPr lang="en-US" sz="1100" dirty="0">
                <a:solidFill>
                  <a:schemeClr val="accent1">
                    <a:lumMod val="50000"/>
                  </a:schemeClr>
                </a:solidFill>
              </a:rPr>
              <a:t>American Mathematical Society</a:t>
            </a:r>
          </a:p>
          <a:p>
            <a:pPr marL="114300" indent="-114300" algn="l">
              <a:lnSpc>
                <a:spcPts val="1180"/>
              </a:lnSpc>
            </a:pPr>
            <a:r>
              <a:rPr lang="en-US" sz="1100" dirty="0">
                <a:solidFill>
                  <a:schemeClr val="accent1">
                    <a:lumMod val="50000"/>
                  </a:schemeClr>
                </a:solidFill>
              </a:rPr>
              <a:t>American Meteorological Society</a:t>
            </a:r>
          </a:p>
          <a:p>
            <a:pPr marL="114300" indent="-114300" algn="l">
              <a:lnSpc>
                <a:spcPts val="1180"/>
              </a:lnSpc>
            </a:pPr>
            <a:r>
              <a:rPr lang="en-US" sz="1100" dirty="0">
                <a:solidFill>
                  <a:schemeClr val="accent1">
                    <a:lumMod val="50000"/>
                  </a:schemeClr>
                </a:solidFill>
              </a:rPr>
              <a:t>American Medical Association</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American Nuclear Society</a:t>
            </a:r>
          </a:p>
          <a:p>
            <a:pPr marL="114300" indent="-114300" algn="l">
              <a:lnSpc>
                <a:spcPts val="1180"/>
              </a:lnSpc>
            </a:pPr>
            <a:r>
              <a:rPr lang="en-US" sz="1100" dirty="0">
                <a:solidFill>
                  <a:schemeClr val="tx2">
                    <a:lumMod val="50000"/>
                  </a:schemeClr>
                </a:solidFill>
              </a:rPr>
              <a:t>American Physical Society</a:t>
            </a:r>
          </a:p>
          <a:p>
            <a:pPr marL="114300" indent="-114300" algn="l">
              <a:lnSpc>
                <a:spcPts val="1180"/>
              </a:lnSpc>
            </a:pPr>
            <a:r>
              <a:rPr lang="en-US" sz="1100" dirty="0">
                <a:solidFill>
                  <a:schemeClr val="tx2">
                    <a:lumMod val="50000"/>
                  </a:schemeClr>
                </a:solidFill>
              </a:rPr>
              <a:t>American Physiological Society</a:t>
            </a:r>
          </a:p>
          <a:p>
            <a:pPr marL="114300" indent="-114300" algn="l">
              <a:lnSpc>
                <a:spcPts val="1180"/>
              </a:lnSpc>
            </a:pPr>
            <a:r>
              <a:rPr lang="en-US" sz="1100" dirty="0">
                <a:solidFill>
                  <a:schemeClr val="tx2">
                    <a:lumMod val="50000"/>
                  </a:schemeClr>
                </a:solidFill>
              </a:rPr>
              <a:t>American Psychiatric Publishing</a:t>
            </a:r>
          </a:p>
          <a:p>
            <a:pPr marL="114300" indent="-114300" algn="l">
              <a:lnSpc>
                <a:spcPts val="1180"/>
              </a:lnSpc>
            </a:pPr>
            <a:r>
              <a:rPr lang="en-US" sz="1100" dirty="0">
                <a:solidFill>
                  <a:schemeClr val="tx2">
                    <a:lumMod val="50000"/>
                  </a:schemeClr>
                </a:solidFill>
              </a:rPr>
              <a:t>American Psychological </a:t>
            </a:r>
            <a:r>
              <a:rPr lang="en-US" sz="1100" dirty="0" smtClean="0">
                <a:solidFill>
                  <a:schemeClr val="tx2">
                    <a:lumMod val="50000"/>
                  </a:schemeClr>
                </a:solidFill>
              </a:rPr>
              <a:t>Association</a:t>
            </a:r>
          </a:p>
          <a:p>
            <a:pPr marL="114300" indent="-114300" algn="l">
              <a:lnSpc>
                <a:spcPts val="1180"/>
              </a:lnSpc>
            </a:pPr>
            <a:r>
              <a:rPr lang="en-US" sz="1100" dirty="0">
                <a:solidFill>
                  <a:schemeClr val="tx2">
                    <a:lumMod val="50000"/>
                  </a:schemeClr>
                </a:solidFill>
              </a:rPr>
              <a:t>American Society for Biochemistry and Molecular Biology</a:t>
            </a:r>
          </a:p>
          <a:p>
            <a:pPr marL="114300" indent="-114300" algn="l">
              <a:lnSpc>
                <a:spcPts val="1180"/>
              </a:lnSpc>
            </a:pPr>
            <a:r>
              <a:rPr lang="en-US" sz="1100" dirty="0">
                <a:solidFill>
                  <a:schemeClr val="tx2">
                    <a:lumMod val="50000"/>
                  </a:schemeClr>
                </a:solidFill>
              </a:rPr>
              <a:t>American </a:t>
            </a:r>
            <a:r>
              <a:rPr lang="en-US" sz="1100" dirty="0" err="1" smtClean="0">
                <a:solidFill>
                  <a:schemeClr val="tx2">
                    <a:lumMod val="50000"/>
                  </a:schemeClr>
                </a:solidFill>
              </a:rPr>
              <a:t>Soc</a:t>
            </a:r>
            <a:r>
              <a:rPr lang="en-US" sz="1100" dirty="0" smtClean="0">
                <a:solidFill>
                  <a:schemeClr val="tx2">
                    <a:lumMod val="50000"/>
                  </a:schemeClr>
                </a:solidFill>
              </a:rPr>
              <a:t> </a:t>
            </a:r>
            <a:r>
              <a:rPr lang="en-US" sz="1100" dirty="0">
                <a:solidFill>
                  <a:schemeClr val="tx2">
                    <a:lumMod val="50000"/>
                  </a:schemeClr>
                </a:solidFill>
              </a:rPr>
              <a:t>of Agricultural &amp; Biological Engineers</a:t>
            </a:r>
          </a:p>
          <a:p>
            <a:pPr marL="114300" indent="-114300" algn="l">
              <a:lnSpc>
                <a:spcPts val="1180"/>
              </a:lnSpc>
            </a:pPr>
            <a:r>
              <a:rPr lang="en-US" sz="1100" dirty="0">
                <a:solidFill>
                  <a:schemeClr val="tx2">
                    <a:lumMod val="50000"/>
                  </a:schemeClr>
                </a:solidFill>
              </a:rPr>
              <a:t>American Society of Agronomy</a:t>
            </a:r>
          </a:p>
          <a:p>
            <a:pPr marL="114300" indent="-114300" algn="l">
              <a:lnSpc>
                <a:spcPts val="1180"/>
              </a:lnSpc>
            </a:pPr>
            <a:r>
              <a:rPr lang="en-US" sz="1100" dirty="0">
                <a:solidFill>
                  <a:schemeClr val="tx2">
                    <a:lumMod val="50000"/>
                  </a:schemeClr>
                </a:solidFill>
              </a:rPr>
              <a:t>American Society of Civil </a:t>
            </a:r>
            <a:r>
              <a:rPr lang="en-US" sz="1100" dirty="0" smtClean="0">
                <a:solidFill>
                  <a:schemeClr val="tx2">
                    <a:lumMod val="50000"/>
                  </a:schemeClr>
                </a:solidFill>
              </a:rPr>
              <a:t>Engineers</a:t>
            </a:r>
          </a:p>
          <a:p>
            <a:pPr marL="114300" indent="-114300" algn="l">
              <a:lnSpc>
                <a:spcPts val="1180"/>
              </a:lnSpc>
            </a:pPr>
            <a:r>
              <a:rPr lang="en-US" sz="1100" dirty="0">
                <a:solidFill>
                  <a:schemeClr val="tx2">
                    <a:lumMod val="50000"/>
                  </a:schemeClr>
                </a:solidFill>
              </a:rPr>
              <a:t>American Society of Hematology</a:t>
            </a:r>
          </a:p>
          <a:p>
            <a:pPr marL="114300" indent="-114300" algn="l">
              <a:lnSpc>
                <a:spcPts val="1180"/>
              </a:lnSpc>
            </a:pPr>
            <a:r>
              <a:rPr lang="en-US" sz="1100" dirty="0" smtClean="0">
                <a:solidFill>
                  <a:schemeClr val="tx2">
                    <a:lumMod val="50000"/>
                  </a:schemeClr>
                </a:solidFill>
              </a:rPr>
              <a:t>American </a:t>
            </a:r>
            <a:r>
              <a:rPr lang="en-US" sz="1100" dirty="0">
                <a:solidFill>
                  <a:schemeClr val="tx2">
                    <a:lumMod val="50000"/>
                  </a:schemeClr>
                </a:solidFill>
              </a:rPr>
              <a:t>Society of Mechanical Engineers</a:t>
            </a:r>
          </a:p>
          <a:p>
            <a:pPr marL="114300" indent="-114300" algn="l">
              <a:lnSpc>
                <a:spcPts val="1180"/>
              </a:lnSpc>
            </a:pPr>
            <a:r>
              <a:rPr lang="en-US" sz="1100" dirty="0">
                <a:solidFill>
                  <a:schemeClr val="tx2">
                    <a:lumMod val="50000"/>
                  </a:schemeClr>
                </a:solidFill>
              </a:rPr>
              <a:t>American Society for </a:t>
            </a:r>
            <a:r>
              <a:rPr lang="en-US" sz="1100" dirty="0" smtClean="0">
                <a:solidFill>
                  <a:schemeClr val="tx2">
                    <a:lumMod val="50000"/>
                  </a:schemeClr>
                </a:solidFill>
              </a:rPr>
              <a:t>Microbiology</a:t>
            </a:r>
          </a:p>
          <a:p>
            <a:pPr marL="114300" indent="-114300" algn="l">
              <a:lnSpc>
                <a:spcPts val="1180"/>
              </a:lnSpc>
            </a:pPr>
            <a:r>
              <a:rPr lang="en-US" sz="1100" dirty="0"/>
              <a:t>American Society of Neuroradiology</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American Society of Plant Biologists</a:t>
            </a:r>
          </a:p>
          <a:p>
            <a:pPr marL="114300" indent="-114300" algn="l">
              <a:lnSpc>
                <a:spcPts val="1180"/>
              </a:lnSpc>
            </a:pPr>
            <a:r>
              <a:rPr lang="en-US" sz="1100" dirty="0">
                <a:solidFill>
                  <a:schemeClr val="tx2">
                    <a:lumMod val="50000"/>
                  </a:schemeClr>
                </a:solidFill>
              </a:rPr>
              <a:t>American </a:t>
            </a:r>
            <a:r>
              <a:rPr lang="en-US" sz="1100" dirty="0" smtClean="0">
                <a:solidFill>
                  <a:schemeClr val="tx2">
                    <a:lumMod val="50000"/>
                  </a:schemeClr>
                </a:solidFill>
              </a:rPr>
              <a:t>Speech-Language</a:t>
            </a:r>
            <a:r>
              <a:rPr lang="en-US" sz="1100" dirty="0">
                <a:solidFill>
                  <a:schemeClr val="tx2">
                    <a:lumMod val="50000"/>
                  </a:schemeClr>
                </a:solidFill>
              </a:rPr>
              <a:t>-Hearing Association</a:t>
            </a:r>
          </a:p>
          <a:p>
            <a:pPr marL="114300" indent="-114300" algn="l">
              <a:lnSpc>
                <a:spcPts val="1180"/>
              </a:lnSpc>
            </a:pPr>
            <a:r>
              <a:rPr lang="en-US" sz="1100" dirty="0" err="1" smtClean="0">
                <a:solidFill>
                  <a:schemeClr val="tx2">
                    <a:lumMod val="50000"/>
                  </a:schemeClr>
                </a:solidFill>
              </a:rPr>
              <a:t>Asociacon</a:t>
            </a:r>
            <a:r>
              <a:rPr lang="en-US" sz="1100" dirty="0" smtClean="0">
                <a:solidFill>
                  <a:schemeClr val="tx2">
                    <a:lumMod val="50000"/>
                  </a:schemeClr>
                </a:solidFill>
              </a:rPr>
              <a:t> Columbiana de </a:t>
            </a:r>
            <a:r>
              <a:rPr lang="en-US" sz="1100" dirty="0" err="1" smtClean="0">
                <a:solidFill>
                  <a:schemeClr val="tx2">
                    <a:lumMod val="50000"/>
                  </a:schemeClr>
                </a:solidFill>
              </a:rPr>
              <a:t>Infectologia</a:t>
            </a:r>
            <a:endParaRPr lang="en-US" sz="1100" dirty="0" smtClean="0">
              <a:solidFill>
                <a:schemeClr val="tx2">
                  <a:lumMod val="50000"/>
                </a:schemeClr>
              </a:solidFill>
            </a:endParaRPr>
          </a:p>
          <a:p>
            <a:pPr marL="114300" indent="-114300" algn="l">
              <a:lnSpc>
                <a:spcPts val="1180"/>
              </a:lnSpc>
            </a:pPr>
            <a:r>
              <a:rPr lang="en-US" sz="1100" dirty="0" err="1" smtClean="0">
                <a:solidFill>
                  <a:schemeClr val="tx2">
                    <a:lumMod val="50000"/>
                  </a:schemeClr>
                </a:solidFill>
              </a:rPr>
              <a:t>Assoc</a:t>
            </a:r>
            <a:r>
              <a:rPr lang="en-US" sz="1100" dirty="0" smtClean="0">
                <a:solidFill>
                  <a:schemeClr val="tx2">
                    <a:lumMod val="50000"/>
                  </a:schemeClr>
                </a:solidFill>
              </a:rPr>
              <a:t> </a:t>
            </a:r>
            <a:r>
              <a:rPr lang="en-US" sz="1100" dirty="0">
                <a:solidFill>
                  <a:schemeClr val="tx2">
                    <a:lumMod val="50000"/>
                  </a:schemeClr>
                </a:solidFill>
              </a:rPr>
              <a:t>for Computing Machinery (ACM)</a:t>
            </a:r>
          </a:p>
          <a:p>
            <a:pPr marL="114300" indent="-114300" algn="l">
              <a:lnSpc>
                <a:spcPts val="1180"/>
              </a:lnSpc>
            </a:pPr>
            <a:r>
              <a:rPr lang="en-US" sz="1100" dirty="0" err="1" smtClean="0">
                <a:solidFill>
                  <a:schemeClr val="tx2">
                    <a:lumMod val="50000"/>
                  </a:schemeClr>
                </a:solidFill>
              </a:rPr>
              <a:t>Assoc</a:t>
            </a:r>
            <a:r>
              <a:rPr lang="en-US" sz="1100" dirty="0" smtClean="0">
                <a:solidFill>
                  <a:schemeClr val="tx2">
                    <a:lumMod val="50000"/>
                  </a:schemeClr>
                </a:solidFill>
              </a:rPr>
              <a:t> </a:t>
            </a:r>
            <a:r>
              <a:rPr lang="en-US" sz="1100" dirty="0">
                <a:solidFill>
                  <a:schemeClr val="tx2">
                    <a:lumMod val="50000"/>
                  </a:schemeClr>
                </a:solidFill>
              </a:rPr>
              <a:t>for Research in Vision and </a:t>
            </a:r>
            <a:r>
              <a:rPr lang="en-US" sz="1100" dirty="0" smtClean="0">
                <a:solidFill>
                  <a:schemeClr val="tx2">
                    <a:lumMod val="50000"/>
                  </a:schemeClr>
                </a:solidFill>
              </a:rPr>
              <a:t>Ophthalmology</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AVS: Science &amp; Technology of Materials, Interfaces and Processing</a:t>
            </a:r>
          </a:p>
          <a:p>
            <a:pPr marL="114300" indent="-114300" algn="l">
              <a:lnSpc>
                <a:spcPts val="1180"/>
              </a:lnSpc>
            </a:pPr>
            <a:r>
              <a:rPr lang="en-US" sz="1100" dirty="0">
                <a:solidFill>
                  <a:schemeClr val="tx2">
                    <a:lumMod val="50000"/>
                  </a:schemeClr>
                </a:solidFill>
              </a:rPr>
              <a:t>Biophysical Society</a:t>
            </a:r>
          </a:p>
          <a:p>
            <a:pPr marL="114300" indent="-114300" algn="l">
              <a:lnSpc>
                <a:spcPts val="1180"/>
              </a:lnSpc>
            </a:pPr>
            <a:r>
              <a:rPr lang="en-US" sz="1100" dirty="0">
                <a:solidFill>
                  <a:schemeClr val="tx2">
                    <a:lumMod val="50000"/>
                  </a:schemeClr>
                </a:solidFill>
              </a:rPr>
              <a:t>Bioscientifica</a:t>
            </a:r>
          </a:p>
          <a:p>
            <a:pPr marL="114300" indent="-114300" algn="l">
              <a:lnSpc>
                <a:spcPts val="1180"/>
              </a:lnSpc>
            </a:pPr>
            <a:r>
              <a:rPr lang="en-US" sz="1100" dirty="0">
                <a:solidFill>
                  <a:schemeClr val="tx2">
                    <a:lumMod val="50000"/>
                  </a:schemeClr>
                </a:solidFill>
              </a:rPr>
              <a:t>Botanical Society of America</a:t>
            </a:r>
          </a:p>
          <a:p>
            <a:pPr marL="114300" indent="-114300" algn="l">
              <a:lnSpc>
                <a:spcPts val="1180"/>
              </a:lnSpc>
            </a:pPr>
            <a:r>
              <a:rPr lang="en-US" sz="1100" dirty="0">
                <a:solidFill>
                  <a:schemeClr val="tx2">
                    <a:lumMod val="50000"/>
                  </a:schemeClr>
                </a:solidFill>
              </a:rPr>
              <a:t>British Editorial Society of Bone &amp; Joint Surgery</a:t>
            </a:r>
          </a:p>
          <a:p>
            <a:pPr marL="114300" indent="-114300" algn="l">
              <a:lnSpc>
                <a:spcPts val="1180"/>
              </a:lnSpc>
            </a:pPr>
            <a:r>
              <a:rPr lang="en-US" sz="1100" dirty="0">
                <a:solidFill>
                  <a:schemeClr val="tx2">
                    <a:lumMod val="50000"/>
                  </a:schemeClr>
                </a:solidFill>
              </a:rPr>
              <a:t>BMJ</a:t>
            </a:r>
          </a:p>
          <a:p>
            <a:pPr marL="114300" indent="-114300" algn="l">
              <a:lnSpc>
                <a:spcPts val="1180"/>
              </a:lnSpc>
            </a:pPr>
            <a:r>
              <a:rPr lang="en-US" sz="1100" dirty="0">
                <a:solidFill>
                  <a:schemeClr val="tx2">
                    <a:lumMod val="50000"/>
                  </a:schemeClr>
                </a:solidFill>
              </a:rPr>
              <a:t>Cambridge University Press</a:t>
            </a:r>
          </a:p>
          <a:p>
            <a:pPr marL="114300" indent="-114300" algn="l">
              <a:lnSpc>
                <a:spcPts val="1180"/>
              </a:lnSpc>
            </a:pPr>
            <a:r>
              <a:rPr lang="en-US" sz="1100" dirty="0">
                <a:solidFill>
                  <a:schemeClr val="tx2">
                    <a:lumMod val="50000"/>
                  </a:schemeClr>
                </a:solidFill>
              </a:rPr>
              <a:t>Columbia University Press</a:t>
            </a:r>
          </a:p>
          <a:p>
            <a:pPr marL="114300" indent="-114300" algn="l">
              <a:lnSpc>
                <a:spcPts val="1180"/>
              </a:lnSpc>
            </a:pPr>
            <a:r>
              <a:rPr lang="en-US" sz="1100" dirty="0">
                <a:solidFill>
                  <a:schemeClr val="tx2">
                    <a:lumMod val="50000"/>
                  </a:schemeClr>
                </a:solidFill>
              </a:rPr>
              <a:t>The Company of Biologists</a:t>
            </a:r>
          </a:p>
          <a:p>
            <a:pPr marL="114300" indent="-114300" algn="l">
              <a:lnSpc>
                <a:spcPts val="1180"/>
              </a:lnSpc>
            </a:pPr>
            <a:r>
              <a:rPr lang="en-US" sz="1100" dirty="0">
                <a:solidFill>
                  <a:schemeClr val="tx2">
                    <a:lumMod val="50000"/>
                  </a:schemeClr>
                </a:solidFill>
              </a:rPr>
              <a:t>Crop Science Society of </a:t>
            </a:r>
            <a:r>
              <a:rPr lang="en-US" sz="1100" dirty="0" smtClean="0">
                <a:solidFill>
                  <a:schemeClr val="tx2">
                    <a:lumMod val="50000"/>
                  </a:schemeClr>
                </a:solidFill>
              </a:rPr>
              <a:t>America</a:t>
            </a:r>
          </a:p>
          <a:p>
            <a:pPr marL="114300" indent="-114300" algn="l">
              <a:lnSpc>
                <a:spcPts val="1180"/>
              </a:lnSpc>
            </a:pPr>
            <a:r>
              <a:rPr lang="en-US" sz="1100" dirty="0" smtClean="0">
                <a:solidFill>
                  <a:schemeClr val="tx2">
                    <a:lumMod val="50000"/>
                  </a:schemeClr>
                </a:solidFill>
              </a:rPr>
              <a:t>Dove Press</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Duke University Press</a:t>
            </a:r>
          </a:p>
          <a:p>
            <a:pPr marL="114300" indent="-114300" algn="l">
              <a:lnSpc>
                <a:spcPts val="1180"/>
              </a:lnSpc>
            </a:pPr>
            <a:r>
              <a:rPr lang="en-US" sz="1100" dirty="0">
                <a:solidFill>
                  <a:schemeClr val="tx2">
                    <a:lumMod val="50000"/>
                  </a:schemeClr>
                </a:solidFill>
              </a:rPr>
              <a:t>Ecological Society of </a:t>
            </a:r>
            <a:r>
              <a:rPr lang="en-US" sz="1100" dirty="0" smtClean="0">
                <a:solidFill>
                  <a:schemeClr val="tx2">
                    <a:lumMod val="50000"/>
                  </a:schemeClr>
                </a:solidFill>
              </a:rPr>
              <a:t>America</a:t>
            </a:r>
          </a:p>
          <a:p>
            <a:pPr marL="114300" indent="-114300" algn="l">
              <a:lnSpc>
                <a:spcPts val="1180"/>
              </a:lnSpc>
            </a:pPr>
            <a:r>
              <a:rPr lang="en-US" sz="1100" dirty="0">
                <a:solidFill>
                  <a:schemeClr val="tx2">
                    <a:lumMod val="50000"/>
                  </a:schemeClr>
                </a:solidFill>
              </a:rPr>
              <a:t>ECS - The Electrochemical Society</a:t>
            </a:r>
          </a:p>
          <a:p>
            <a:pPr marL="114300" indent="-114300" algn="l">
              <a:lnSpc>
                <a:spcPts val="1180"/>
              </a:lnSpc>
            </a:pPr>
            <a:r>
              <a:rPr lang="en-US" sz="1100" dirty="0" smtClean="0">
                <a:solidFill>
                  <a:schemeClr val="accent1">
                    <a:lumMod val="50000"/>
                  </a:schemeClr>
                </a:solidFill>
              </a:rPr>
              <a:t>EDP </a:t>
            </a:r>
            <a:r>
              <a:rPr lang="en-US" sz="1100" dirty="0">
                <a:solidFill>
                  <a:schemeClr val="accent1">
                    <a:lumMod val="50000"/>
                  </a:schemeClr>
                </a:solidFill>
              </a:rPr>
              <a:t>Sciences</a:t>
            </a:r>
          </a:p>
          <a:p>
            <a:pPr marL="114300" indent="-114300" algn="l">
              <a:lnSpc>
                <a:spcPts val="1180"/>
              </a:lnSpc>
            </a:pPr>
            <a:r>
              <a:rPr lang="en-US" sz="1100" dirty="0" smtClean="0">
                <a:solidFill>
                  <a:schemeClr val="accent1">
                    <a:lumMod val="50000"/>
                  </a:schemeClr>
                </a:solidFill>
              </a:rPr>
              <a:t>Elsevier</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Emerald Group Publishing Limited</a:t>
            </a:r>
          </a:p>
          <a:p>
            <a:pPr marL="114300" indent="-114300" algn="l">
              <a:lnSpc>
                <a:spcPts val="1180"/>
              </a:lnSpc>
            </a:pPr>
            <a:r>
              <a:rPr lang="en-US" sz="1100" dirty="0">
                <a:solidFill>
                  <a:schemeClr val="accent1">
                    <a:lumMod val="50000"/>
                  </a:schemeClr>
                </a:solidFill>
              </a:rPr>
              <a:t>The Endocrine Society</a:t>
            </a:r>
          </a:p>
          <a:p>
            <a:pPr marL="114300" indent="-114300" algn="l">
              <a:lnSpc>
                <a:spcPts val="1180"/>
              </a:lnSpc>
            </a:pPr>
            <a:r>
              <a:rPr lang="en-US" sz="1100" dirty="0">
                <a:solidFill>
                  <a:schemeClr val="accent1">
                    <a:lumMod val="50000"/>
                  </a:schemeClr>
                </a:solidFill>
              </a:rPr>
              <a:t>Entomological Society of America</a:t>
            </a:r>
          </a:p>
          <a:p>
            <a:pPr marL="114300" indent="-114300" algn="l">
              <a:lnSpc>
                <a:spcPts val="1180"/>
              </a:lnSpc>
            </a:pPr>
            <a:r>
              <a:rPr lang="en-US" sz="1100" dirty="0">
                <a:solidFill>
                  <a:schemeClr val="accent1">
                    <a:lumMod val="50000"/>
                  </a:schemeClr>
                </a:solidFill>
              </a:rPr>
              <a:t>European Respiratory Society</a:t>
            </a:r>
          </a:p>
          <a:p>
            <a:pPr marL="114300" indent="-114300" algn="l">
              <a:lnSpc>
                <a:spcPts val="1180"/>
              </a:lnSpc>
            </a:pPr>
            <a:r>
              <a:rPr lang="en-US" sz="1100" dirty="0">
                <a:solidFill>
                  <a:schemeClr val="accent1">
                    <a:lumMod val="50000"/>
                  </a:schemeClr>
                </a:solidFill>
              </a:rPr>
              <a:t>Fabricators and Manufacturers Association, International</a:t>
            </a:r>
          </a:p>
          <a:p>
            <a:pPr marL="114300" indent="-114300" algn="l">
              <a:lnSpc>
                <a:spcPts val="1180"/>
              </a:lnSpc>
            </a:pPr>
            <a:r>
              <a:rPr lang="en-US" sz="1100" dirty="0">
                <a:solidFill>
                  <a:schemeClr val="accent1">
                    <a:lumMod val="50000"/>
                  </a:schemeClr>
                </a:solidFill>
              </a:rPr>
              <a:t>Genetics Society of America</a:t>
            </a:r>
          </a:p>
          <a:p>
            <a:pPr marL="114300" indent="-114300" algn="l">
              <a:lnSpc>
                <a:spcPts val="1180"/>
              </a:lnSpc>
            </a:pPr>
            <a:r>
              <a:rPr lang="en-US" sz="1100" dirty="0" err="1" smtClean="0">
                <a:solidFill>
                  <a:schemeClr val="accent1">
                    <a:lumMod val="50000"/>
                  </a:schemeClr>
                </a:solidFill>
              </a:rPr>
              <a:t>GeoScienceWorld</a:t>
            </a:r>
            <a:endParaRPr lang="en-US" sz="1100" dirty="0" smtClean="0">
              <a:solidFill>
                <a:schemeClr val="accent1">
                  <a:lumMod val="50000"/>
                </a:schemeClr>
              </a:solidFill>
            </a:endParaRPr>
          </a:p>
          <a:p>
            <a:pPr marL="114300" indent="-114300" algn="l">
              <a:lnSpc>
                <a:spcPts val="1180"/>
              </a:lnSpc>
            </a:pPr>
            <a:r>
              <a:rPr lang="en-US" sz="1100" dirty="0" err="1" smtClean="0">
                <a:solidFill>
                  <a:schemeClr val="accent1">
                    <a:lumMod val="50000"/>
                  </a:schemeClr>
                </a:solidFill>
              </a:rPr>
              <a:t>Hindawi</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Human Factors and Ergonomics Society</a:t>
            </a:r>
          </a:p>
          <a:p>
            <a:pPr marL="114300" indent="-114300" algn="l">
              <a:lnSpc>
                <a:spcPts val="1180"/>
              </a:lnSpc>
            </a:pPr>
            <a:r>
              <a:rPr lang="en-US" sz="1100" dirty="0">
                <a:solidFill>
                  <a:schemeClr val="accent1">
                    <a:lumMod val="50000"/>
                  </a:schemeClr>
                </a:solidFill>
              </a:rPr>
              <a:t>IEEE</a:t>
            </a:r>
          </a:p>
          <a:p>
            <a:pPr marL="114300" indent="-114300" algn="l">
              <a:lnSpc>
                <a:spcPts val="1180"/>
              </a:lnSpc>
            </a:pPr>
            <a:r>
              <a:rPr lang="en-US" sz="1100" dirty="0">
                <a:solidFill>
                  <a:schemeClr val="accent1">
                    <a:lumMod val="50000"/>
                  </a:schemeClr>
                </a:solidFill>
              </a:rPr>
              <a:t>iMedPub. Internet Medical Publishing</a:t>
            </a:r>
          </a:p>
          <a:p>
            <a:pPr marL="114300" indent="-114300" algn="l">
              <a:lnSpc>
                <a:spcPts val="1180"/>
              </a:lnSpc>
            </a:pPr>
            <a:r>
              <a:rPr lang="en-US" sz="1100" dirty="0" smtClean="0">
                <a:solidFill>
                  <a:schemeClr val="accent1">
                    <a:lumMod val="50000"/>
                  </a:schemeClr>
                </a:solidFill>
              </a:rPr>
              <a:t>INFORMS</a:t>
            </a:r>
          </a:p>
          <a:p>
            <a:pPr marL="114300" indent="-114300" algn="l">
              <a:lnSpc>
                <a:spcPts val="1180"/>
              </a:lnSpc>
            </a:pPr>
            <a:r>
              <a:rPr lang="en-US" sz="1100" dirty="0" smtClean="0">
                <a:solidFill>
                  <a:schemeClr val="accent1">
                    <a:lumMod val="50000"/>
                  </a:schemeClr>
                </a:solidFill>
              </a:rPr>
              <a:t>Institute </a:t>
            </a:r>
            <a:r>
              <a:rPr lang="en-US" sz="1100" dirty="0">
                <a:solidFill>
                  <a:schemeClr val="accent1">
                    <a:lumMod val="50000"/>
                  </a:schemeClr>
                </a:solidFill>
              </a:rPr>
              <a:t>of Physics Publishing</a:t>
            </a:r>
          </a:p>
          <a:p>
            <a:pPr marL="114300" indent="-114300" algn="l">
              <a:lnSpc>
                <a:spcPts val="1180"/>
              </a:lnSpc>
            </a:pPr>
            <a:r>
              <a:rPr lang="en-US" sz="1100" dirty="0">
                <a:solidFill>
                  <a:schemeClr val="accent1">
                    <a:lumMod val="50000"/>
                  </a:schemeClr>
                </a:solidFill>
              </a:rPr>
              <a:t>Institution of Engineering and Technology (IET)</a:t>
            </a:r>
          </a:p>
          <a:p>
            <a:pPr marL="114300" indent="-114300" algn="l">
              <a:lnSpc>
                <a:spcPts val="1180"/>
              </a:lnSpc>
            </a:pPr>
            <a:r>
              <a:rPr lang="en-US" sz="1100" dirty="0">
                <a:solidFill>
                  <a:schemeClr val="accent1">
                    <a:lumMod val="50000"/>
                  </a:schemeClr>
                </a:solidFill>
              </a:rPr>
              <a:t>Journal of Bone and Joint Surgery</a:t>
            </a:r>
          </a:p>
          <a:p>
            <a:pPr marL="114300" indent="-114300" algn="l">
              <a:lnSpc>
                <a:spcPts val="1180"/>
              </a:lnSpc>
            </a:pPr>
            <a:r>
              <a:rPr lang="en-US" sz="1100" dirty="0" smtClean="0">
                <a:solidFill>
                  <a:schemeClr val="accent1">
                    <a:lumMod val="50000"/>
                  </a:schemeClr>
                </a:solidFill>
              </a:rPr>
              <a:t>Journal of Infection in Developing Countries</a:t>
            </a:r>
          </a:p>
          <a:p>
            <a:pPr marL="114300" indent="-114300" algn="l">
              <a:lnSpc>
                <a:spcPts val="1180"/>
              </a:lnSpc>
            </a:pPr>
            <a:r>
              <a:rPr lang="en-US" sz="1100" dirty="0" smtClean="0">
                <a:solidFill>
                  <a:schemeClr val="accent1">
                    <a:lumMod val="50000"/>
                  </a:schemeClr>
                </a:solidFill>
              </a:rPr>
              <a:t>Journal </a:t>
            </a:r>
            <a:r>
              <a:rPr lang="en-US" sz="1100" dirty="0">
                <a:solidFill>
                  <a:schemeClr val="accent1">
                    <a:lumMod val="50000"/>
                  </a:schemeClr>
                </a:solidFill>
              </a:rPr>
              <a:t>of Rehabilitation Research and </a:t>
            </a:r>
            <a:r>
              <a:rPr lang="en-US" sz="1100" dirty="0" err="1" smtClean="0">
                <a:solidFill>
                  <a:schemeClr val="accent1">
                    <a:lumMod val="50000"/>
                  </a:schemeClr>
                </a:solidFill>
              </a:rPr>
              <a:t>Dev</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Lynne Rienner Publishers, Inc.</a:t>
            </a:r>
          </a:p>
          <a:p>
            <a:pPr marL="114300" indent="-114300" algn="l">
              <a:lnSpc>
                <a:spcPts val="1180"/>
              </a:lnSpc>
            </a:pPr>
            <a:r>
              <a:rPr lang="en-US" sz="1100" dirty="0">
                <a:solidFill>
                  <a:schemeClr val="accent1">
                    <a:lumMod val="50000"/>
                  </a:schemeClr>
                </a:solidFill>
              </a:rPr>
              <a:t>Materials Research Society</a:t>
            </a:r>
          </a:p>
          <a:p>
            <a:pPr marL="114300" indent="-114300" algn="l">
              <a:lnSpc>
                <a:spcPts val="1180"/>
              </a:lnSpc>
            </a:pPr>
            <a:r>
              <a:rPr lang="en-US" sz="1100" dirty="0">
                <a:solidFill>
                  <a:schemeClr val="accent1">
                    <a:lumMod val="50000"/>
                  </a:schemeClr>
                </a:solidFill>
              </a:rPr>
              <a:t>McGraw-Hill</a:t>
            </a:r>
          </a:p>
          <a:p>
            <a:pPr marL="114300" indent="-114300" algn="l">
              <a:lnSpc>
                <a:spcPts val="1180"/>
              </a:lnSpc>
            </a:pPr>
            <a:r>
              <a:rPr lang="en-US" sz="1100" dirty="0">
                <a:solidFill>
                  <a:schemeClr val="accent1">
                    <a:lumMod val="50000"/>
                  </a:schemeClr>
                </a:solidFill>
              </a:rPr>
              <a:t>Mycological Society of America</a:t>
            </a:r>
          </a:p>
          <a:p>
            <a:pPr marL="114300" indent="-114300" algn="l">
              <a:lnSpc>
                <a:spcPts val="1180"/>
              </a:lnSpc>
            </a:pPr>
            <a:r>
              <a:rPr lang="en-US" sz="1100" dirty="0" smtClean="0">
                <a:solidFill>
                  <a:schemeClr val="accent1">
                    <a:lumMod val="50000"/>
                  </a:schemeClr>
                </a:solidFill>
              </a:rPr>
              <a:t>Nature Publishing Group</a:t>
            </a:r>
          </a:p>
          <a:p>
            <a:pPr marL="114300" indent="-114300" algn="l">
              <a:lnSpc>
                <a:spcPts val="1180"/>
              </a:lnSpc>
            </a:pPr>
            <a:r>
              <a:rPr lang="en-US" sz="1100" dirty="0" smtClean="0">
                <a:solidFill>
                  <a:schemeClr val="accent1">
                    <a:lumMod val="50000"/>
                  </a:schemeClr>
                </a:solidFill>
              </a:rPr>
              <a:t>New </a:t>
            </a:r>
            <a:r>
              <a:rPr lang="en-US" sz="1100" dirty="0">
                <a:solidFill>
                  <a:schemeClr val="accent1">
                    <a:lumMod val="50000"/>
                  </a:schemeClr>
                </a:solidFill>
              </a:rPr>
              <a:t>England Journal of </a:t>
            </a:r>
            <a:r>
              <a:rPr lang="en-US" sz="1100" dirty="0" smtClean="0">
                <a:solidFill>
                  <a:schemeClr val="accent1">
                    <a:lumMod val="50000"/>
                  </a:schemeClr>
                </a:solidFill>
              </a:rPr>
              <a:t>Medicine</a:t>
            </a:r>
          </a:p>
          <a:p>
            <a:pPr marL="114300" indent="-114300" algn="l">
              <a:lnSpc>
                <a:spcPts val="1180"/>
              </a:lnSpc>
            </a:pPr>
            <a:r>
              <a:rPr lang="en-US" sz="1100" dirty="0" smtClean="0">
                <a:solidFill>
                  <a:schemeClr val="accent1">
                    <a:lumMod val="50000"/>
                  </a:schemeClr>
                </a:solidFill>
              </a:rPr>
              <a:t>Now Publishers</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The Optical Society</a:t>
            </a:r>
          </a:p>
          <a:p>
            <a:pPr marL="114300" indent="-114300" algn="l">
              <a:lnSpc>
                <a:spcPts val="1180"/>
              </a:lnSpc>
            </a:pPr>
            <a:r>
              <a:rPr lang="en-US" sz="1100" dirty="0">
                <a:solidFill>
                  <a:schemeClr val="accent1">
                    <a:lumMod val="50000"/>
                  </a:schemeClr>
                </a:solidFill>
              </a:rPr>
              <a:t>Oxford University Press</a:t>
            </a:r>
          </a:p>
          <a:p>
            <a:pPr marL="114300" indent="-114300" algn="l">
              <a:lnSpc>
                <a:spcPts val="1180"/>
              </a:lnSpc>
            </a:pPr>
            <a:r>
              <a:rPr lang="en-US" sz="1100" dirty="0">
                <a:solidFill>
                  <a:schemeClr val="accent1">
                    <a:lumMod val="50000"/>
                  </a:schemeClr>
                </a:solidFill>
              </a:rPr>
              <a:t>The Physiological </a:t>
            </a:r>
            <a:r>
              <a:rPr lang="en-US" sz="1100" dirty="0" smtClean="0">
                <a:solidFill>
                  <a:schemeClr val="accent1">
                    <a:lumMod val="50000"/>
                  </a:schemeClr>
                </a:solidFill>
              </a:rPr>
              <a:t>Society</a:t>
            </a:r>
          </a:p>
          <a:p>
            <a:pPr marL="114300" indent="-114300" algn="l">
              <a:lnSpc>
                <a:spcPts val="1180"/>
              </a:lnSpc>
            </a:pPr>
            <a:r>
              <a:rPr lang="en-US" sz="1100" dirty="0" err="1" smtClean="0">
                <a:solidFill>
                  <a:schemeClr val="accent1">
                    <a:lumMod val="50000"/>
                  </a:schemeClr>
                </a:solidFill>
              </a:rPr>
              <a:t>Revista</a:t>
            </a:r>
            <a:r>
              <a:rPr lang="en-US" sz="1100" dirty="0" smtClean="0">
                <a:solidFill>
                  <a:schemeClr val="accent1">
                    <a:lumMod val="50000"/>
                  </a:schemeClr>
                </a:solidFill>
              </a:rPr>
              <a:t> </a:t>
            </a:r>
            <a:r>
              <a:rPr lang="en-US" sz="1100" dirty="0" err="1" smtClean="0">
                <a:solidFill>
                  <a:schemeClr val="accent1">
                    <a:lumMod val="50000"/>
                  </a:schemeClr>
                </a:solidFill>
              </a:rPr>
              <a:t>Medica</a:t>
            </a:r>
            <a:r>
              <a:rPr lang="en-US" sz="1100" dirty="0" smtClean="0">
                <a:solidFill>
                  <a:schemeClr val="accent1">
                    <a:lumMod val="50000"/>
                  </a:schemeClr>
                </a:solidFill>
              </a:rPr>
              <a:t> de </a:t>
            </a:r>
            <a:r>
              <a:rPr lang="en-US" sz="1100" dirty="0" err="1" smtClean="0">
                <a:solidFill>
                  <a:schemeClr val="accent1">
                    <a:lumMod val="50000"/>
                  </a:schemeClr>
                </a:solidFill>
              </a:rPr>
              <a:t>Risarlda</a:t>
            </a:r>
            <a:endParaRPr lang="en-US" sz="1100" dirty="0">
              <a:solidFill>
                <a:schemeClr val="accent1">
                  <a:lumMod val="50000"/>
                </a:schemeClr>
              </a:solidFill>
            </a:endParaRPr>
          </a:p>
          <a:p>
            <a:pPr marL="114300" indent="-114300" algn="l">
              <a:lnSpc>
                <a:spcPts val="1180"/>
              </a:lnSpc>
            </a:pPr>
            <a:r>
              <a:rPr lang="en-US" sz="1100" dirty="0" smtClean="0">
                <a:solidFill>
                  <a:schemeClr val="accent1">
                    <a:lumMod val="50000"/>
                  </a:schemeClr>
                </a:solidFill>
              </a:rPr>
              <a:t>The Rockefeller University Press</a:t>
            </a:r>
          </a:p>
          <a:p>
            <a:pPr marL="114300" indent="-114300" algn="l">
              <a:lnSpc>
                <a:spcPts val="1180"/>
              </a:lnSpc>
            </a:pPr>
            <a:r>
              <a:rPr lang="en-US" sz="1100" dirty="0" smtClean="0">
                <a:solidFill>
                  <a:schemeClr val="accent1">
                    <a:lumMod val="50000"/>
                  </a:schemeClr>
                </a:solidFill>
              </a:rPr>
              <a:t>The </a:t>
            </a:r>
            <a:r>
              <a:rPr lang="en-US" sz="1100" dirty="0">
                <a:solidFill>
                  <a:schemeClr val="accent1">
                    <a:lumMod val="50000"/>
                  </a:schemeClr>
                </a:solidFill>
              </a:rPr>
              <a:t>Royal College of Psychiatrists</a:t>
            </a:r>
          </a:p>
          <a:p>
            <a:pPr marL="114300" indent="-114300" algn="l">
              <a:lnSpc>
                <a:spcPts val="1180"/>
              </a:lnSpc>
            </a:pPr>
            <a:r>
              <a:rPr lang="en-US" sz="1100" dirty="0">
                <a:solidFill>
                  <a:schemeClr val="accent1">
                    <a:lumMod val="50000"/>
                  </a:schemeClr>
                </a:solidFill>
              </a:rPr>
              <a:t>The Royal Society</a:t>
            </a:r>
          </a:p>
          <a:p>
            <a:pPr marL="114300" indent="-114300" algn="l">
              <a:lnSpc>
                <a:spcPts val="1180"/>
              </a:lnSpc>
            </a:pPr>
            <a:r>
              <a:rPr lang="en-US" sz="1100" dirty="0">
                <a:solidFill>
                  <a:schemeClr val="accent1">
                    <a:lumMod val="50000"/>
                  </a:schemeClr>
                </a:solidFill>
              </a:rPr>
              <a:t>Royal Society of </a:t>
            </a:r>
            <a:r>
              <a:rPr lang="en-US" sz="1100" dirty="0" smtClean="0">
                <a:solidFill>
                  <a:schemeClr val="accent1">
                    <a:lumMod val="50000"/>
                  </a:schemeClr>
                </a:solidFill>
              </a:rPr>
              <a:t>Chemistry</a:t>
            </a:r>
          </a:p>
          <a:p>
            <a:pPr marL="114300" indent="-114300" algn="l">
              <a:lnSpc>
                <a:spcPts val="1180"/>
              </a:lnSpc>
            </a:pPr>
            <a:r>
              <a:rPr lang="en-US" sz="1100" dirty="0" smtClean="0">
                <a:solidFill>
                  <a:schemeClr val="accent1">
                    <a:lumMod val="50000"/>
                  </a:schemeClr>
                </a:solidFill>
              </a:rPr>
              <a:t>Sage Publications</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Society for the Advancement of Materials on Process Engineering</a:t>
            </a:r>
          </a:p>
          <a:p>
            <a:pPr marL="114300" indent="-114300" algn="l">
              <a:lnSpc>
                <a:spcPts val="1180"/>
              </a:lnSpc>
            </a:pPr>
            <a:r>
              <a:rPr lang="en-US" sz="1100" dirty="0">
                <a:solidFill>
                  <a:schemeClr val="accent1">
                    <a:lumMod val="50000"/>
                  </a:schemeClr>
                </a:solidFill>
              </a:rPr>
              <a:t>Society for the Study of Reproduction</a:t>
            </a:r>
          </a:p>
          <a:p>
            <a:pPr marL="114300" indent="-114300" algn="l">
              <a:lnSpc>
                <a:spcPts val="1180"/>
              </a:lnSpc>
            </a:pPr>
            <a:r>
              <a:rPr lang="en-US" sz="1100" dirty="0">
                <a:solidFill>
                  <a:schemeClr val="accent1">
                    <a:lumMod val="50000"/>
                  </a:schemeClr>
                </a:solidFill>
              </a:rPr>
              <a:t>Soil Science </a:t>
            </a:r>
            <a:endParaRPr lang="en-US" sz="1100" dirty="0" smtClean="0">
              <a:solidFill>
                <a:schemeClr val="accent1">
                  <a:lumMod val="50000"/>
                </a:schemeClr>
              </a:solidFill>
            </a:endParaRPr>
          </a:p>
          <a:p>
            <a:pPr marL="114300" indent="-114300" algn="l">
              <a:lnSpc>
                <a:spcPts val="1180"/>
              </a:lnSpc>
            </a:pPr>
            <a:r>
              <a:rPr lang="en-US" sz="1100" dirty="0" smtClean="0">
                <a:solidFill>
                  <a:schemeClr val="accent1">
                    <a:lumMod val="50000"/>
                  </a:schemeClr>
                </a:solidFill>
              </a:rPr>
              <a:t>Society </a:t>
            </a:r>
            <a:r>
              <a:rPr lang="en-US" sz="1100" dirty="0">
                <a:solidFill>
                  <a:schemeClr val="accent1">
                    <a:lumMod val="50000"/>
                  </a:schemeClr>
                </a:solidFill>
              </a:rPr>
              <a:t>of </a:t>
            </a:r>
            <a:r>
              <a:rPr lang="en-US" sz="1100" dirty="0" smtClean="0">
                <a:solidFill>
                  <a:schemeClr val="accent1">
                    <a:lumMod val="50000"/>
                  </a:schemeClr>
                </a:solidFill>
              </a:rPr>
              <a:t>America</a:t>
            </a:r>
          </a:p>
          <a:p>
            <a:pPr marL="114300" indent="-114300" algn="l">
              <a:lnSpc>
                <a:spcPts val="1180"/>
              </a:lnSpc>
            </a:pPr>
            <a:r>
              <a:rPr lang="en-US" sz="1100" dirty="0">
                <a:solidFill>
                  <a:schemeClr val="accent1">
                    <a:lumMod val="50000"/>
                  </a:schemeClr>
                </a:solidFill>
              </a:rPr>
              <a:t>Springer Science+Business Media LLC</a:t>
            </a:r>
          </a:p>
          <a:p>
            <a:pPr marL="114300" indent="-114300" algn="l">
              <a:lnSpc>
                <a:spcPts val="1180"/>
              </a:lnSpc>
            </a:pPr>
            <a:r>
              <a:rPr lang="en-US" sz="1100" dirty="0">
                <a:solidFill>
                  <a:schemeClr val="accent1">
                    <a:lumMod val="50000"/>
                  </a:schemeClr>
                </a:solidFill>
              </a:rPr>
              <a:t>Taylor &amp; Francis</a:t>
            </a:r>
          </a:p>
          <a:p>
            <a:pPr marL="114300" indent="-114300" algn="l">
              <a:lnSpc>
                <a:spcPts val="1180"/>
              </a:lnSpc>
            </a:pPr>
            <a:r>
              <a:rPr lang="en-US" sz="1100" dirty="0">
                <a:solidFill>
                  <a:schemeClr val="accent1">
                    <a:lumMod val="50000"/>
                  </a:schemeClr>
                </a:solidFill>
              </a:rPr>
              <a:t>Thieme Publishers</a:t>
            </a:r>
          </a:p>
          <a:p>
            <a:pPr marL="114300" indent="-114300" algn="l">
              <a:lnSpc>
                <a:spcPts val="1180"/>
              </a:lnSpc>
            </a:pPr>
            <a:r>
              <a:rPr lang="en-US" sz="1100" dirty="0">
                <a:solidFill>
                  <a:schemeClr val="accent1">
                    <a:lumMod val="50000"/>
                  </a:schemeClr>
                </a:solidFill>
              </a:rPr>
              <a:t>University of Chicago Press</a:t>
            </a:r>
          </a:p>
          <a:p>
            <a:pPr marL="114300" indent="-114300" algn="l">
              <a:lnSpc>
                <a:spcPts val="1180"/>
              </a:lnSpc>
            </a:pPr>
            <a:r>
              <a:rPr lang="en-US" sz="1100" dirty="0">
                <a:solidFill>
                  <a:schemeClr val="accent1">
                    <a:lumMod val="50000"/>
                  </a:schemeClr>
                </a:solidFill>
              </a:rPr>
              <a:t>John Wiley &amp; Sons</a:t>
            </a:r>
          </a:p>
          <a:p>
            <a:pPr marL="114300" indent="-114300" algn="l">
              <a:lnSpc>
                <a:spcPts val="1180"/>
              </a:lnSpc>
            </a:pPr>
            <a:r>
              <a:rPr lang="en-US" sz="1100" dirty="0">
                <a:solidFill>
                  <a:schemeClr val="accent1">
                    <a:lumMod val="50000"/>
                  </a:schemeClr>
                </a:solidFill>
              </a:rPr>
              <a:t>Wolters Kluwer Medical Research </a:t>
            </a:r>
            <a:endParaRPr lang="en-US" sz="1100" dirty="0" smtClean="0">
              <a:solidFill>
                <a:schemeClr val="accent1">
                  <a:lumMod val="50000"/>
                </a:schemeClr>
              </a:solidFill>
            </a:endParaRPr>
          </a:p>
          <a:p>
            <a:pPr marL="114300" indent="-114300" algn="l">
              <a:lnSpc>
                <a:spcPts val="1280"/>
              </a:lnSpc>
            </a:pPr>
            <a:r>
              <a:rPr lang="en-US" sz="1100" i="1" dirty="0" smtClean="0">
                <a:solidFill>
                  <a:schemeClr val="accent1">
                    <a:lumMod val="50000"/>
                  </a:schemeClr>
                </a:solidFill>
              </a:rPr>
              <a:t>    Plus 10 more service providers &amp; organizations</a:t>
            </a:r>
          </a:p>
        </p:txBody>
      </p:sp>
    </p:spTree>
    <p:extLst>
      <p:ext uri="{BB962C8B-B14F-4D97-AF65-F5344CB8AC3E}">
        <p14:creationId xmlns:p14="http://schemas.microsoft.com/office/powerpoint/2010/main" val="718320146"/>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1676400"/>
            <a:ext cx="8229600" cy="728045"/>
          </a:xfrm>
        </p:spPr>
        <p:txBody>
          <a:bodyPr lIns="0" tIns="0" rIns="0" bIns="0" anchor="t">
            <a:noAutofit/>
          </a:bodyPr>
          <a:lstStyle/>
          <a:p>
            <a:pPr algn="ctr"/>
            <a:r>
              <a:rPr lang="en-US" sz="3200" b="1" dirty="0" smtClean="0">
                <a:solidFill>
                  <a:srgbClr val="403152"/>
                </a:solidFill>
                <a:cs typeface="Arial"/>
              </a:rPr>
              <a:t>Board Members</a:t>
            </a:r>
            <a:endParaRPr lang="en-US" sz="3200" dirty="0" smtClean="0">
              <a:solidFill>
                <a:srgbClr val="403152"/>
              </a:solidFill>
              <a:cs typeface="Arial"/>
            </a:endParaRPr>
          </a:p>
        </p:txBody>
      </p:sp>
      <p:sp>
        <p:nvSpPr>
          <p:cNvPr id="2" name="Content Placeholder 1"/>
          <p:cNvSpPr>
            <a:spLocks noGrp="1"/>
          </p:cNvSpPr>
          <p:nvPr>
            <p:ph sz="half" idx="1"/>
          </p:nvPr>
        </p:nvSpPr>
        <p:spPr>
          <a:xfrm>
            <a:off x="533400" y="2286000"/>
            <a:ext cx="4648200" cy="2620963"/>
          </a:xfrm>
        </p:spPr>
        <p:txBody>
          <a:bodyPr>
            <a:noAutofit/>
          </a:bodyPr>
          <a:lstStyle/>
          <a:p>
            <a:pPr marL="0" indent="0">
              <a:spcBef>
                <a:spcPts val="600"/>
              </a:spcBef>
              <a:buNone/>
            </a:pPr>
            <a:r>
              <a:rPr lang="en-US" sz="1800" b="1" dirty="0">
                <a:solidFill>
                  <a:schemeClr val="accent4">
                    <a:lumMod val="50000"/>
                  </a:schemeClr>
                </a:solidFill>
                <a:cs typeface="Arial"/>
              </a:rPr>
              <a:t>David </a:t>
            </a:r>
            <a:r>
              <a:rPr lang="en-US" sz="1800" b="1" dirty="0" err="1">
                <a:solidFill>
                  <a:schemeClr val="accent4">
                    <a:lumMod val="50000"/>
                  </a:schemeClr>
                </a:solidFill>
                <a:cs typeface="Arial"/>
              </a:rPr>
              <a:t>Crotty</a:t>
            </a:r>
            <a:r>
              <a:rPr lang="en-US" sz="1800" b="1" dirty="0">
                <a:solidFill>
                  <a:schemeClr val="accent4">
                    <a:lumMod val="50000"/>
                  </a:schemeClr>
                </a:solidFill>
                <a:cs typeface="Arial"/>
              </a:rPr>
              <a:t>, </a:t>
            </a:r>
            <a:r>
              <a:rPr lang="en-US" sz="1800" dirty="0">
                <a:solidFill>
                  <a:schemeClr val="accent4">
                    <a:lumMod val="50000"/>
                  </a:schemeClr>
                </a:solidFill>
                <a:cs typeface="Arial"/>
              </a:rPr>
              <a:t>Oxford University Press</a:t>
            </a:r>
          </a:p>
          <a:p>
            <a:pPr marL="0" indent="0">
              <a:spcBef>
                <a:spcPts val="600"/>
              </a:spcBef>
              <a:buNone/>
            </a:pPr>
            <a:r>
              <a:rPr lang="en-US" sz="1800" b="1" dirty="0" smtClean="0">
                <a:solidFill>
                  <a:schemeClr val="accent4">
                    <a:lumMod val="50000"/>
                  </a:schemeClr>
                </a:solidFill>
                <a:cs typeface="Arial"/>
              </a:rPr>
              <a:t>Scott </a:t>
            </a:r>
            <a:r>
              <a:rPr lang="en-US" sz="1800" b="1" dirty="0" err="1">
                <a:solidFill>
                  <a:schemeClr val="accent4">
                    <a:lumMod val="50000"/>
                  </a:schemeClr>
                </a:solidFill>
                <a:cs typeface="Arial"/>
              </a:rPr>
              <a:t>Delman</a:t>
            </a:r>
            <a:r>
              <a:rPr lang="en-US" sz="1800" b="1" dirty="0">
                <a:solidFill>
                  <a:schemeClr val="accent4">
                    <a:lumMod val="50000"/>
                  </a:schemeClr>
                </a:solidFill>
                <a:cs typeface="Arial"/>
              </a:rPr>
              <a:t>, </a:t>
            </a:r>
            <a:r>
              <a:rPr lang="en-US" sz="1800" dirty="0">
                <a:solidFill>
                  <a:schemeClr val="accent4">
                    <a:lumMod val="50000"/>
                  </a:schemeClr>
                </a:solidFill>
                <a:cs typeface="Arial"/>
              </a:rPr>
              <a:t>ACM</a:t>
            </a:r>
          </a:p>
          <a:p>
            <a:pPr marL="0" indent="0">
              <a:spcBef>
                <a:spcPts val="600"/>
              </a:spcBef>
              <a:buNone/>
            </a:pPr>
            <a:r>
              <a:rPr lang="en-US" sz="1800" b="1" dirty="0">
                <a:solidFill>
                  <a:schemeClr val="accent4">
                    <a:lumMod val="50000"/>
                  </a:schemeClr>
                </a:solidFill>
                <a:cs typeface="Arial"/>
              </a:rPr>
              <a:t>Fred </a:t>
            </a:r>
            <a:r>
              <a:rPr lang="en-US" sz="1800" b="1" dirty="0" err="1">
                <a:solidFill>
                  <a:schemeClr val="accent4">
                    <a:lumMod val="50000"/>
                  </a:schemeClr>
                </a:solidFill>
                <a:cs typeface="Arial"/>
              </a:rPr>
              <a:t>Dylla</a:t>
            </a:r>
            <a:r>
              <a:rPr lang="en-US" sz="1800" b="1" dirty="0">
                <a:solidFill>
                  <a:schemeClr val="accent4">
                    <a:lumMod val="50000"/>
                  </a:schemeClr>
                </a:solidFill>
                <a:cs typeface="Arial"/>
              </a:rPr>
              <a:t>, </a:t>
            </a:r>
            <a:r>
              <a:rPr lang="en-US" sz="1800" dirty="0">
                <a:solidFill>
                  <a:schemeClr val="accent4">
                    <a:lumMod val="50000"/>
                  </a:schemeClr>
                </a:solidFill>
                <a:cs typeface="Arial"/>
              </a:rPr>
              <a:t>American Institute of Physics</a:t>
            </a:r>
          </a:p>
          <a:p>
            <a:pPr marL="0" indent="0">
              <a:spcBef>
                <a:spcPts val="600"/>
              </a:spcBef>
              <a:buNone/>
            </a:pPr>
            <a:r>
              <a:rPr lang="en-US" sz="1800" b="1" dirty="0" smtClean="0">
                <a:solidFill>
                  <a:schemeClr val="accent4">
                    <a:lumMod val="50000"/>
                  </a:schemeClr>
                </a:solidFill>
                <a:cs typeface="Arial"/>
              </a:rPr>
              <a:t>Thane </a:t>
            </a:r>
            <a:r>
              <a:rPr lang="en-US" sz="1800" b="1" dirty="0" err="1">
                <a:solidFill>
                  <a:schemeClr val="accent4">
                    <a:lumMod val="50000"/>
                  </a:schemeClr>
                </a:solidFill>
                <a:cs typeface="Arial"/>
              </a:rPr>
              <a:t>Kerner</a:t>
            </a:r>
            <a:r>
              <a:rPr lang="en-US" sz="1800" b="1" dirty="0">
                <a:solidFill>
                  <a:schemeClr val="accent4">
                    <a:lumMod val="50000"/>
                  </a:schemeClr>
                </a:solidFill>
                <a:cs typeface="Arial"/>
              </a:rPr>
              <a:t>, </a:t>
            </a:r>
            <a:r>
              <a:rPr lang="en-US" sz="1800" dirty="0" err="1">
                <a:solidFill>
                  <a:schemeClr val="accent4">
                    <a:lumMod val="50000"/>
                  </a:schemeClr>
                </a:solidFill>
                <a:cs typeface="Arial"/>
              </a:rPr>
              <a:t>Silverchair</a:t>
            </a:r>
            <a:r>
              <a:rPr lang="en-US" sz="1800" dirty="0">
                <a:solidFill>
                  <a:schemeClr val="accent4">
                    <a:lumMod val="50000"/>
                  </a:schemeClr>
                </a:solidFill>
                <a:cs typeface="Arial"/>
              </a:rPr>
              <a:t> </a:t>
            </a:r>
            <a:endParaRPr lang="en-US" sz="1800" dirty="0" smtClean="0">
              <a:solidFill>
                <a:schemeClr val="accent4">
                  <a:lumMod val="50000"/>
                </a:schemeClr>
              </a:solidFill>
              <a:cs typeface="Arial"/>
            </a:endParaRPr>
          </a:p>
          <a:p>
            <a:pPr marL="0" indent="0">
              <a:spcBef>
                <a:spcPts val="600"/>
              </a:spcBef>
              <a:buNone/>
            </a:pPr>
            <a:r>
              <a:rPr lang="en-US" sz="1800" b="1" dirty="0" smtClean="0">
                <a:solidFill>
                  <a:schemeClr val="accent4">
                    <a:lumMod val="50000"/>
                  </a:schemeClr>
                </a:solidFill>
                <a:cs typeface="Arial"/>
              </a:rPr>
              <a:t>Susan </a:t>
            </a:r>
            <a:r>
              <a:rPr lang="en-US" sz="1800" b="1" dirty="0">
                <a:solidFill>
                  <a:schemeClr val="accent4">
                    <a:lumMod val="50000"/>
                  </a:schemeClr>
                </a:solidFill>
                <a:cs typeface="Arial"/>
              </a:rPr>
              <a:t>King, </a:t>
            </a:r>
            <a:r>
              <a:rPr lang="en-US" sz="1800" dirty="0">
                <a:solidFill>
                  <a:schemeClr val="accent4">
                    <a:lumMod val="50000"/>
                  </a:schemeClr>
                </a:solidFill>
                <a:cs typeface="Arial"/>
              </a:rPr>
              <a:t>American Chemical </a:t>
            </a:r>
            <a:r>
              <a:rPr lang="en-US" sz="1800" dirty="0" smtClean="0">
                <a:solidFill>
                  <a:schemeClr val="accent4">
                    <a:lumMod val="50000"/>
                  </a:schemeClr>
                </a:solidFill>
                <a:cs typeface="Arial"/>
              </a:rPr>
              <a:t>Society</a:t>
            </a:r>
            <a:r>
              <a:rPr lang="en-US" sz="1800" dirty="0">
                <a:solidFill>
                  <a:schemeClr val="accent4">
                    <a:lumMod val="50000"/>
                  </a:schemeClr>
                </a:solidFill>
                <a:cs typeface="Arial"/>
              </a:rPr>
              <a:t> </a:t>
            </a:r>
            <a:r>
              <a:rPr lang="en-US" sz="1800" dirty="0" smtClean="0">
                <a:solidFill>
                  <a:schemeClr val="accent4">
                    <a:lumMod val="50000"/>
                  </a:schemeClr>
                </a:solidFill>
                <a:cs typeface="Arial"/>
              </a:rPr>
              <a:t>(Chair)</a:t>
            </a:r>
            <a:endParaRPr lang="en-US" sz="1800" dirty="0">
              <a:solidFill>
                <a:schemeClr val="accent4">
                  <a:lumMod val="50000"/>
                </a:schemeClr>
              </a:solidFill>
              <a:cs typeface="Arial"/>
            </a:endParaRPr>
          </a:p>
          <a:p>
            <a:pPr marL="0" indent="0">
              <a:lnSpc>
                <a:spcPct val="150000"/>
              </a:lnSpc>
              <a:buNone/>
            </a:pPr>
            <a:endParaRPr lang="en-US" sz="1600" dirty="0">
              <a:solidFill>
                <a:schemeClr val="accent4">
                  <a:lumMod val="50000"/>
                </a:schemeClr>
              </a:solidFill>
              <a:latin typeface="Arial"/>
              <a:cs typeface="Arial"/>
            </a:endParaRPr>
          </a:p>
          <a:p>
            <a:pPr marL="0" indent="0">
              <a:lnSpc>
                <a:spcPct val="150000"/>
              </a:lnSpc>
              <a:buNone/>
            </a:pPr>
            <a:endParaRPr lang="en-US" sz="1600" dirty="0">
              <a:solidFill>
                <a:schemeClr val="accent4">
                  <a:lumMod val="50000"/>
                </a:schemeClr>
              </a:solidFill>
              <a:latin typeface="Arial"/>
              <a:cs typeface="Arial"/>
            </a:endParaRPr>
          </a:p>
          <a:p>
            <a:pPr marL="0" indent="0">
              <a:buNone/>
            </a:pPr>
            <a:endParaRPr lang="en-US" dirty="0">
              <a:solidFill>
                <a:schemeClr val="accent4">
                  <a:lumMod val="50000"/>
                </a:schemeClr>
              </a:solidFill>
            </a:endParaRPr>
          </a:p>
        </p:txBody>
      </p:sp>
      <p:sp>
        <p:nvSpPr>
          <p:cNvPr id="3" name="Content Placeholder 2"/>
          <p:cNvSpPr>
            <a:spLocks noGrp="1"/>
          </p:cNvSpPr>
          <p:nvPr>
            <p:ph sz="half" idx="2"/>
          </p:nvPr>
        </p:nvSpPr>
        <p:spPr>
          <a:xfrm>
            <a:off x="5105400" y="2298743"/>
            <a:ext cx="4038600" cy="2882857"/>
          </a:xfrm>
        </p:spPr>
        <p:txBody>
          <a:bodyPr>
            <a:noAutofit/>
          </a:bodyPr>
          <a:lstStyle/>
          <a:p>
            <a:pPr marL="0" indent="0">
              <a:spcBef>
                <a:spcPts val="600"/>
              </a:spcBef>
              <a:buNone/>
            </a:pPr>
            <a:r>
              <a:rPr lang="en-US" sz="1800" b="1" dirty="0">
                <a:solidFill>
                  <a:schemeClr val="accent4">
                    <a:lumMod val="50000"/>
                  </a:schemeClr>
                </a:solidFill>
                <a:cs typeface="Arial"/>
              </a:rPr>
              <a:t>Howard Ratner, </a:t>
            </a:r>
            <a:r>
              <a:rPr lang="en-US" sz="1800" dirty="0">
                <a:solidFill>
                  <a:schemeClr val="accent4">
                    <a:lumMod val="50000"/>
                  </a:schemeClr>
                </a:solidFill>
                <a:cs typeface="Arial"/>
              </a:rPr>
              <a:t>CHORUS</a:t>
            </a:r>
          </a:p>
          <a:p>
            <a:pPr marL="0" indent="0">
              <a:spcBef>
                <a:spcPts val="600"/>
              </a:spcBef>
              <a:buNone/>
            </a:pPr>
            <a:r>
              <a:rPr lang="en-US" sz="1800" b="1" dirty="0">
                <a:solidFill>
                  <a:schemeClr val="accent4">
                    <a:lumMod val="50000"/>
                  </a:schemeClr>
                </a:solidFill>
                <a:cs typeface="Arial"/>
              </a:rPr>
              <a:t>Joe Serene, </a:t>
            </a:r>
            <a:r>
              <a:rPr lang="en-US" sz="1800" dirty="0">
                <a:solidFill>
                  <a:schemeClr val="accent4">
                    <a:lumMod val="50000"/>
                  </a:schemeClr>
                </a:solidFill>
                <a:cs typeface="Arial"/>
              </a:rPr>
              <a:t>American Physical Society</a:t>
            </a:r>
          </a:p>
          <a:p>
            <a:pPr marL="0" indent="0">
              <a:spcBef>
                <a:spcPts val="600"/>
              </a:spcBef>
              <a:buNone/>
            </a:pPr>
            <a:r>
              <a:rPr lang="en-US" sz="1800" b="1" dirty="0" smtClean="0">
                <a:solidFill>
                  <a:schemeClr val="accent4">
                    <a:lumMod val="50000"/>
                  </a:schemeClr>
                </a:solidFill>
                <a:cs typeface="Arial"/>
              </a:rPr>
              <a:t>John </a:t>
            </a:r>
            <a:r>
              <a:rPr lang="en-US" sz="1800" b="1" dirty="0" err="1">
                <a:solidFill>
                  <a:schemeClr val="accent4">
                    <a:lumMod val="50000"/>
                  </a:schemeClr>
                </a:solidFill>
                <a:cs typeface="Arial"/>
              </a:rPr>
              <a:t>Tagler</a:t>
            </a:r>
            <a:r>
              <a:rPr lang="en-US" sz="1800" b="1" dirty="0">
                <a:solidFill>
                  <a:schemeClr val="accent4">
                    <a:lumMod val="50000"/>
                  </a:schemeClr>
                </a:solidFill>
                <a:cs typeface="Arial"/>
              </a:rPr>
              <a:t>,</a:t>
            </a:r>
            <a:r>
              <a:rPr lang="en-US" sz="1800" dirty="0">
                <a:solidFill>
                  <a:schemeClr val="accent4">
                    <a:lumMod val="50000"/>
                  </a:schemeClr>
                </a:solidFill>
                <a:cs typeface="Arial"/>
              </a:rPr>
              <a:t> </a:t>
            </a:r>
            <a:r>
              <a:rPr lang="en-US" sz="1800" dirty="0" smtClean="0">
                <a:solidFill>
                  <a:schemeClr val="accent4">
                    <a:lumMod val="50000"/>
                  </a:schemeClr>
                </a:solidFill>
                <a:cs typeface="Arial"/>
              </a:rPr>
              <a:t>PSP/AAP</a:t>
            </a:r>
            <a:endParaRPr lang="en-US" sz="1800" dirty="0">
              <a:solidFill>
                <a:schemeClr val="accent4">
                  <a:lumMod val="50000"/>
                </a:schemeClr>
              </a:solidFill>
              <a:cs typeface="Arial"/>
            </a:endParaRPr>
          </a:p>
          <a:p>
            <a:pPr marL="0" indent="0">
              <a:spcBef>
                <a:spcPts val="600"/>
              </a:spcBef>
              <a:buNone/>
            </a:pPr>
            <a:r>
              <a:rPr lang="en-US" sz="1800" b="1" dirty="0" smtClean="0">
                <a:solidFill>
                  <a:schemeClr val="accent4">
                    <a:lumMod val="50000"/>
                  </a:schemeClr>
                </a:solidFill>
                <a:cs typeface="Arial"/>
              </a:rPr>
              <a:t>Andrew </a:t>
            </a:r>
            <a:r>
              <a:rPr lang="en-US" sz="1800" b="1" dirty="0" err="1" smtClean="0">
                <a:solidFill>
                  <a:schemeClr val="accent4">
                    <a:lumMod val="50000"/>
                  </a:schemeClr>
                </a:solidFill>
                <a:cs typeface="Arial"/>
              </a:rPr>
              <a:t>Tien</a:t>
            </a:r>
            <a:r>
              <a:rPr lang="en-US" sz="1800" b="1" dirty="0" smtClean="0">
                <a:solidFill>
                  <a:schemeClr val="accent4">
                    <a:lumMod val="50000"/>
                  </a:schemeClr>
                </a:solidFill>
                <a:cs typeface="Arial"/>
              </a:rPr>
              <a:t>, </a:t>
            </a:r>
            <a:r>
              <a:rPr lang="en-US" sz="1800" dirty="0" smtClean="0">
                <a:solidFill>
                  <a:schemeClr val="accent4">
                    <a:lumMod val="50000"/>
                  </a:schemeClr>
                </a:solidFill>
                <a:cs typeface="Arial"/>
              </a:rPr>
              <a:t>Wiley</a:t>
            </a:r>
          </a:p>
          <a:p>
            <a:pPr marL="0" indent="0">
              <a:spcBef>
                <a:spcPts val="600"/>
              </a:spcBef>
              <a:buNone/>
            </a:pPr>
            <a:r>
              <a:rPr lang="en-US" sz="1800" b="1" dirty="0" smtClean="0">
                <a:solidFill>
                  <a:schemeClr val="accent4">
                    <a:lumMod val="50000"/>
                  </a:schemeClr>
                </a:solidFill>
                <a:cs typeface="Arial"/>
              </a:rPr>
              <a:t>Alicia </a:t>
            </a:r>
            <a:r>
              <a:rPr lang="en-US" sz="1800" b="1" dirty="0">
                <a:solidFill>
                  <a:schemeClr val="accent4">
                    <a:lumMod val="50000"/>
                  </a:schemeClr>
                </a:solidFill>
                <a:cs typeface="Arial"/>
              </a:rPr>
              <a:t>Wise, </a:t>
            </a:r>
            <a:r>
              <a:rPr lang="en-US" sz="1800" dirty="0">
                <a:solidFill>
                  <a:schemeClr val="accent4">
                    <a:lumMod val="50000"/>
                  </a:schemeClr>
                </a:solidFill>
                <a:cs typeface="Arial"/>
              </a:rPr>
              <a:t>Elsevier</a:t>
            </a:r>
          </a:p>
          <a:p>
            <a:pPr marL="0" indent="0">
              <a:spcBef>
                <a:spcPts val="600"/>
              </a:spcBef>
              <a:buNone/>
            </a:pPr>
            <a:r>
              <a:rPr lang="en-US" sz="1800" b="1" dirty="0">
                <a:solidFill>
                  <a:schemeClr val="accent4">
                    <a:lumMod val="50000"/>
                  </a:schemeClr>
                </a:solidFill>
                <a:cs typeface="Arial"/>
              </a:rPr>
              <a:t>Fran </a:t>
            </a:r>
            <a:r>
              <a:rPr lang="en-US" sz="1800" b="1" dirty="0" err="1">
                <a:solidFill>
                  <a:schemeClr val="accent4">
                    <a:lumMod val="50000"/>
                  </a:schemeClr>
                </a:solidFill>
                <a:cs typeface="Arial"/>
              </a:rPr>
              <a:t>Zappulla</a:t>
            </a:r>
            <a:r>
              <a:rPr lang="en-US" sz="1800" b="1" dirty="0">
                <a:solidFill>
                  <a:schemeClr val="accent4">
                    <a:lumMod val="50000"/>
                  </a:schemeClr>
                </a:solidFill>
                <a:cs typeface="Arial"/>
              </a:rPr>
              <a:t>,</a:t>
            </a:r>
            <a:r>
              <a:rPr lang="en-US" sz="1800" dirty="0">
                <a:solidFill>
                  <a:schemeClr val="accent4">
                    <a:lumMod val="50000"/>
                  </a:schemeClr>
                </a:solidFill>
                <a:cs typeface="Arial"/>
              </a:rPr>
              <a:t> </a:t>
            </a:r>
            <a:r>
              <a:rPr lang="en-US" sz="1800" dirty="0" smtClean="0">
                <a:solidFill>
                  <a:schemeClr val="accent4">
                    <a:lumMod val="50000"/>
                  </a:schemeClr>
                </a:solidFill>
                <a:cs typeface="Arial"/>
              </a:rPr>
              <a:t>IEEE</a:t>
            </a:r>
          </a:p>
          <a:p>
            <a:pPr marL="0" indent="0">
              <a:spcBef>
                <a:spcPts val="600"/>
              </a:spcBef>
              <a:buNone/>
            </a:pPr>
            <a:endParaRPr lang="en-US" sz="2000" dirty="0">
              <a:solidFill>
                <a:schemeClr val="accent4">
                  <a:lumMod val="50000"/>
                </a:schemeClr>
              </a:solidFill>
              <a:cs typeface="Arial"/>
            </a:endParaRPr>
          </a:p>
        </p:txBody>
      </p:sp>
      <p:sp>
        <p:nvSpPr>
          <p:cNvPr id="9" name="Title 1"/>
          <p:cNvSpPr txBox="1">
            <a:spLocks/>
          </p:cNvSpPr>
          <p:nvPr/>
        </p:nvSpPr>
        <p:spPr>
          <a:xfrm>
            <a:off x="609600" y="4800600"/>
            <a:ext cx="7467600" cy="990600"/>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chemeClr val="accent4">
                    <a:lumMod val="50000"/>
                  </a:schemeClr>
                </a:solidFill>
                <a:latin typeface="+mn-lt"/>
                <a:cs typeface="Arial"/>
              </a:rPr>
              <a:t>Advisors</a:t>
            </a:r>
            <a:endParaRPr lang="en-US" sz="1800" b="1" dirty="0">
              <a:solidFill>
                <a:schemeClr val="accent4">
                  <a:lumMod val="50000"/>
                </a:schemeClr>
              </a:solidFill>
              <a:latin typeface="+mn-lt"/>
              <a:cs typeface="Arial"/>
            </a:endParaRPr>
          </a:p>
          <a:p>
            <a:r>
              <a:rPr lang="en-US" sz="1800" b="1" dirty="0" smtClean="0">
                <a:solidFill>
                  <a:schemeClr val="accent4">
                    <a:lumMod val="50000"/>
                  </a:schemeClr>
                </a:solidFill>
                <a:latin typeface="+mn-lt"/>
                <a:cs typeface="Arial"/>
              </a:rPr>
              <a:t>Ed </a:t>
            </a:r>
            <a:r>
              <a:rPr lang="en-US" sz="1800" b="1" dirty="0" err="1" smtClean="0">
                <a:solidFill>
                  <a:schemeClr val="accent4">
                    <a:lumMod val="50000"/>
                  </a:schemeClr>
                </a:solidFill>
                <a:latin typeface="+mn-lt"/>
                <a:cs typeface="Arial"/>
              </a:rPr>
              <a:t>Pentz</a:t>
            </a:r>
            <a:r>
              <a:rPr lang="en-US" sz="1800" b="1" dirty="0" smtClean="0">
                <a:solidFill>
                  <a:schemeClr val="accent4">
                    <a:lumMod val="50000"/>
                  </a:schemeClr>
                </a:solidFill>
                <a:latin typeface="+mn-lt"/>
                <a:cs typeface="Arial"/>
              </a:rPr>
              <a:t>, </a:t>
            </a:r>
            <a:r>
              <a:rPr lang="en-US" sz="1800" dirty="0" err="1" smtClean="0">
                <a:solidFill>
                  <a:schemeClr val="accent4">
                    <a:lumMod val="50000"/>
                  </a:schemeClr>
                </a:solidFill>
                <a:latin typeface="+mn-lt"/>
                <a:cs typeface="Arial"/>
              </a:rPr>
              <a:t>CrossRef</a:t>
            </a:r>
            <a:endParaRPr lang="en-US" sz="1800" dirty="0" smtClean="0">
              <a:solidFill>
                <a:schemeClr val="accent4">
                  <a:lumMod val="50000"/>
                </a:schemeClr>
              </a:solidFill>
              <a:latin typeface="+mn-lt"/>
              <a:cs typeface="Arial"/>
            </a:endParaRPr>
          </a:p>
          <a:p>
            <a:r>
              <a:rPr lang="en-US" sz="1800" b="1" dirty="0" smtClean="0">
                <a:solidFill>
                  <a:schemeClr val="accent4">
                    <a:lumMod val="50000"/>
                  </a:schemeClr>
                </a:solidFill>
                <a:latin typeface="+mn-lt"/>
                <a:cs typeface="Arial"/>
              </a:rPr>
              <a:t>David </a:t>
            </a:r>
            <a:r>
              <a:rPr lang="en-US" sz="1800" b="1" dirty="0" err="1" smtClean="0">
                <a:solidFill>
                  <a:schemeClr val="accent4">
                    <a:lumMod val="50000"/>
                  </a:schemeClr>
                </a:solidFill>
                <a:latin typeface="+mn-lt"/>
                <a:cs typeface="Arial"/>
              </a:rPr>
              <a:t>Weinreich</a:t>
            </a:r>
            <a:r>
              <a:rPr lang="en-US" sz="1800" b="1" dirty="0" smtClean="0">
                <a:solidFill>
                  <a:schemeClr val="accent4">
                    <a:lumMod val="50000"/>
                  </a:schemeClr>
                </a:solidFill>
                <a:latin typeface="+mn-lt"/>
                <a:cs typeface="Arial"/>
              </a:rPr>
              <a:t>, </a:t>
            </a:r>
            <a:r>
              <a:rPr lang="en-US" sz="1800" dirty="0" smtClean="0">
                <a:solidFill>
                  <a:schemeClr val="accent4">
                    <a:lumMod val="50000"/>
                  </a:schemeClr>
                </a:solidFill>
                <a:latin typeface="+mn-lt"/>
                <a:cs typeface="Arial"/>
              </a:rPr>
              <a:t>AAP/STM</a:t>
            </a:r>
          </a:p>
        </p:txBody>
      </p:sp>
      <p:pic>
        <p:nvPicPr>
          <p:cNvPr id="10" name="Picture 9" descr="14709CHORUSLogoHoriz_RGB_hi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7076" y="290482"/>
            <a:ext cx="6163488" cy="1050795"/>
          </a:xfrm>
          <a:prstGeom prst="rect">
            <a:avLst/>
          </a:prstGeom>
        </p:spPr>
      </p:pic>
    </p:spTree>
    <p:extLst>
      <p:ext uri="{BB962C8B-B14F-4D97-AF65-F5344CB8AC3E}">
        <p14:creationId xmlns:p14="http://schemas.microsoft.com/office/powerpoint/2010/main" val="1162114068"/>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675" y="1524000"/>
            <a:ext cx="8493125" cy="1143000"/>
          </a:xfrm>
        </p:spPr>
        <p:txBody>
          <a:bodyPr>
            <a:normAutofit/>
          </a:bodyPr>
          <a:lstStyle/>
          <a:p>
            <a:pPr algn="ctr"/>
            <a:r>
              <a:rPr lang="en-US" sz="3200" b="1" dirty="0" smtClean="0">
                <a:solidFill>
                  <a:srgbClr val="604A7B"/>
                </a:solidFill>
              </a:rPr>
              <a:t>Technical Working Group</a:t>
            </a:r>
            <a:endParaRPr lang="en-US" sz="3200" b="1" dirty="0">
              <a:solidFill>
                <a:srgbClr val="604A7B"/>
              </a:solidFill>
            </a:endParaRPr>
          </a:p>
        </p:txBody>
      </p:sp>
      <p:sp>
        <p:nvSpPr>
          <p:cNvPr id="7" name="Content Placeholder 6"/>
          <p:cNvSpPr>
            <a:spLocks noGrp="1"/>
          </p:cNvSpPr>
          <p:nvPr>
            <p:ph sz="half" idx="1"/>
          </p:nvPr>
        </p:nvSpPr>
        <p:spPr>
          <a:xfrm>
            <a:off x="193675" y="2438399"/>
            <a:ext cx="4038600" cy="2743200"/>
          </a:xfrm>
        </p:spPr>
        <p:txBody>
          <a:bodyPr>
            <a:noAutofit/>
          </a:bodyPr>
          <a:lstStyle/>
          <a:p>
            <a:pPr marL="0" indent="0">
              <a:lnSpc>
                <a:spcPts val="1700"/>
              </a:lnSpc>
              <a:buNone/>
            </a:pPr>
            <a:r>
              <a:rPr lang="en-US" sz="1600" b="1" dirty="0">
                <a:solidFill>
                  <a:schemeClr val="accent4">
                    <a:lumMod val="50000"/>
                  </a:schemeClr>
                </a:solidFill>
              </a:rPr>
              <a:t>Mark Doyle</a:t>
            </a:r>
            <a:r>
              <a:rPr lang="en-US" sz="1600" dirty="0">
                <a:solidFill>
                  <a:schemeClr val="accent4">
                    <a:lumMod val="50000"/>
                  </a:schemeClr>
                </a:solidFill>
              </a:rPr>
              <a:t>, </a:t>
            </a:r>
            <a:r>
              <a:rPr lang="en-US" sz="1600" dirty="0" smtClean="0">
                <a:solidFill>
                  <a:schemeClr val="accent4">
                    <a:lumMod val="50000"/>
                  </a:schemeClr>
                </a:solidFill>
              </a:rPr>
              <a:t>APS </a:t>
            </a:r>
            <a:r>
              <a:rPr lang="en-US" sz="1600" dirty="0">
                <a:solidFill>
                  <a:schemeClr val="accent4">
                    <a:lumMod val="50000"/>
                  </a:schemeClr>
                </a:solidFill>
              </a:rPr>
              <a:t>(chair)</a:t>
            </a:r>
          </a:p>
          <a:p>
            <a:pPr marL="0" indent="0">
              <a:lnSpc>
                <a:spcPts val="1700"/>
              </a:lnSpc>
              <a:buNone/>
            </a:pPr>
            <a:r>
              <a:rPr lang="en-US" sz="1600" b="1" dirty="0" smtClean="0">
                <a:solidFill>
                  <a:schemeClr val="accent4">
                    <a:lumMod val="50000"/>
                  </a:schemeClr>
                </a:solidFill>
              </a:rPr>
              <a:t>Geoffrey </a:t>
            </a:r>
            <a:r>
              <a:rPr lang="en-US" sz="1600" b="1" dirty="0" err="1" smtClean="0">
                <a:solidFill>
                  <a:schemeClr val="accent4">
                    <a:lumMod val="50000"/>
                  </a:schemeClr>
                </a:solidFill>
              </a:rPr>
              <a:t>Bilder</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err="1" smtClean="0">
                <a:solidFill>
                  <a:schemeClr val="accent4">
                    <a:lumMod val="50000"/>
                  </a:schemeClr>
                </a:solidFill>
              </a:rPr>
              <a:t>CrossRef</a:t>
            </a:r>
            <a:endParaRPr lang="en-US" sz="1600" dirty="0">
              <a:solidFill>
                <a:schemeClr val="accent4">
                  <a:lumMod val="50000"/>
                </a:schemeClr>
              </a:solidFill>
            </a:endParaRPr>
          </a:p>
          <a:p>
            <a:pPr marL="0" indent="0">
              <a:lnSpc>
                <a:spcPts val="1700"/>
              </a:lnSpc>
              <a:buNone/>
            </a:pPr>
            <a:r>
              <a:rPr lang="en-US" sz="1600" b="1" dirty="0" smtClean="0">
                <a:solidFill>
                  <a:schemeClr val="accent4">
                    <a:lumMod val="50000"/>
                  </a:schemeClr>
                </a:solidFill>
              </a:rPr>
              <a:t>Paul </a:t>
            </a:r>
            <a:r>
              <a:rPr lang="en-US" sz="1600" b="1" dirty="0" err="1" smtClean="0">
                <a:solidFill>
                  <a:schemeClr val="accent4">
                    <a:lumMod val="50000"/>
                  </a:schemeClr>
                </a:solidFill>
              </a:rPr>
              <a:t>Dlug</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American </a:t>
            </a:r>
            <a:r>
              <a:rPr lang="en-US" sz="1600" dirty="0">
                <a:solidFill>
                  <a:schemeClr val="accent4">
                    <a:lumMod val="50000"/>
                  </a:schemeClr>
                </a:solidFill>
              </a:rPr>
              <a:t>Physical </a:t>
            </a:r>
            <a:r>
              <a:rPr lang="en-US" sz="1600" dirty="0" smtClean="0">
                <a:solidFill>
                  <a:schemeClr val="accent4">
                    <a:lumMod val="50000"/>
                  </a:schemeClr>
                </a:solidFill>
              </a:rPr>
              <a:t>Society</a:t>
            </a:r>
          </a:p>
          <a:p>
            <a:pPr marL="0" indent="0">
              <a:lnSpc>
                <a:spcPts val="1700"/>
              </a:lnSpc>
              <a:buNone/>
            </a:pPr>
            <a:r>
              <a:rPr lang="en-US" sz="1600" b="1" dirty="0" smtClean="0">
                <a:solidFill>
                  <a:schemeClr val="accent4">
                    <a:lumMod val="50000"/>
                  </a:schemeClr>
                </a:solidFill>
              </a:rPr>
              <a:t>Mark Donoghue</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IEEE</a:t>
            </a:r>
            <a:endParaRPr lang="en-US" sz="1600" dirty="0">
              <a:solidFill>
                <a:schemeClr val="accent4">
                  <a:lumMod val="50000"/>
                </a:schemeClr>
              </a:solidFill>
            </a:endParaRPr>
          </a:p>
          <a:p>
            <a:pPr marL="0" indent="0">
              <a:lnSpc>
                <a:spcPts val="1700"/>
              </a:lnSpc>
              <a:buNone/>
            </a:pPr>
            <a:r>
              <a:rPr lang="en-US" sz="1600" b="1" dirty="0">
                <a:solidFill>
                  <a:schemeClr val="accent4">
                    <a:lumMod val="50000"/>
                  </a:schemeClr>
                </a:solidFill>
              </a:rPr>
              <a:t>Wayne Graves</a:t>
            </a:r>
            <a:r>
              <a:rPr lang="en-US" sz="1600" dirty="0">
                <a:solidFill>
                  <a:schemeClr val="accent4">
                    <a:lumMod val="50000"/>
                  </a:schemeClr>
                </a:solidFill>
              </a:rPr>
              <a:t>,</a:t>
            </a:r>
            <a:r>
              <a:rPr lang="en-US" sz="1600" b="1" dirty="0">
                <a:solidFill>
                  <a:schemeClr val="accent4">
                    <a:lumMod val="50000"/>
                  </a:schemeClr>
                </a:solidFill>
              </a:rPr>
              <a:t> </a:t>
            </a:r>
            <a:r>
              <a:rPr lang="en-US" sz="1600" dirty="0">
                <a:solidFill>
                  <a:schemeClr val="accent4">
                    <a:lumMod val="50000"/>
                  </a:schemeClr>
                </a:solidFill>
              </a:rPr>
              <a:t>ACM</a:t>
            </a:r>
          </a:p>
          <a:p>
            <a:pPr marL="0" indent="0">
              <a:lnSpc>
                <a:spcPts val="1700"/>
              </a:lnSpc>
              <a:buNone/>
            </a:pPr>
            <a:r>
              <a:rPr lang="en-US" sz="1600" b="1" dirty="0" smtClean="0">
                <a:solidFill>
                  <a:schemeClr val="accent4">
                    <a:lumMod val="50000"/>
                  </a:schemeClr>
                </a:solidFill>
              </a:rPr>
              <a:t>Gerry </a:t>
            </a:r>
            <a:r>
              <a:rPr lang="en-US" sz="1600" b="1" dirty="0" err="1" smtClean="0">
                <a:solidFill>
                  <a:schemeClr val="accent4">
                    <a:lumMod val="50000"/>
                  </a:schemeClr>
                </a:solidFill>
              </a:rPr>
              <a:t>Grenier</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IEEE</a:t>
            </a:r>
          </a:p>
          <a:p>
            <a:pPr marL="0" indent="0">
              <a:lnSpc>
                <a:spcPts val="1700"/>
              </a:lnSpc>
              <a:buNone/>
            </a:pPr>
            <a:r>
              <a:rPr lang="en-US" sz="1600" b="1" dirty="0" smtClean="0">
                <a:solidFill>
                  <a:schemeClr val="accent4">
                    <a:lumMod val="50000"/>
                  </a:schemeClr>
                </a:solidFill>
              </a:rPr>
              <a:t>Walter </a:t>
            </a:r>
            <a:r>
              <a:rPr lang="en-US" sz="1600" b="1" dirty="0">
                <a:solidFill>
                  <a:schemeClr val="accent4">
                    <a:lumMod val="50000"/>
                  </a:schemeClr>
                </a:solidFill>
              </a:rPr>
              <a:t>Jones</a:t>
            </a:r>
            <a:r>
              <a:rPr lang="en-US" sz="1600" dirty="0">
                <a:solidFill>
                  <a:schemeClr val="accent4">
                    <a:lumMod val="50000"/>
                  </a:schemeClr>
                </a:solidFill>
              </a:rPr>
              <a:t>, AAAS</a:t>
            </a:r>
          </a:p>
          <a:p>
            <a:pPr marL="0" indent="0">
              <a:lnSpc>
                <a:spcPts val="1700"/>
              </a:lnSpc>
              <a:buNone/>
            </a:pPr>
            <a:r>
              <a:rPr lang="en-US" sz="1600" b="1" dirty="0">
                <a:solidFill>
                  <a:schemeClr val="accent4">
                    <a:lumMod val="50000"/>
                  </a:schemeClr>
                </a:solidFill>
              </a:rPr>
              <a:t>Thane </a:t>
            </a:r>
            <a:r>
              <a:rPr lang="en-US" sz="1600" b="1" dirty="0" err="1">
                <a:solidFill>
                  <a:schemeClr val="accent4">
                    <a:lumMod val="50000"/>
                  </a:schemeClr>
                </a:solidFill>
              </a:rPr>
              <a:t>Kerner</a:t>
            </a:r>
            <a:r>
              <a:rPr lang="en-US" sz="1600" dirty="0">
                <a:solidFill>
                  <a:schemeClr val="accent4">
                    <a:lumMod val="50000"/>
                  </a:schemeClr>
                </a:solidFill>
              </a:rPr>
              <a:t>,</a:t>
            </a:r>
            <a:r>
              <a:rPr lang="en-US" sz="1600" b="1" dirty="0">
                <a:solidFill>
                  <a:schemeClr val="accent4">
                    <a:lumMod val="50000"/>
                  </a:schemeClr>
                </a:solidFill>
              </a:rPr>
              <a:t> </a:t>
            </a:r>
            <a:r>
              <a:rPr lang="en-US" sz="1600" dirty="0" err="1">
                <a:solidFill>
                  <a:schemeClr val="accent4">
                    <a:lumMod val="50000"/>
                  </a:schemeClr>
                </a:solidFill>
              </a:rPr>
              <a:t>Silverchair</a:t>
            </a:r>
            <a:r>
              <a:rPr lang="en-US" sz="1600" dirty="0">
                <a:solidFill>
                  <a:schemeClr val="accent4">
                    <a:lumMod val="50000"/>
                  </a:schemeClr>
                </a:solidFill>
              </a:rPr>
              <a:t> </a:t>
            </a:r>
            <a:endParaRPr lang="en-US" sz="1600" dirty="0" smtClean="0">
              <a:solidFill>
                <a:schemeClr val="accent4">
                  <a:lumMod val="50000"/>
                </a:schemeClr>
              </a:solidFill>
            </a:endParaRPr>
          </a:p>
          <a:p>
            <a:pPr>
              <a:lnSpc>
                <a:spcPts val="1700"/>
              </a:lnSpc>
            </a:pPr>
            <a:r>
              <a:rPr lang="en-US" sz="1600" b="1" dirty="0">
                <a:solidFill>
                  <a:schemeClr val="accent4">
                    <a:lumMod val="50000"/>
                  </a:schemeClr>
                </a:solidFill>
              </a:rPr>
              <a:t>Robert </a:t>
            </a:r>
            <a:r>
              <a:rPr lang="en-US" sz="1600" b="1" dirty="0" err="1">
                <a:solidFill>
                  <a:schemeClr val="accent4">
                    <a:lumMod val="50000"/>
                  </a:schemeClr>
                </a:solidFill>
              </a:rPr>
              <a:t>Koepke</a:t>
            </a:r>
            <a:r>
              <a:rPr lang="en-US" sz="1600" dirty="0">
                <a:solidFill>
                  <a:schemeClr val="accent4">
                    <a:lumMod val="50000"/>
                  </a:schemeClr>
                </a:solidFill>
              </a:rPr>
              <a:t>,</a:t>
            </a:r>
            <a:r>
              <a:rPr lang="en-US" sz="1600" b="1" dirty="0">
                <a:solidFill>
                  <a:schemeClr val="accent4">
                    <a:lumMod val="50000"/>
                  </a:schemeClr>
                </a:solidFill>
              </a:rPr>
              <a:t> </a:t>
            </a:r>
            <a:r>
              <a:rPr lang="en-US" sz="1600" dirty="0">
                <a:solidFill>
                  <a:schemeClr val="accent4">
                    <a:lumMod val="50000"/>
                  </a:schemeClr>
                </a:solidFill>
              </a:rPr>
              <a:t>AAAS</a:t>
            </a:r>
            <a:endParaRPr lang="en-US" sz="1600" b="1" dirty="0">
              <a:solidFill>
                <a:schemeClr val="accent4">
                  <a:lumMod val="50000"/>
                </a:schemeClr>
              </a:solidFill>
            </a:endParaRPr>
          </a:p>
          <a:p>
            <a:pPr marL="0" indent="0">
              <a:lnSpc>
                <a:spcPts val="1700"/>
              </a:lnSpc>
              <a:buNone/>
            </a:pPr>
            <a:endParaRPr lang="en-US" sz="1600" dirty="0">
              <a:solidFill>
                <a:schemeClr val="accent4">
                  <a:lumMod val="50000"/>
                </a:schemeClr>
              </a:solidFill>
            </a:endParaRPr>
          </a:p>
          <a:p>
            <a:pPr marL="0" indent="0">
              <a:lnSpc>
                <a:spcPts val="1700"/>
              </a:lnSpc>
              <a:buNone/>
            </a:pPr>
            <a:endParaRPr lang="en-US" sz="1600" dirty="0" smtClean="0">
              <a:solidFill>
                <a:schemeClr val="accent4">
                  <a:lumMod val="50000"/>
                </a:schemeClr>
              </a:solidFill>
            </a:endParaRPr>
          </a:p>
          <a:p>
            <a:pPr marL="0" indent="0">
              <a:buNone/>
            </a:pPr>
            <a:endParaRPr lang="en-US" sz="1600" dirty="0" smtClean="0">
              <a:solidFill>
                <a:schemeClr val="accent4">
                  <a:lumMod val="50000"/>
                </a:schemeClr>
              </a:solidFill>
            </a:endParaRPr>
          </a:p>
        </p:txBody>
      </p:sp>
      <p:sp>
        <p:nvSpPr>
          <p:cNvPr id="2" name="Content Placeholder 1"/>
          <p:cNvSpPr>
            <a:spLocks noGrp="1"/>
          </p:cNvSpPr>
          <p:nvPr>
            <p:ph sz="half" idx="2"/>
          </p:nvPr>
        </p:nvSpPr>
        <p:spPr>
          <a:xfrm>
            <a:off x="3886200" y="2438399"/>
            <a:ext cx="4038600" cy="2743201"/>
          </a:xfrm>
        </p:spPr>
        <p:txBody>
          <a:bodyPr>
            <a:noAutofit/>
          </a:bodyPr>
          <a:lstStyle/>
          <a:p>
            <a:pPr marL="228600" indent="-228600">
              <a:lnSpc>
                <a:spcPts val="1700"/>
              </a:lnSpc>
              <a:buNone/>
            </a:pPr>
            <a:r>
              <a:rPr lang="en-US" sz="1600" b="1" dirty="0" smtClean="0">
                <a:solidFill>
                  <a:schemeClr val="accent4">
                    <a:lumMod val="50000"/>
                  </a:schemeClr>
                </a:solidFill>
              </a:rPr>
              <a:t>Kevin </a:t>
            </a:r>
            <a:r>
              <a:rPr lang="en-US" sz="1600" b="1" dirty="0">
                <a:solidFill>
                  <a:schemeClr val="accent4">
                    <a:lumMod val="50000"/>
                  </a:schemeClr>
                </a:solidFill>
              </a:rPr>
              <a:t>Lawson</a:t>
            </a:r>
            <a:r>
              <a:rPr lang="en-US" sz="1600" dirty="0">
                <a:solidFill>
                  <a:schemeClr val="accent4">
                    <a:lumMod val="50000"/>
                  </a:schemeClr>
                </a:solidFill>
              </a:rPr>
              <a:t>,</a:t>
            </a:r>
            <a:r>
              <a:rPr lang="en-US" sz="1600" b="1" dirty="0">
                <a:solidFill>
                  <a:schemeClr val="accent4">
                    <a:lumMod val="50000"/>
                  </a:schemeClr>
                </a:solidFill>
              </a:rPr>
              <a:t> </a:t>
            </a:r>
            <a:r>
              <a:rPr lang="en-US" sz="1600" dirty="0">
                <a:solidFill>
                  <a:schemeClr val="accent4">
                    <a:lumMod val="50000"/>
                  </a:schemeClr>
                </a:solidFill>
              </a:rPr>
              <a:t>Dartmouth </a:t>
            </a:r>
            <a:r>
              <a:rPr lang="en-US" sz="1600" dirty="0" smtClean="0">
                <a:solidFill>
                  <a:schemeClr val="accent4">
                    <a:lumMod val="50000"/>
                  </a:schemeClr>
                </a:solidFill>
              </a:rPr>
              <a:t/>
            </a:r>
            <a:br>
              <a:rPr lang="en-US" sz="1600" dirty="0" smtClean="0">
                <a:solidFill>
                  <a:schemeClr val="accent4">
                    <a:lumMod val="50000"/>
                  </a:schemeClr>
                </a:solidFill>
              </a:rPr>
            </a:br>
            <a:r>
              <a:rPr lang="en-US" sz="1600" dirty="0" smtClean="0">
                <a:solidFill>
                  <a:schemeClr val="accent4">
                    <a:lumMod val="50000"/>
                  </a:schemeClr>
                </a:solidFill>
              </a:rPr>
              <a:t>Journal </a:t>
            </a:r>
            <a:r>
              <a:rPr lang="en-US" sz="1600" dirty="0">
                <a:solidFill>
                  <a:schemeClr val="accent4">
                    <a:lumMod val="50000"/>
                  </a:schemeClr>
                </a:solidFill>
              </a:rPr>
              <a:t>Services</a:t>
            </a:r>
            <a:endParaRPr lang="en-US" sz="1600" b="1" dirty="0">
              <a:solidFill>
                <a:schemeClr val="accent4">
                  <a:lumMod val="50000"/>
                </a:schemeClr>
              </a:solidFill>
            </a:endParaRPr>
          </a:p>
          <a:p>
            <a:pPr marL="0" indent="0">
              <a:lnSpc>
                <a:spcPts val="1700"/>
              </a:lnSpc>
              <a:buNone/>
            </a:pPr>
            <a:r>
              <a:rPr lang="en-US" sz="1600" b="1" dirty="0">
                <a:solidFill>
                  <a:schemeClr val="accent4">
                    <a:lumMod val="50000"/>
                  </a:schemeClr>
                </a:solidFill>
              </a:rPr>
              <a:t>David </a:t>
            </a:r>
            <a:r>
              <a:rPr lang="en-US" sz="1600" b="1" dirty="0" err="1" smtClean="0">
                <a:solidFill>
                  <a:schemeClr val="accent4">
                    <a:lumMod val="50000"/>
                  </a:schemeClr>
                </a:solidFill>
              </a:rPr>
              <a:t>Leeming</a:t>
            </a:r>
            <a:r>
              <a:rPr lang="en-US" sz="1600" dirty="0" smtClean="0">
                <a:solidFill>
                  <a:schemeClr val="accent4">
                    <a:lumMod val="50000"/>
                  </a:schemeClr>
                </a:solidFill>
              </a:rPr>
              <a:t>, RSC</a:t>
            </a:r>
          </a:p>
          <a:p>
            <a:pPr>
              <a:lnSpc>
                <a:spcPts val="1700"/>
              </a:lnSpc>
            </a:pPr>
            <a:r>
              <a:rPr lang="en-US" sz="1600" b="1" dirty="0">
                <a:solidFill>
                  <a:schemeClr val="accent4">
                    <a:lumMod val="50000"/>
                  </a:schemeClr>
                </a:solidFill>
              </a:rPr>
              <a:t>Wendy Marriott, </a:t>
            </a:r>
            <a:r>
              <a:rPr lang="en-US" sz="1600" dirty="0">
                <a:solidFill>
                  <a:schemeClr val="accent4">
                    <a:lumMod val="50000"/>
                  </a:schemeClr>
                </a:solidFill>
              </a:rPr>
              <a:t>AIPP</a:t>
            </a:r>
            <a:endParaRPr lang="en-US" sz="1600" b="1" dirty="0">
              <a:solidFill>
                <a:schemeClr val="accent4">
                  <a:lumMod val="50000"/>
                </a:schemeClr>
              </a:solidFill>
            </a:endParaRPr>
          </a:p>
          <a:p>
            <a:pPr marL="0" indent="0">
              <a:lnSpc>
                <a:spcPts val="1700"/>
              </a:lnSpc>
              <a:buNone/>
            </a:pPr>
            <a:r>
              <a:rPr lang="en-US" sz="1600" b="1" dirty="0" smtClean="0">
                <a:solidFill>
                  <a:schemeClr val="accent4">
                    <a:lumMod val="50000"/>
                  </a:schemeClr>
                </a:solidFill>
              </a:rPr>
              <a:t>David </a:t>
            </a:r>
            <a:r>
              <a:rPr lang="en-US" sz="1600" b="1" dirty="0" err="1">
                <a:solidFill>
                  <a:schemeClr val="accent4">
                    <a:lumMod val="50000"/>
                  </a:schemeClr>
                </a:solidFill>
              </a:rPr>
              <a:t>Martinsen</a:t>
            </a:r>
            <a:r>
              <a:rPr lang="en-US" sz="1600" dirty="0">
                <a:solidFill>
                  <a:schemeClr val="accent4">
                    <a:lumMod val="50000"/>
                  </a:schemeClr>
                </a:solidFill>
              </a:rPr>
              <a:t>,</a:t>
            </a:r>
            <a:r>
              <a:rPr lang="en-US" sz="1600" b="1" dirty="0">
                <a:solidFill>
                  <a:schemeClr val="accent4">
                    <a:lumMod val="50000"/>
                  </a:schemeClr>
                </a:solidFill>
              </a:rPr>
              <a:t> </a:t>
            </a:r>
            <a:r>
              <a:rPr lang="en-US" sz="1600" dirty="0" smtClean="0">
                <a:solidFill>
                  <a:schemeClr val="accent4">
                    <a:lumMod val="50000"/>
                  </a:schemeClr>
                </a:solidFill>
              </a:rPr>
              <a:t>ACS</a:t>
            </a:r>
            <a:endParaRPr lang="en-US" sz="1600" dirty="0">
              <a:solidFill>
                <a:schemeClr val="accent4">
                  <a:lumMod val="50000"/>
                </a:schemeClr>
              </a:solidFill>
            </a:endParaRPr>
          </a:p>
          <a:p>
            <a:pPr marL="0" indent="0">
              <a:lnSpc>
                <a:spcPts val="1700"/>
              </a:lnSpc>
              <a:buNone/>
            </a:pPr>
            <a:r>
              <a:rPr lang="en-US" sz="1600" b="1" dirty="0" smtClean="0">
                <a:solidFill>
                  <a:schemeClr val="accent4">
                    <a:lumMod val="50000"/>
                  </a:schemeClr>
                </a:solidFill>
              </a:rPr>
              <a:t>Colin </a:t>
            </a:r>
            <a:r>
              <a:rPr lang="en-US" sz="1600" b="1" dirty="0" err="1" smtClean="0">
                <a:solidFill>
                  <a:schemeClr val="accent4">
                    <a:lumMod val="50000"/>
                  </a:schemeClr>
                </a:solidFill>
              </a:rPr>
              <a:t>McAteer</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ASME</a:t>
            </a:r>
          </a:p>
          <a:p>
            <a:pPr marL="0" indent="0">
              <a:lnSpc>
                <a:spcPts val="1700"/>
              </a:lnSpc>
              <a:buNone/>
            </a:pPr>
            <a:r>
              <a:rPr lang="en-US" sz="1600" b="1" dirty="0" smtClean="0">
                <a:solidFill>
                  <a:schemeClr val="accent4">
                    <a:lumMod val="50000"/>
                  </a:schemeClr>
                </a:solidFill>
              </a:rPr>
              <a:t>Paul </a:t>
            </a:r>
            <a:r>
              <a:rPr lang="en-US" sz="1600" b="1" dirty="0" err="1" smtClean="0">
                <a:solidFill>
                  <a:schemeClr val="accent4">
                    <a:lumMod val="50000"/>
                  </a:schemeClr>
                </a:solidFill>
              </a:rPr>
              <a:t>Mostert</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Elsevier</a:t>
            </a:r>
          </a:p>
          <a:p>
            <a:pPr marL="0" indent="0">
              <a:lnSpc>
                <a:spcPts val="1700"/>
              </a:lnSpc>
              <a:buNone/>
            </a:pPr>
            <a:r>
              <a:rPr lang="en-US" sz="1600" b="1" dirty="0" smtClean="0">
                <a:solidFill>
                  <a:schemeClr val="accent4">
                    <a:lumMod val="50000"/>
                  </a:schemeClr>
                </a:solidFill>
              </a:rPr>
              <a:t>Dan O’Brien</a:t>
            </a:r>
            <a:r>
              <a:rPr lang="en-US" sz="1600" dirty="0" smtClean="0">
                <a:solidFill>
                  <a:schemeClr val="accent4">
                    <a:lumMod val="50000"/>
                  </a:schemeClr>
                </a:solidFill>
              </a:rPr>
              <a:t>, ACS</a:t>
            </a:r>
          </a:p>
          <a:p>
            <a:pPr>
              <a:lnSpc>
                <a:spcPts val="1700"/>
              </a:lnSpc>
            </a:pPr>
            <a:r>
              <a:rPr lang="en-US" sz="1600" b="1" dirty="0">
                <a:solidFill>
                  <a:schemeClr val="accent4">
                    <a:lumMod val="50000"/>
                  </a:schemeClr>
                </a:solidFill>
              </a:rPr>
              <a:t>James </a:t>
            </a:r>
            <a:r>
              <a:rPr lang="en-US" sz="1600" b="1" dirty="0" err="1">
                <a:solidFill>
                  <a:schemeClr val="accent4">
                    <a:lumMod val="50000"/>
                  </a:schemeClr>
                </a:solidFill>
              </a:rPr>
              <a:t>Phillpots</a:t>
            </a:r>
            <a:r>
              <a:rPr lang="en-US" sz="1600" b="1" dirty="0">
                <a:solidFill>
                  <a:schemeClr val="accent4">
                    <a:lumMod val="50000"/>
                  </a:schemeClr>
                </a:solidFill>
              </a:rPr>
              <a:t>, </a:t>
            </a:r>
            <a:r>
              <a:rPr lang="en-US" sz="1600" dirty="0">
                <a:solidFill>
                  <a:schemeClr val="accent4">
                    <a:lumMod val="50000"/>
                  </a:schemeClr>
                </a:solidFill>
              </a:rPr>
              <a:t>OUP</a:t>
            </a:r>
          </a:p>
          <a:p>
            <a:pPr marL="0" indent="0">
              <a:lnSpc>
                <a:spcPts val="1700"/>
              </a:lnSpc>
              <a:buNone/>
            </a:pPr>
            <a:endParaRPr lang="en-US" sz="1600" dirty="0" smtClean="0">
              <a:solidFill>
                <a:schemeClr val="accent4">
                  <a:lumMod val="50000"/>
                </a:schemeClr>
              </a:solidFill>
            </a:endParaRPr>
          </a:p>
        </p:txBody>
      </p:sp>
      <p:sp>
        <p:nvSpPr>
          <p:cNvPr id="3" name="TextBox 2"/>
          <p:cNvSpPr txBox="1"/>
          <p:nvPr/>
        </p:nvSpPr>
        <p:spPr>
          <a:xfrm>
            <a:off x="457200" y="5067300"/>
            <a:ext cx="8458200" cy="1323439"/>
          </a:xfrm>
          <a:prstGeom prst="rect">
            <a:avLst/>
          </a:prstGeom>
          <a:noFill/>
        </p:spPr>
        <p:txBody>
          <a:bodyPr wrap="square" rtlCol="0">
            <a:spAutoFit/>
          </a:bodyPr>
          <a:lstStyle/>
          <a:p>
            <a:pPr algn="ctr"/>
            <a:r>
              <a:rPr lang="en-US" sz="1600" dirty="0" smtClean="0">
                <a:solidFill>
                  <a:srgbClr val="403152"/>
                </a:solidFill>
              </a:rPr>
              <a:t>Advisors</a:t>
            </a:r>
          </a:p>
          <a:p>
            <a:pPr algn="ctr"/>
            <a:r>
              <a:rPr lang="en-US" sz="1600" b="1" dirty="0" smtClean="0">
                <a:solidFill>
                  <a:srgbClr val="403152"/>
                </a:solidFill>
              </a:rPr>
              <a:t>Evan Owens, </a:t>
            </a:r>
            <a:r>
              <a:rPr lang="en-US" sz="1600" dirty="0" err="1" smtClean="0">
                <a:solidFill>
                  <a:srgbClr val="403152"/>
                </a:solidFill>
              </a:rPr>
              <a:t>Cenveo</a:t>
            </a:r>
            <a:endParaRPr lang="en-US" sz="1600" dirty="0" smtClean="0">
              <a:solidFill>
                <a:srgbClr val="403152"/>
              </a:solidFill>
            </a:endParaRPr>
          </a:p>
          <a:p>
            <a:pPr algn="ctr"/>
            <a:r>
              <a:rPr lang="en-US" sz="1600" b="1" dirty="0" smtClean="0">
                <a:solidFill>
                  <a:srgbClr val="403152"/>
                </a:solidFill>
              </a:rPr>
              <a:t>Mark </a:t>
            </a:r>
            <a:r>
              <a:rPr lang="en-US" sz="1600" b="1" dirty="0">
                <a:solidFill>
                  <a:srgbClr val="403152"/>
                </a:solidFill>
              </a:rPr>
              <a:t>Martin</a:t>
            </a:r>
            <a:r>
              <a:rPr lang="en-US" sz="1600" dirty="0">
                <a:solidFill>
                  <a:srgbClr val="403152"/>
                </a:solidFill>
              </a:rPr>
              <a:t>,</a:t>
            </a:r>
            <a:r>
              <a:rPr lang="en-US" sz="1600" b="1" dirty="0">
                <a:solidFill>
                  <a:srgbClr val="403152"/>
                </a:solidFill>
              </a:rPr>
              <a:t> </a:t>
            </a:r>
            <a:r>
              <a:rPr lang="en-US" sz="1600" b="1" dirty="0" smtClean="0">
                <a:solidFill>
                  <a:srgbClr val="403152"/>
                </a:solidFill>
              </a:rPr>
              <a:t>Lance </a:t>
            </a:r>
            <a:r>
              <a:rPr lang="en-US" sz="1600" b="1" dirty="0" err="1" smtClean="0">
                <a:solidFill>
                  <a:srgbClr val="403152"/>
                </a:solidFill>
              </a:rPr>
              <a:t>Vowell</a:t>
            </a:r>
            <a:r>
              <a:rPr lang="en-US" sz="1600" b="1" dirty="0" smtClean="0">
                <a:solidFill>
                  <a:srgbClr val="403152"/>
                </a:solidFill>
              </a:rPr>
              <a:t>, </a:t>
            </a:r>
            <a:r>
              <a:rPr lang="en-US" sz="1600" dirty="0" smtClean="0">
                <a:solidFill>
                  <a:srgbClr val="403152"/>
                </a:solidFill>
              </a:rPr>
              <a:t>Office </a:t>
            </a:r>
            <a:r>
              <a:rPr lang="en-US" sz="1600" dirty="0">
                <a:solidFill>
                  <a:srgbClr val="403152"/>
                </a:solidFill>
              </a:rPr>
              <a:t>of </a:t>
            </a:r>
            <a:r>
              <a:rPr lang="en-US" sz="1600" dirty="0" smtClean="0">
                <a:solidFill>
                  <a:srgbClr val="403152"/>
                </a:solidFill>
              </a:rPr>
              <a:t>Scientific </a:t>
            </a:r>
            <a:r>
              <a:rPr lang="en-US" sz="1600" dirty="0">
                <a:solidFill>
                  <a:srgbClr val="403152"/>
                </a:solidFill>
              </a:rPr>
              <a:t>and Technical Information, US </a:t>
            </a:r>
            <a:r>
              <a:rPr lang="en-US" sz="1600" dirty="0" smtClean="0">
                <a:solidFill>
                  <a:srgbClr val="403152"/>
                </a:solidFill>
              </a:rPr>
              <a:t>DOE</a:t>
            </a:r>
          </a:p>
          <a:p>
            <a:pPr algn="ctr"/>
            <a:r>
              <a:rPr lang="en-US" sz="1600" b="1" dirty="0" err="1" smtClean="0">
                <a:solidFill>
                  <a:srgbClr val="403152"/>
                </a:solidFill>
              </a:rPr>
              <a:t>Kirsty</a:t>
            </a:r>
            <a:r>
              <a:rPr lang="en-US" sz="1600" b="1" dirty="0" smtClean="0">
                <a:solidFill>
                  <a:srgbClr val="403152"/>
                </a:solidFill>
              </a:rPr>
              <a:t> </a:t>
            </a:r>
            <a:r>
              <a:rPr lang="en-US" sz="1600" b="1" dirty="0" err="1" smtClean="0">
                <a:solidFill>
                  <a:srgbClr val="403152"/>
                </a:solidFill>
              </a:rPr>
              <a:t>Meddings</a:t>
            </a:r>
            <a:r>
              <a:rPr lang="en-US" sz="1600" b="1" dirty="0" smtClean="0">
                <a:solidFill>
                  <a:srgbClr val="403152"/>
                </a:solidFill>
              </a:rPr>
              <a:t>,</a:t>
            </a:r>
            <a:r>
              <a:rPr lang="en-US" sz="1600" dirty="0" smtClean="0">
                <a:solidFill>
                  <a:srgbClr val="403152"/>
                </a:solidFill>
              </a:rPr>
              <a:t> </a:t>
            </a:r>
            <a:r>
              <a:rPr lang="en-US" sz="1600" dirty="0" err="1" smtClean="0">
                <a:solidFill>
                  <a:srgbClr val="403152"/>
                </a:solidFill>
              </a:rPr>
              <a:t>CrossRef</a:t>
            </a:r>
            <a:endParaRPr lang="en-US" sz="1600" dirty="0" smtClean="0">
              <a:solidFill>
                <a:srgbClr val="403152"/>
              </a:solidFill>
            </a:endParaRPr>
          </a:p>
          <a:p>
            <a:pPr algn="ctr"/>
            <a:endParaRPr lang="en-US" sz="1600" dirty="0"/>
          </a:p>
        </p:txBody>
      </p:sp>
      <p:sp>
        <p:nvSpPr>
          <p:cNvPr id="8" name="Content Placeholder 1"/>
          <p:cNvSpPr txBox="1">
            <a:spLocks/>
          </p:cNvSpPr>
          <p:nvPr/>
        </p:nvSpPr>
        <p:spPr>
          <a:xfrm>
            <a:off x="6390894" y="2438399"/>
            <a:ext cx="4886706" cy="27432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nSpc>
                <a:spcPts val="1700"/>
              </a:lnSpc>
              <a:buFont typeface="Arial"/>
              <a:buNone/>
            </a:pPr>
            <a:r>
              <a:rPr lang="en-US" sz="1600" b="1" dirty="0" smtClean="0">
                <a:solidFill>
                  <a:schemeClr val="accent4">
                    <a:lumMod val="50000"/>
                  </a:schemeClr>
                </a:solidFill>
              </a:rPr>
              <a:t>Howard Ratner</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CHORUS</a:t>
            </a:r>
            <a:endParaRPr lang="en-US" sz="1600" b="1" dirty="0" smtClean="0">
              <a:solidFill>
                <a:schemeClr val="accent4">
                  <a:lumMod val="50000"/>
                </a:schemeClr>
              </a:solidFill>
            </a:endParaRPr>
          </a:p>
          <a:p>
            <a:pPr marL="0" indent="0">
              <a:lnSpc>
                <a:spcPts val="1700"/>
              </a:lnSpc>
              <a:buFont typeface="Arial"/>
              <a:buNone/>
            </a:pPr>
            <a:r>
              <a:rPr lang="en-US" sz="1600" b="1" dirty="0" smtClean="0">
                <a:solidFill>
                  <a:schemeClr val="accent4">
                    <a:lumMod val="50000"/>
                  </a:schemeClr>
                </a:solidFill>
              </a:rPr>
              <a:t>John Shaw</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Sage</a:t>
            </a:r>
          </a:p>
          <a:p>
            <a:pPr marL="0" indent="0">
              <a:lnSpc>
                <a:spcPts val="1700"/>
              </a:lnSpc>
              <a:buFont typeface="Arial"/>
              <a:buNone/>
            </a:pPr>
            <a:r>
              <a:rPr lang="en-US" sz="1600" b="1" dirty="0" smtClean="0">
                <a:solidFill>
                  <a:schemeClr val="accent4">
                    <a:lumMod val="50000"/>
                  </a:schemeClr>
                </a:solidFill>
              </a:rPr>
              <a:t>Kathleen </a:t>
            </a:r>
            <a:r>
              <a:rPr lang="en-US" sz="1600" b="1" dirty="0" err="1" smtClean="0">
                <a:solidFill>
                  <a:schemeClr val="accent4">
                    <a:lumMod val="50000"/>
                  </a:schemeClr>
                </a:solidFill>
              </a:rPr>
              <a:t>Sheedy</a:t>
            </a:r>
            <a:r>
              <a:rPr lang="en-US" sz="1600" dirty="0" smtClean="0">
                <a:solidFill>
                  <a:schemeClr val="accent4">
                    <a:lumMod val="50000"/>
                  </a:schemeClr>
                </a:solidFill>
              </a:rPr>
              <a:t>, APA</a:t>
            </a:r>
          </a:p>
          <a:p>
            <a:pPr marL="0" indent="0">
              <a:lnSpc>
                <a:spcPts val="1700"/>
              </a:lnSpc>
              <a:buFont typeface="Arial"/>
              <a:buNone/>
            </a:pPr>
            <a:r>
              <a:rPr lang="en-US" sz="1600" b="1" dirty="0" smtClean="0">
                <a:solidFill>
                  <a:schemeClr val="accent4">
                    <a:lumMod val="50000"/>
                  </a:schemeClr>
                </a:solidFill>
              </a:rPr>
              <a:t>Chris </a:t>
            </a:r>
            <a:r>
              <a:rPr lang="en-US" sz="1600" b="1" dirty="0" err="1" smtClean="0">
                <a:solidFill>
                  <a:schemeClr val="accent4">
                    <a:lumMod val="50000"/>
                  </a:schemeClr>
                </a:solidFill>
              </a:rPr>
              <a:t>Shillum</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Elsevier</a:t>
            </a:r>
          </a:p>
          <a:p>
            <a:pPr marL="0" indent="0">
              <a:lnSpc>
                <a:spcPts val="1700"/>
              </a:lnSpc>
              <a:buFont typeface="Arial"/>
              <a:buNone/>
            </a:pPr>
            <a:r>
              <a:rPr lang="en-US" sz="1600" b="1" dirty="0" smtClean="0">
                <a:solidFill>
                  <a:schemeClr val="accent4">
                    <a:lumMod val="50000"/>
                  </a:schemeClr>
                </a:solidFill>
              </a:rPr>
              <a:t>Todd </a:t>
            </a:r>
            <a:r>
              <a:rPr lang="en-US" sz="1600" b="1" dirty="0" err="1" smtClean="0">
                <a:solidFill>
                  <a:schemeClr val="accent4">
                    <a:lumMod val="50000"/>
                  </a:schemeClr>
                </a:solidFill>
              </a:rPr>
              <a:t>Vaccaro</a:t>
            </a:r>
            <a:r>
              <a:rPr lang="en-US" sz="1600" b="1" dirty="0" smtClean="0">
                <a:solidFill>
                  <a:schemeClr val="accent4">
                    <a:lumMod val="50000"/>
                  </a:schemeClr>
                </a:solidFill>
              </a:rPr>
              <a:t>, </a:t>
            </a:r>
            <a:r>
              <a:rPr lang="en-US" sz="1600" dirty="0" err="1" smtClean="0">
                <a:solidFill>
                  <a:schemeClr val="accent4">
                    <a:lumMod val="50000"/>
                  </a:schemeClr>
                </a:solidFill>
              </a:rPr>
              <a:t>Aptara</a:t>
            </a:r>
            <a:endParaRPr lang="en-US" sz="1600" dirty="0" smtClean="0">
              <a:solidFill>
                <a:schemeClr val="accent4">
                  <a:lumMod val="50000"/>
                </a:schemeClr>
              </a:solidFill>
            </a:endParaRPr>
          </a:p>
          <a:p>
            <a:pPr marL="0" indent="0">
              <a:lnSpc>
                <a:spcPts val="1700"/>
              </a:lnSpc>
              <a:buFont typeface="Arial"/>
              <a:buNone/>
            </a:pPr>
            <a:r>
              <a:rPr lang="en-US" sz="1600" b="1" dirty="0" smtClean="0">
                <a:solidFill>
                  <a:schemeClr val="accent4">
                    <a:lumMod val="50000"/>
                  </a:schemeClr>
                </a:solidFill>
              </a:rPr>
              <a:t>Craig Van </a:t>
            </a:r>
            <a:r>
              <a:rPr lang="en-US" sz="1600" b="1" dirty="0" err="1" smtClean="0">
                <a:solidFill>
                  <a:schemeClr val="accent4">
                    <a:lumMod val="50000"/>
                  </a:schemeClr>
                </a:solidFill>
              </a:rPr>
              <a:t>Dyck</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Wiley</a:t>
            </a:r>
          </a:p>
          <a:p>
            <a:pPr marL="0" indent="0">
              <a:lnSpc>
                <a:spcPts val="1700"/>
              </a:lnSpc>
              <a:buFont typeface="Arial"/>
              <a:buNone/>
            </a:pPr>
            <a:r>
              <a:rPr lang="en-US" sz="1600" b="1" dirty="0" smtClean="0">
                <a:solidFill>
                  <a:schemeClr val="accent4">
                    <a:lumMod val="50000"/>
                  </a:schemeClr>
                </a:solidFill>
              </a:rPr>
              <a:t>John Walker</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Wiley</a:t>
            </a:r>
          </a:p>
          <a:p>
            <a:pPr marL="0" indent="0">
              <a:lnSpc>
                <a:spcPts val="1700"/>
              </a:lnSpc>
              <a:buFont typeface="Arial"/>
              <a:buNone/>
            </a:pPr>
            <a:r>
              <a:rPr lang="en-US" sz="1600" b="1" dirty="0" smtClean="0">
                <a:solidFill>
                  <a:schemeClr val="accent4">
                    <a:lumMod val="50000"/>
                  </a:schemeClr>
                </a:solidFill>
              </a:rPr>
              <a:t>Will </a:t>
            </a:r>
            <a:r>
              <a:rPr lang="en-US" sz="1600" b="1" dirty="0" err="1" smtClean="0">
                <a:solidFill>
                  <a:schemeClr val="accent4">
                    <a:lumMod val="50000"/>
                  </a:schemeClr>
                </a:solidFill>
              </a:rPr>
              <a:t>Willcox</a:t>
            </a:r>
            <a:r>
              <a:rPr lang="en-US" sz="1600" dirty="0" smtClean="0">
                <a:solidFill>
                  <a:schemeClr val="accent4">
                    <a:lumMod val="50000"/>
                  </a:schemeClr>
                </a:solidFill>
              </a:rPr>
              <a:t>, Wiley</a:t>
            </a:r>
          </a:p>
          <a:p>
            <a:pPr marL="0" indent="0">
              <a:lnSpc>
                <a:spcPts val="1700"/>
              </a:lnSpc>
              <a:buFont typeface="Arial"/>
              <a:buNone/>
            </a:pPr>
            <a:r>
              <a:rPr lang="en-US" sz="1600" b="1" dirty="0" smtClean="0">
                <a:solidFill>
                  <a:schemeClr val="accent4">
                    <a:lumMod val="50000"/>
                  </a:schemeClr>
                </a:solidFill>
              </a:rPr>
              <a:t>Karl Ward</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err="1" smtClean="0">
                <a:solidFill>
                  <a:schemeClr val="accent4">
                    <a:lumMod val="50000"/>
                  </a:schemeClr>
                </a:solidFill>
              </a:rPr>
              <a:t>CrossRef</a:t>
            </a:r>
            <a:endParaRPr lang="en-US" sz="1600" dirty="0">
              <a:solidFill>
                <a:schemeClr val="accent4">
                  <a:lumMod val="50000"/>
                </a:schemeClr>
              </a:solidFill>
            </a:endParaRPr>
          </a:p>
        </p:txBody>
      </p:sp>
      <p:pic>
        <p:nvPicPr>
          <p:cNvPr id="10" name="Picture 9" descr="14709CHORUSLogoHoriz_RGB_hi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7076" y="290482"/>
            <a:ext cx="6163488" cy="1050795"/>
          </a:xfrm>
          <a:prstGeom prst="rect">
            <a:avLst/>
          </a:prstGeom>
        </p:spPr>
      </p:pic>
    </p:spTree>
    <p:extLst>
      <p:ext uri="{BB962C8B-B14F-4D97-AF65-F5344CB8AC3E}">
        <p14:creationId xmlns:p14="http://schemas.microsoft.com/office/powerpoint/2010/main" val="460429862"/>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257175" y="2133600"/>
            <a:ext cx="1371600" cy="2024380"/>
          </a:xfrm>
          <a:prstGeom prst="homePlate">
            <a:avLst>
              <a:gd name="adj" fmla="val 50000"/>
            </a:avLst>
          </a:prstGeom>
          <a:solidFill>
            <a:schemeClr val="bg1"/>
          </a:solidFill>
          <a:ln>
            <a:solidFill>
              <a:srgbClr val="8064A2"/>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solidFill>
                  <a:srgbClr val="000000"/>
                </a:solidFill>
              </a:rPr>
              <a:t>Ramp up</a:t>
            </a:r>
          </a:p>
          <a:p>
            <a:pPr algn="ctr"/>
            <a:r>
              <a:rPr lang="en-US" dirty="0" smtClean="0">
                <a:solidFill>
                  <a:srgbClr val="000000"/>
                </a:solidFill>
              </a:rPr>
              <a:t>February – June 2013</a:t>
            </a:r>
            <a:endParaRPr lang="en-US" dirty="0">
              <a:solidFill>
                <a:srgbClr val="000000"/>
              </a:solidFill>
            </a:endParaRPr>
          </a:p>
        </p:txBody>
      </p:sp>
      <p:sp>
        <p:nvSpPr>
          <p:cNvPr id="8" name="Chevron 7"/>
          <p:cNvSpPr/>
          <p:nvPr/>
        </p:nvSpPr>
        <p:spPr>
          <a:xfrm>
            <a:off x="1093981" y="2133600"/>
            <a:ext cx="2104605" cy="2024380"/>
          </a:xfrm>
          <a:prstGeom prst="chevron">
            <a:avLst>
              <a:gd name="adj" fmla="val 34944"/>
            </a:avLst>
          </a:prstGeom>
          <a:solidFill>
            <a:schemeClr val="accent4">
              <a:lumMod val="20000"/>
              <a:lumOff val="80000"/>
            </a:schemeClr>
          </a:solidFill>
          <a:ln>
            <a:solidFill>
              <a:srgbClr val="8064A2"/>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0" name="TextBox 9"/>
          <p:cNvSpPr txBox="1"/>
          <p:nvPr/>
        </p:nvSpPr>
        <p:spPr>
          <a:xfrm>
            <a:off x="1732947" y="2446972"/>
            <a:ext cx="1123212" cy="1477328"/>
          </a:xfrm>
          <a:prstGeom prst="rect">
            <a:avLst/>
          </a:prstGeom>
          <a:noFill/>
        </p:spPr>
        <p:txBody>
          <a:bodyPr wrap="none" rtlCol="0">
            <a:spAutoFit/>
          </a:bodyPr>
          <a:lstStyle/>
          <a:p>
            <a:pPr algn="ctr"/>
            <a:r>
              <a:rPr lang="en-US" dirty="0" smtClean="0"/>
              <a:t>Proof of</a:t>
            </a:r>
          </a:p>
          <a:p>
            <a:pPr algn="ctr"/>
            <a:r>
              <a:rPr lang="en-US" dirty="0" smtClean="0"/>
              <a:t>Concept</a:t>
            </a:r>
          </a:p>
          <a:p>
            <a:pPr algn="ctr"/>
            <a:r>
              <a:rPr lang="en-US" dirty="0" smtClean="0"/>
              <a:t>Delivered </a:t>
            </a:r>
            <a:br>
              <a:rPr lang="en-US" dirty="0" smtClean="0"/>
            </a:br>
            <a:r>
              <a:rPr lang="en-US" dirty="0" smtClean="0"/>
              <a:t>30 August </a:t>
            </a:r>
          </a:p>
          <a:p>
            <a:pPr algn="ctr"/>
            <a:r>
              <a:rPr lang="en-US" dirty="0" smtClean="0"/>
              <a:t>2013</a:t>
            </a:r>
          </a:p>
        </p:txBody>
      </p:sp>
      <p:grpSp>
        <p:nvGrpSpPr>
          <p:cNvPr id="4" name="Group 3"/>
          <p:cNvGrpSpPr/>
          <p:nvPr/>
        </p:nvGrpSpPr>
        <p:grpSpPr>
          <a:xfrm>
            <a:off x="2679699" y="2133600"/>
            <a:ext cx="2758653" cy="2024380"/>
            <a:chOff x="3810000" y="2133600"/>
            <a:chExt cx="2133600" cy="2024380"/>
          </a:xfrm>
        </p:grpSpPr>
        <p:sp>
          <p:nvSpPr>
            <p:cNvPr id="11" name="Chevron 10"/>
            <p:cNvSpPr/>
            <p:nvPr/>
          </p:nvSpPr>
          <p:spPr>
            <a:xfrm>
              <a:off x="3810000" y="2133600"/>
              <a:ext cx="2133600" cy="2024380"/>
            </a:xfrm>
            <a:prstGeom prst="chevron">
              <a:avLst>
                <a:gd name="adj" fmla="val 32434"/>
              </a:avLst>
            </a:prstGeom>
            <a:solidFill>
              <a:schemeClr val="accent4">
                <a:lumMod val="60000"/>
                <a:lumOff val="40000"/>
              </a:schemeClr>
            </a:solidFill>
            <a:ln>
              <a:solidFill>
                <a:srgbClr val="8064A2"/>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2" name="TextBox 11"/>
            <p:cNvSpPr txBox="1"/>
            <p:nvPr/>
          </p:nvSpPr>
          <p:spPr>
            <a:xfrm>
              <a:off x="4462769" y="2438400"/>
              <a:ext cx="964606" cy="1200329"/>
            </a:xfrm>
            <a:prstGeom prst="rect">
              <a:avLst/>
            </a:prstGeom>
            <a:noFill/>
          </p:spPr>
          <p:txBody>
            <a:bodyPr wrap="none" rtlCol="0">
              <a:spAutoFit/>
            </a:bodyPr>
            <a:lstStyle/>
            <a:p>
              <a:pPr algn="ctr"/>
              <a:r>
                <a:rPr lang="en-US" dirty="0" smtClean="0">
                  <a:solidFill>
                    <a:srgbClr val="FFFFFF"/>
                  </a:solidFill>
                </a:rPr>
                <a:t>Pilot </a:t>
              </a:r>
            </a:p>
            <a:p>
              <a:pPr algn="ctr"/>
              <a:r>
                <a:rPr lang="en-US" dirty="0" smtClean="0">
                  <a:solidFill>
                    <a:srgbClr val="FFFFFF"/>
                  </a:solidFill>
                </a:rPr>
                <a:t>Phase</a:t>
              </a:r>
            </a:p>
            <a:p>
              <a:pPr algn="ctr"/>
              <a:r>
                <a:rPr lang="en-US" dirty="0" smtClean="0">
                  <a:solidFill>
                    <a:srgbClr val="FFFFFF"/>
                  </a:solidFill>
                </a:rPr>
                <a:t>Sept 2013 -</a:t>
              </a:r>
            </a:p>
            <a:p>
              <a:pPr algn="ctr"/>
              <a:r>
                <a:rPr lang="en-US" dirty="0" smtClean="0">
                  <a:solidFill>
                    <a:srgbClr val="FFFFFF"/>
                  </a:solidFill>
                </a:rPr>
                <a:t>July 2014</a:t>
              </a:r>
            </a:p>
          </p:txBody>
        </p:sp>
      </p:grpSp>
      <p:sp>
        <p:nvSpPr>
          <p:cNvPr id="13" name="Chevron 12"/>
          <p:cNvSpPr/>
          <p:nvPr/>
        </p:nvSpPr>
        <p:spPr>
          <a:xfrm>
            <a:off x="4953582" y="2133600"/>
            <a:ext cx="2192891" cy="2024380"/>
          </a:xfrm>
          <a:prstGeom prst="chevron">
            <a:avLst>
              <a:gd name="adj" fmla="val 31485"/>
            </a:avLst>
          </a:prstGeom>
          <a:solidFill>
            <a:schemeClr val="accent4">
              <a:lumMod val="5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solidFill>
                <a:schemeClr val="accent4">
                  <a:lumMod val="75000"/>
                </a:schemeClr>
              </a:solidFill>
            </a:endParaRPr>
          </a:p>
        </p:txBody>
      </p:sp>
      <p:sp>
        <p:nvSpPr>
          <p:cNvPr id="14" name="TextBox 13"/>
          <p:cNvSpPr txBox="1"/>
          <p:nvPr/>
        </p:nvSpPr>
        <p:spPr>
          <a:xfrm>
            <a:off x="5667363" y="2546171"/>
            <a:ext cx="1217889" cy="1200329"/>
          </a:xfrm>
          <a:prstGeom prst="rect">
            <a:avLst/>
          </a:prstGeom>
          <a:noFill/>
        </p:spPr>
        <p:txBody>
          <a:bodyPr wrap="none" rtlCol="0">
            <a:spAutoFit/>
          </a:bodyPr>
          <a:lstStyle/>
          <a:p>
            <a:pPr algn="ctr"/>
            <a:r>
              <a:rPr lang="en-US" dirty="0" smtClean="0">
                <a:solidFill>
                  <a:srgbClr val="FFFFFF"/>
                </a:solidFill>
              </a:rPr>
              <a:t>In</a:t>
            </a:r>
          </a:p>
          <a:p>
            <a:pPr algn="ctr"/>
            <a:r>
              <a:rPr lang="en-US" dirty="0" smtClean="0">
                <a:solidFill>
                  <a:srgbClr val="FFFFFF"/>
                </a:solidFill>
              </a:rPr>
              <a:t>Production</a:t>
            </a:r>
          </a:p>
          <a:p>
            <a:pPr algn="ctr"/>
            <a:r>
              <a:rPr lang="en-US" dirty="0" smtClean="0">
                <a:solidFill>
                  <a:srgbClr val="FFFFFF"/>
                </a:solidFill>
              </a:rPr>
              <a:t>31 July  </a:t>
            </a:r>
            <a:br>
              <a:rPr lang="en-US" dirty="0" smtClean="0">
                <a:solidFill>
                  <a:srgbClr val="FFFFFF"/>
                </a:solidFill>
              </a:rPr>
            </a:br>
            <a:r>
              <a:rPr lang="en-US" dirty="0" smtClean="0">
                <a:solidFill>
                  <a:srgbClr val="FFFFFF"/>
                </a:solidFill>
              </a:rPr>
              <a:t>2014</a:t>
            </a:r>
          </a:p>
        </p:txBody>
      </p:sp>
      <p:grpSp>
        <p:nvGrpSpPr>
          <p:cNvPr id="5" name="Group 4"/>
          <p:cNvGrpSpPr/>
          <p:nvPr/>
        </p:nvGrpSpPr>
        <p:grpSpPr>
          <a:xfrm>
            <a:off x="6644864" y="2133600"/>
            <a:ext cx="2321335" cy="2024380"/>
            <a:chOff x="6995577" y="2133600"/>
            <a:chExt cx="2286000" cy="2024380"/>
          </a:xfrm>
        </p:grpSpPr>
        <p:sp>
          <p:nvSpPr>
            <p:cNvPr id="15" name="Chevron 14"/>
            <p:cNvSpPr/>
            <p:nvPr/>
          </p:nvSpPr>
          <p:spPr>
            <a:xfrm>
              <a:off x="6995577" y="2133600"/>
              <a:ext cx="2286000" cy="2024380"/>
            </a:xfrm>
            <a:prstGeom prst="chevron">
              <a:avLst>
                <a:gd name="adj" fmla="val 31807"/>
              </a:avLst>
            </a:prstGeom>
            <a:solidFill>
              <a:srgbClr val="403152"/>
            </a:solidFill>
            <a:ln>
              <a:solidFill>
                <a:srgbClr val="8064A2"/>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6" name="TextBox 15"/>
            <p:cNvSpPr txBox="1"/>
            <p:nvPr/>
          </p:nvSpPr>
          <p:spPr>
            <a:xfrm>
              <a:off x="7460091" y="2438400"/>
              <a:ext cx="1383687" cy="1477328"/>
            </a:xfrm>
            <a:prstGeom prst="rect">
              <a:avLst/>
            </a:prstGeom>
            <a:noFill/>
          </p:spPr>
          <p:txBody>
            <a:bodyPr wrap="none" rtlCol="0">
              <a:spAutoFit/>
            </a:bodyPr>
            <a:lstStyle/>
            <a:p>
              <a:pPr algn="ctr"/>
              <a:r>
                <a:rPr lang="en-US" dirty="0" smtClean="0">
                  <a:solidFill>
                    <a:srgbClr val="FFFFFF"/>
                  </a:solidFill>
                </a:rPr>
                <a:t>Membership</a:t>
              </a:r>
            </a:p>
            <a:p>
              <a:pPr algn="ctr"/>
              <a:r>
                <a:rPr lang="en-US" dirty="0" smtClean="0">
                  <a:solidFill>
                    <a:srgbClr val="FFFFFF"/>
                  </a:solidFill>
                </a:rPr>
                <a:t>Drive</a:t>
              </a:r>
            </a:p>
            <a:p>
              <a:pPr algn="ctr"/>
              <a:r>
                <a:rPr lang="en-US" dirty="0" smtClean="0">
                  <a:solidFill>
                    <a:srgbClr val="FFFFFF"/>
                  </a:solidFill>
                </a:rPr>
                <a:t>+</a:t>
              </a:r>
            </a:p>
            <a:p>
              <a:pPr algn="ctr"/>
              <a:r>
                <a:rPr lang="en-US" dirty="0" smtClean="0">
                  <a:solidFill>
                    <a:srgbClr val="FFFFFF"/>
                  </a:solidFill>
                </a:rPr>
                <a:t>Publisher</a:t>
              </a:r>
            </a:p>
            <a:p>
              <a:pPr algn="ctr"/>
              <a:r>
                <a:rPr lang="en-US" dirty="0" smtClean="0">
                  <a:solidFill>
                    <a:srgbClr val="FFFFFF"/>
                  </a:solidFill>
                </a:rPr>
                <a:t>Onboarding</a:t>
              </a:r>
            </a:p>
          </p:txBody>
        </p:sp>
      </p:grpSp>
      <p:grpSp>
        <p:nvGrpSpPr>
          <p:cNvPr id="28" name="Group 27"/>
          <p:cNvGrpSpPr/>
          <p:nvPr/>
        </p:nvGrpSpPr>
        <p:grpSpPr>
          <a:xfrm>
            <a:off x="2412597" y="4225607"/>
            <a:ext cx="2339703" cy="1874460"/>
            <a:chOff x="1882824" y="4535269"/>
            <a:chExt cx="2339703" cy="1874460"/>
          </a:xfrm>
        </p:grpSpPr>
        <p:sp>
          <p:nvSpPr>
            <p:cNvPr id="20" name="TextBox 19"/>
            <p:cNvSpPr txBox="1"/>
            <p:nvPr/>
          </p:nvSpPr>
          <p:spPr>
            <a:xfrm>
              <a:off x="1882824" y="4840069"/>
              <a:ext cx="2339703" cy="1569660"/>
            </a:xfrm>
            <a:prstGeom prst="rect">
              <a:avLst/>
            </a:prstGeom>
            <a:noFill/>
          </p:spPr>
          <p:txBody>
            <a:bodyPr wrap="none" rtlCol="0">
              <a:spAutoFit/>
            </a:bodyPr>
            <a:lstStyle/>
            <a:p>
              <a:pPr algn="ctr"/>
              <a:r>
                <a:rPr lang="en-US" dirty="0" smtClean="0"/>
                <a:t>CHOR incorporated:</a:t>
              </a:r>
            </a:p>
            <a:p>
              <a:pPr algn="ctr"/>
              <a:r>
                <a:rPr lang="en-US" dirty="0" smtClean="0"/>
                <a:t>501(c)(3) not-for-profit </a:t>
              </a:r>
              <a:br>
                <a:rPr lang="en-US" dirty="0" smtClean="0"/>
              </a:br>
              <a:r>
                <a:rPr lang="en-US" dirty="0" smtClean="0"/>
                <a:t>public charity </a:t>
              </a:r>
            </a:p>
            <a:p>
              <a:pPr algn="ctr"/>
              <a:r>
                <a:rPr lang="en-US" dirty="0" smtClean="0"/>
                <a:t>(1 October 2013)</a:t>
              </a:r>
            </a:p>
            <a:p>
              <a:pPr algn="ctr"/>
              <a:endParaRPr lang="en-US" sz="600" dirty="0" smtClean="0"/>
            </a:p>
            <a:p>
              <a:pPr algn="ctr"/>
              <a:r>
                <a:rPr lang="en-US" dirty="0" smtClean="0"/>
                <a:t>2013 Fundraising</a:t>
              </a:r>
              <a:endParaRPr lang="en-US" dirty="0"/>
            </a:p>
          </p:txBody>
        </p:sp>
        <p:cxnSp>
          <p:nvCxnSpPr>
            <p:cNvPr id="22" name="Straight Connector 21"/>
            <p:cNvCxnSpPr>
              <a:endCxn id="20" idx="0"/>
            </p:cNvCxnSpPr>
            <p:nvPr/>
          </p:nvCxnSpPr>
          <p:spPr>
            <a:xfrm>
              <a:off x="3052673" y="4535269"/>
              <a:ext cx="3"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882824" y="4840069"/>
              <a:ext cx="2339703"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122052" y="4225607"/>
            <a:ext cx="2650600" cy="1672827"/>
            <a:chOff x="1957224" y="4418867"/>
            <a:chExt cx="2650600" cy="1672827"/>
          </a:xfrm>
        </p:grpSpPr>
        <p:sp>
          <p:nvSpPr>
            <p:cNvPr id="30" name="TextBox 29"/>
            <p:cNvSpPr txBox="1"/>
            <p:nvPr/>
          </p:nvSpPr>
          <p:spPr>
            <a:xfrm>
              <a:off x="1957224" y="4840069"/>
              <a:ext cx="2650600" cy="1251625"/>
            </a:xfrm>
            <a:prstGeom prst="rect">
              <a:avLst/>
            </a:prstGeom>
            <a:noFill/>
          </p:spPr>
          <p:txBody>
            <a:bodyPr wrap="square" rtlCol="0">
              <a:spAutoFit/>
            </a:bodyPr>
            <a:lstStyle/>
            <a:p>
              <a:pPr>
                <a:lnSpc>
                  <a:spcPts val="1640"/>
                </a:lnSpc>
              </a:pPr>
              <a:r>
                <a:rPr lang="en-US" sz="1700" dirty="0" smtClean="0"/>
                <a:t>	AAP Startup </a:t>
              </a:r>
              <a:br>
                <a:rPr lang="en-US" sz="1700" dirty="0" smtClean="0"/>
              </a:br>
              <a:r>
                <a:rPr lang="en-US" sz="1700" dirty="0" smtClean="0"/>
                <a:t>	Funding</a:t>
              </a:r>
              <a:endParaRPr lang="en-US" sz="1700" dirty="0"/>
            </a:p>
            <a:p>
              <a:pPr lvl="1">
                <a:lnSpc>
                  <a:spcPts val="1800"/>
                </a:lnSpc>
              </a:pPr>
              <a:r>
                <a:rPr lang="en-US" sz="200" dirty="0" smtClean="0"/>
                <a:t/>
              </a:r>
              <a:br>
                <a:rPr lang="en-US" sz="200" dirty="0" smtClean="0"/>
              </a:br>
              <a:endParaRPr lang="en-US" sz="1700" dirty="0">
                <a:cs typeface="Arial"/>
              </a:endParaRPr>
            </a:p>
            <a:p>
              <a:endParaRPr lang="en-US" dirty="0" smtClean="0"/>
            </a:p>
          </p:txBody>
        </p:sp>
        <p:cxnSp>
          <p:nvCxnSpPr>
            <p:cNvPr id="31" name="Straight Connector 30"/>
            <p:cNvCxnSpPr/>
            <p:nvPr/>
          </p:nvCxnSpPr>
          <p:spPr>
            <a:xfrm>
              <a:off x="2948528" y="4418867"/>
              <a:ext cx="0" cy="4212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286000" y="4840069"/>
              <a:ext cx="1219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6878653" y="4225607"/>
            <a:ext cx="1752707" cy="1797516"/>
            <a:chOff x="2054239" y="4535269"/>
            <a:chExt cx="1284427" cy="1797516"/>
          </a:xfrm>
        </p:grpSpPr>
        <p:sp>
          <p:nvSpPr>
            <p:cNvPr id="34" name="TextBox 33"/>
            <p:cNvSpPr txBox="1"/>
            <p:nvPr/>
          </p:nvSpPr>
          <p:spPr>
            <a:xfrm>
              <a:off x="2054239" y="4840069"/>
              <a:ext cx="1126209" cy="1492716"/>
            </a:xfrm>
            <a:prstGeom prst="rect">
              <a:avLst/>
            </a:prstGeom>
            <a:noFill/>
          </p:spPr>
          <p:txBody>
            <a:bodyPr wrap="square" rtlCol="0">
              <a:spAutoFit/>
            </a:bodyPr>
            <a:lstStyle/>
            <a:p>
              <a:pPr algn="ctr"/>
              <a:r>
                <a:rPr lang="en-US" sz="1700" dirty="0" smtClean="0"/>
                <a:t>2014 Fundraising</a:t>
              </a:r>
            </a:p>
            <a:p>
              <a:pPr algn="ctr"/>
              <a:endParaRPr lang="en-US" sz="600" dirty="0"/>
            </a:p>
            <a:p>
              <a:pPr algn="ctr"/>
              <a:r>
                <a:rPr lang="en-US" sz="1700" dirty="0" smtClean="0"/>
                <a:t>International</a:t>
              </a:r>
            </a:p>
            <a:p>
              <a:pPr algn="ctr"/>
              <a:r>
                <a:rPr lang="en-US" sz="1700" dirty="0" smtClean="0"/>
                <a:t>Exploration</a:t>
              </a:r>
            </a:p>
            <a:p>
              <a:pPr algn="ctr"/>
              <a:endParaRPr lang="en-US" sz="1700" dirty="0"/>
            </a:p>
          </p:txBody>
        </p:sp>
        <p:cxnSp>
          <p:nvCxnSpPr>
            <p:cNvPr id="35" name="Straight Connector 34"/>
            <p:cNvCxnSpPr/>
            <p:nvPr/>
          </p:nvCxnSpPr>
          <p:spPr>
            <a:xfrm>
              <a:off x="2701929" y="4535269"/>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119467" y="4840069"/>
              <a:ext cx="1219199"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4954716" y="4225607"/>
            <a:ext cx="1885477" cy="1505129"/>
            <a:chOff x="2094451" y="4535269"/>
            <a:chExt cx="1885477" cy="1505129"/>
          </a:xfrm>
        </p:grpSpPr>
        <p:sp>
          <p:nvSpPr>
            <p:cNvPr id="41" name="TextBox 40"/>
            <p:cNvSpPr txBox="1"/>
            <p:nvPr/>
          </p:nvSpPr>
          <p:spPr>
            <a:xfrm>
              <a:off x="2094451" y="4840069"/>
              <a:ext cx="1885477" cy="1200329"/>
            </a:xfrm>
            <a:prstGeom prst="rect">
              <a:avLst/>
            </a:prstGeom>
            <a:noFill/>
          </p:spPr>
          <p:txBody>
            <a:bodyPr wrap="none" rtlCol="0">
              <a:spAutoFit/>
            </a:bodyPr>
            <a:lstStyle/>
            <a:p>
              <a:pPr algn="ctr"/>
              <a:r>
                <a:rPr lang="en-US" dirty="0" smtClean="0"/>
                <a:t>US </a:t>
              </a:r>
              <a:r>
                <a:rPr lang="en-US" dirty="0" err="1" smtClean="0"/>
                <a:t>Dept</a:t>
              </a:r>
              <a:r>
                <a:rPr lang="en-US" dirty="0" smtClean="0"/>
                <a:t> of Energy</a:t>
              </a:r>
            </a:p>
            <a:p>
              <a:pPr algn="ctr"/>
              <a:r>
                <a:rPr lang="en-US" dirty="0" smtClean="0"/>
                <a:t>Announces </a:t>
              </a:r>
            </a:p>
            <a:p>
              <a:pPr algn="ctr"/>
              <a:r>
                <a:rPr lang="en-US" dirty="0" smtClean="0"/>
                <a:t>Partnership</a:t>
              </a:r>
            </a:p>
            <a:p>
              <a:pPr algn="ctr"/>
              <a:r>
                <a:rPr lang="en-US" dirty="0" smtClean="0"/>
                <a:t>(4 August 2014)</a:t>
              </a:r>
              <a:endParaRPr lang="en-US" dirty="0"/>
            </a:p>
          </p:txBody>
        </p:sp>
        <p:cxnSp>
          <p:nvCxnSpPr>
            <p:cNvPr id="42" name="Straight Connector 41"/>
            <p:cNvCxnSpPr/>
            <p:nvPr/>
          </p:nvCxnSpPr>
          <p:spPr>
            <a:xfrm>
              <a:off x="3022219" y="4535269"/>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205792" y="4840069"/>
              <a:ext cx="1612900"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44" name="Picture 43" descr="14709CHORUSLogoHoriz_RGB_hi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55" y="576233"/>
            <a:ext cx="5838518" cy="995392"/>
          </a:xfrm>
          <a:prstGeom prst="rect">
            <a:avLst/>
          </a:prstGeom>
        </p:spPr>
      </p:pic>
    </p:spTree>
    <p:extLst>
      <p:ext uri="{BB962C8B-B14F-4D97-AF65-F5344CB8AC3E}">
        <p14:creationId xmlns:p14="http://schemas.microsoft.com/office/powerpoint/2010/main" val="1402776611"/>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HORUS LATEST 0913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CHORUS LATEST 091314.potx</Template>
  <TotalTime>4938</TotalTime>
  <Words>1899</Words>
  <Application>Microsoft Macintosh PowerPoint</Application>
  <PresentationFormat>On-screen Show (4:3)</PresentationFormat>
  <Paragraphs>457</Paragraphs>
  <Slides>33</Slides>
  <Notes>25</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CHORUS LATEST 091314</vt:lpstr>
      <vt:lpstr>Custom Design</vt:lpstr>
      <vt:lpstr>Agenda</vt:lpstr>
      <vt:lpstr>Implementation Workshop  18 December 2014 Howard Ratner, Executive Director CHOR Inc.  Identification  Discovery  Access  Preservation  Compliance </vt:lpstr>
      <vt:lpstr>PowerPoint Presentation</vt:lpstr>
      <vt:lpstr>PowerPoint Presentation</vt:lpstr>
      <vt:lpstr>PowerPoint Presentation</vt:lpstr>
      <vt:lpstr>Supporting Organizations (December 2014)</vt:lpstr>
      <vt:lpstr>Board Members</vt:lpstr>
      <vt:lpstr>Technical Working Group</vt:lpstr>
      <vt:lpstr>PowerPoint Presentation</vt:lpstr>
      <vt:lpstr>US Agencies &amp; CHORUS</vt:lpstr>
      <vt:lpstr>Why CHORUS?</vt:lpstr>
      <vt:lpstr>How Does CHORUS Help?</vt:lpstr>
      <vt:lpstr>Cost Effective Public  Access 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API Integration with Agency Portals</vt:lpstr>
      <vt:lpstr>PowerPoint Presentation</vt:lpstr>
      <vt:lpstr>PowerPoint Presentation</vt:lpstr>
      <vt:lpstr>Total Articles Monitored</vt:lpstr>
      <vt:lpstr>Monitored Articles by US Agency</vt:lpstr>
      <vt:lpstr>CHORUS Dataset Statistics</vt:lpstr>
      <vt:lpstr>PowerPoint Presentation</vt:lpstr>
      <vt:lpstr>PowerPoint Presentation</vt:lpstr>
      <vt:lpstr>What Do Publishers Need To Do?</vt:lpstr>
      <vt:lpstr>Membership Model</vt:lpstr>
      <vt:lpstr>Discover more information www.chorusaccess.org </vt:lpstr>
    </vt:vector>
  </TitlesOfParts>
  <Company>Windmill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Whitney Hermes</dc:creator>
  <cp:lastModifiedBy>Howard Ratner</cp:lastModifiedBy>
  <cp:revision>158</cp:revision>
  <cp:lastPrinted>2014-12-18T03:29:20Z</cp:lastPrinted>
  <dcterms:created xsi:type="dcterms:W3CDTF">2014-09-05T15:05:48Z</dcterms:created>
  <dcterms:modified xsi:type="dcterms:W3CDTF">2015-01-05T18:10:18Z</dcterms:modified>
</cp:coreProperties>
</file>