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49" r:id="rId1"/>
  </p:sldMasterIdLst>
  <p:notesMasterIdLst>
    <p:notesMasterId r:id="rId15"/>
  </p:notesMasterIdLst>
  <p:handoutMasterIdLst>
    <p:handoutMasterId r:id="rId16"/>
  </p:handoutMasterIdLst>
  <p:sldIdLst>
    <p:sldId id="285" r:id="rId2"/>
    <p:sldId id="286" r:id="rId3"/>
    <p:sldId id="288" r:id="rId4"/>
    <p:sldId id="282" r:id="rId5"/>
    <p:sldId id="287" r:id="rId6"/>
    <p:sldId id="289" r:id="rId7"/>
    <p:sldId id="290" r:id="rId8"/>
    <p:sldId id="296" r:id="rId9"/>
    <p:sldId id="280" r:id="rId10"/>
    <p:sldId id="291" r:id="rId11"/>
    <p:sldId id="300" r:id="rId12"/>
    <p:sldId id="301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007398"/>
    <a:srgbClr val="75787B"/>
    <a:srgbClr val="97E6FF"/>
    <a:srgbClr val="FF99CC"/>
    <a:srgbClr val="AFECFF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5BE263C-DBD7-4A20-BB59-AAB30ACAA65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93" autoAdjust="0"/>
    <p:restoredTop sz="86404" autoAdjust="0"/>
  </p:normalViewPr>
  <p:slideViewPr>
    <p:cSldViewPr snapToGrid="0" snapToObjects="1">
      <p:cViewPr varScale="1">
        <p:scale>
          <a:sx n="57" d="100"/>
          <a:sy n="57" d="100"/>
        </p:scale>
        <p:origin x="-438" y="-84"/>
      </p:cViewPr>
      <p:guideLst>
        <p:guide orient="horz" pos="2160"/>
        <p:guide pos="224"/>
      </p:guideLst>
    </p:cSldViewPr>
  </p:slideViewPr>
  <p:outlineViewPr>
    <p:cViewPr>
      <p:scale>
        <a:sx n="33" d="100"/>
        <a:sy n="33" d="100"/>
      </p:scale>
      <p:origin x="0" y="75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1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Funding bodies in Taxonomy</c:v>
          </c:tx>
          <c:cat>
            <c:numRef>
              <c:f>Sheet1!$A$1:$A$8</c:f>
              <c:numCache>
                <c:formatCode>mmm\-yy</c:formatCode>
                <c:ptCount val="8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41791</c:v>
                </c:pt>
                <c:pt idx="5">
                  <c:v>41852</c:v>
                </c:pt>
                <c:pt idx="6">
                  <c:v>41883</c:v>
                </c:pt>
                <c:pt idx="7">
                  <c:v>41944</c:v>
                </c:pt>
              </c:numCache>
            </c:numRef>
          </c:cat>
          <c:val>
            <c:numRef>
              <c:f>Sheet1!$B$1:$B$8</c:f>
              <c:numCache>
                <c:formatCode>General</c:formatCode>
                <c:ptCount val="8"/>
                <c:pt idx="0">
                  <c:v>5559</c:v>
                </c:pt>
                <c:pt idx="1">
                  <c:v>5953</c:v>
                </c:pt>
                <c:pt idx="2">
                  <c:v>6188</c:v>
                </c:pt>
                <c:pt idx="3">
                  <c:v>6609</c:v>
                </c:pt>
                <c:pt idx="4">
                  <c:v>7333</c:v>
                </c:pt>
                <c:pt idx="5">
                  <c:v>8053</c:v>
                </c:pt>
                <c:pt idx="6">
                  <c:v>8187</c:v>
                </c:pt>
                <c:pt idx="7">
                  <c:v>8788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26016"/>
        <c:axId val="46220032"/>
      </c:lineChart>
      <c:dateAx>
        <c:axId val="455260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46220032"/>
        <c:crosses val="autoZero"/>
        <c:auto val="1"/>
        <c:lblOffset val="100"/>
        <c:baseTimeUnit val="months"/>
      </c:dateAx>
      <c:valAx>
        <c:axId val="4622003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552601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223DC-02FF-425D-9269-5F216315B6EB}" type="doc">
      <dgm:prSet loTypeId="urn:microsoft.com/office/officeart/2005/8/layout/hProcess10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A29DEAE-C565-4578-885D-1CC142482AF6}">
      <dgm:prSet phldrT="[Text]" custT="1"/>
      <dgm:spPr/>
      <dgm:t>
        <a:bodyPr/>
        <a:lstStyle/>
        <a:p>
          <a:r>
            <a:rPr lang="en-US" sz="2400" dirty="0" smtClean="0"/>
            <a:t>Manuscript Submission</a:t>
          </a:r>
          <a:endParaRPr lang="en-GB" sz="2400" dirty="0"/>
        </a:p>
      </dgm:t>
    </dgm:pt>
    <dgm:pt modelId="{D81B77DC-250A-4997-93CF-37C43459F909}" type="parTrans" cxnId="{10DA2ADB-2C37-46F0-9E12-AB4CD4D1F5AF}">
      <dgm:prSet/>
      <dgm:spPr/>
      <dgm:t>
        <a:bodyPr/>
        <a:lstStyle/>
        <a:p>
          <a:endParaRPr lang="en-GB"/>
        </a:p>
      </dgm:t>
    </dgm:pt>
    <dgm:pt modelId="{9030A2D7-4648-41F1-B9C9-5F8A848B0423}" type="sibTrans" cxnId="{10DA2ADB-2C37-46F0-9E12-AB4CD4D1F5AF}">
      <dgm:prSet/>
      <dgm:spPr/>
      <dgm:t>
        <a:bodyPr/>
        <a:lstStyle/>
        <a:p>
          <a:endParaRPr lang="en-GB"/>
        </a:p>
      </dgm:t>
    </dgm:pt>
    <dgm:pt modelId="{C5F047CC-8D2C-4E15-BCAD-1DAE46AC4C72}">
      <dgm:prSet phldrT="[Text]" custT="1"/>
      <dgm:spPr/>
      <dgm:t>
        <a:bodyPr/>
        <a:lstStyle/>
        <a:p>
          <a:r>
            <a:rPr lang="en-US" sz="1800" dirty="0" smtClean="0"/>
            <a:t>Author is asked to confirm all funding organizations are mentioned in the article</a:t>
          </a:r>
          <a:endParaRPr lang="en-GB" sz="1800" dirty="0"/>
        </a:p>
      </dgm:t>
    </dgm:pt>
    <dgm:pt modelId="{F71DF547-A94D-4236-BD11-35639D34DB4D}" type="parTrans" cxnId="{F199907E-E420-4C91-93D9-3F8F2F6926A2}">
      <dgm:prSet/>
      <dgm:spPr/>
      <dgm:t>
        <a:bodyPr/>
        <a:lstStyle/>
        <a:p>
          <a:endParaRPr lang="en-GB"/>
        </a:p>
      </dgm:t>
    </dgm:pt>
    <dgm:pt modelId="{9272DF48-CAE0-4D99-964D-F4341BFEFD9D}" type="sibTrans" cxnId="{F199907E-E420-4C91-93D9-3F8F2F6926A2}">
      <dgm:prSet/>
      <dgm:spPr/>
      <dgm:t>
        <a:bodyPr/>
        <a:lstStyle/>
        <a:p>
          <a:endParaRPr lang="en-GB"/>
        </a:p>
      </dgm:t>
    </dgm:pt>
    <dgm:pt modelId="{59F2E963-8DDF-4D31-B6F0-BB79F472CCD1}">
      <dgm:prSet phldrT="[Text]" custT="1"/>
      <dgm:spPr/>
      <dgm:t>
        <a:bodyPr/>
        <a:lstStyle/>
        <a:p>
          <a:r>
            <a:rPr lang="en-US" sz="2400" dirty="0" smtClean="0"/>
            <a:t>XML Creation</a:t>
          </a:r>
          <a:endParaRPr lang="en-GB" sz="2400" dirty="0"/>
        </a:p>
      </dgm:t>
    </dgm:pt>
    <dgm:pt modelId="{8C471CA0-CFDA-46F7-886D-98DA1F50E537}" type="parTrans" cxnId="{F5006462-63B2-479D-803A-12E5D3C7BC78}">
      <dgm:prSet/>
      <dgm:spPr/>
      <dgm:t>
        <a:bodyPr/>
        <a:lstStyle/>
        <a:p>
          <a:endParaRPr lang="en-GB"/>
        </a:p>
      </dgm:t>
    </dgm:pt>
    <dgm:pt modelId="{892D8B14-4AC5-457C-AC96-C0256093BA02}" type="sibTrans" cxnId="{F5006462-63B2-479D-803A-12E5D3C7BC78}">
      <dgm:prSet/>
      <dgm:spPr/>
      <dgm:t>
        <a:bodyPr/>
        <a:lstStyle/>
        <a:p>
          <a:endParaRPr lang="en-GB"/>
        </a:p>
      </dgm:t>
    </dgm:pt>
    <dgm:pt modelId="{E8E22800-83AB-4812-87B1-78A3FF6EB3BF}">
      <dgm:prSet phldrT="[Text]" custT="1"/>
      <dgm:spPr/>
      <dgm:t>
        <a:bodyPr/>
        <a:lstStyle/>
        <a:p>
          <a:r>
            <a:rPr lang="en-US" sz="1800" dirty="0" smtClean="0"/>
            <a:t>Supplier tags funding organizations and grant numbers in XML file</a:t>
          </a:r>
          <a:endParaRPr lang="en-GB" sz="1800" dirty="0"/>
        </a:p>
      </dgm:t>
    </dgm:pt>
    <dgm:pt modelId="{E21AEFC6-B1FD-4EDB-A28A-E0D813C0D3C9}" type="parTrans" cxnId="{634928ED-AF14-4631-BCF8-866482CDF966}">
      <dgm:prSet/>
      <dgm:spPr/>
      <dgm:t>
        <a:bodyPr/>
        <a:lstStyle/>
        <a:p>
          <a:endParaRPr lang="en-GB"/>
        </a:p>
      </dgm:t>
    </dgm:pt>
    <dgm:pt modelId="{FE308458-227E-4269-ACEE-B4C2E9A38F96}" type="sibTrans" cxnId="{634928ED-AF14-4631-BCF8-866482CDF966}">
      <dgm:prSet/>
      <dgm:spPr/>
      <dgm:t>
        <a:bodyPr/>
        <a:lstStyle/>
        <a:p>
          <a:endParaRPr lang="en-GB"/>
        </a:p>
      </dgm:t>
    </dgm:pt>
    <dgm:pt modelId="{26AE5C33-9B2A-480E-8409-CDB88760C74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400" dirty="0" smtClean="0"/>
            <a:t>Proofing</a:t>
          </a:r>
          <a:endParaRPr lang="en-GB" sz="2400" dirty="0"/>
        </a:p>
      </dgm:t>
    </dgm:pt>
    <dgm:pt modelId="{BA558A5A-B8CD-4F6A-BECC-B7C96F8C6365}" type="parTrans" cxnId="{457149BC-5C41-4D2D-A4F7-88EFE8FBC4A1}">
      <dgm:prSet/>
      <dgm:spPr/>
      <dgm:t>
        <a:bodyPr/>
        <a:lstStyle/>
        <a:p>
          <a:endParaRPr lang="en-GB"/>
        </a:p>
      </dgm:t>
    </dgm:pt>
    <dgm:pt modelId="{3AA106F9-95C1-4D91-ACEA-F9886BC29F01}" type="sibTrans" cxnId="{457149BC-5C41-4D2D-A4F7-88EFE8FBC4A1}">
      <dgm:prSet/>
      <dgm:spPr/>
      <dgm:t>
        <a:bodyPr/>
        <a:lstStyle/>
        <a:p>
          <a:endParaRPr lang="en-GB"/>
        </a:p>
      </dgm:t>
    </dgm:pt>
    <dgm:pt modelId="{85D4F87A-9B04-4816-8840-F11FB1FD8E65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/>
            <a:t>Author is requested to verify funding organizations are correctly captured</a:t>
          </a:r>
          <a:endParaRPr lang="en-GB" sz="1800" dirty="0"/>
        </a:p>
      </dgm:t>
    </dgm:pt>
    <dgm:pt modelId="{036848A3-1D7F-47AB-960E-DABD6965BCEA}" type="parTrans" cxnId="{4E738688-E0EF-447D-B131-FE089675151D}">
      <dgm:prSet/>
      <dgm:spPr/>
      <dgm:t>
        <a:bodyPr/>
        <a:lstStyle/>
        <a:p>
          <a:endParaRPr lang="en-GB"/>
        </a:p>
      </dgm:t>
    </dgm:pt>
    <dgm:pt modelId="{7D2F0F7A-C76C-46CB-B38B-9522B4B1FA03}" type="sibTrans" cxnId="{4E738688-E0EF-447D-B131-FE089675151D}">
      <dgm:prSet/>
      <dgm:spPr/>
      <dgm:t>
        <a:bodyPr/>
        <a:lstStyle/>
        <a:p>
          <a:endParaRPr lang="en-GB"/>
        </a:p>
      </dgm:t>
    </dgm:pt>
    <dgm:pt modelId="{36D9194B-907B-469F-A541-1F30B2397DAE}">
      <dgm:prSet phldrT="[Text]" custT="1"/>
      <dgm:spPr/>
      <dgm:t>
        <a:bodyPr/>
        <a:lstStyle/>
        <a:p>
          <a:r>
            <a:rPr lang="en-US" sz="1800" dirty="0" smtClean="0"/>
            <a:t>Typically in the Acknowledgment section</a:t>
          </a:r>
          <a:endParaRPr lang="en-GB" sz="1800" dirty="0"/>
        </a:p>
      </dgm:t>
    </dgm:pt>
    <dgm:pt modelId="{32BB28B3-48E4-424B-8E17-3F0995E1B3E5}" type="parTrans" cxnId="{21DCB417-694D-433E-9200-EA977996DA57}">
      <dgm:prSet/>
      <dgm:spPr/>
      <dgm:t>
        <a:bodyPr/>
        <a:lstStyle/>
        <a:p>
          <a:endParaRPr lang="en-GB"/>
        </a:p>
      </dgm:t>
    </dgm:pt>
    <dgm:pt modelId="{A8AE3A41-23EC-4F23-A466-D87711168EFD}" type="sibTrans" cxnId="{21DCB417-694D-433E-9200-EA977996DA57}">
      <dgm:prSet/>
      <dgm:spPr/>
      <dgm:t>
        <a:bodyPr/>
        <a:lstStyle/>
        <a:p>
          <a:endParaRPr lang="en-GB"/>
        </a:p>
      </dgm:t>
    </dgm:pt>
    <dgm:pt modelId="{376ACDDD-CE73-4F0F-94FC-C08BEF593BC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 smtClean="0"/>
            <a:t>Tagged funding information is extracted from XML and listed on author query form</a:t>
          </a:r>
          <a:endParaRPr lang="en-GB" sz="1800" dirty="0"/>
        </a:p>
      </dgm:t>
    </dgm:pt>
    <dgm:pt modelId="{615A7A3F-7CA7-4A96-9214-D3AEDFD2313C}" type="parTrans" cxnId="{DA6EA9FE-FA43-4EBD-AE37-4D4F46A10B13}">
      <dgm:prSet/>
      <dgm:spPr/>
      <dgm:t>
        <a:bodyPr/>
        <a:lstStyle/>
        <a:p>
          <a:endParaRPr lang="en-GB"/>
        </a:p>
      </dgm:t>
    </dgm:pt>
    <dgm:pt modelId="{49868EFA-888F-46E8-AC03-C908CFEF4447}" type="sibTrans" cxnId="{DA6EA9FE-FA43-4EBD-AE37-4D4F46A10B13}">
      <dgm:prSet/>
      <dgm:spPr/>
      <dgm:t>
        <a:bodyPr/>
        <a:lstStyle/>
        <a:p>
          <a:endParaRPr lang="en-GB"/>
        </a:p>
      </dgm:t>
    </dgm:pt>
    <dgm:pt modelId="{6ED31894-C0E2-438C-836C-5FA56319BEAC}">
      <dgm:prSet phldrT="[Text]" custT="1"/>
      <dgm:spPr/>
      <dgm:t>
        <a:bodyPr/>
        <a:lstStyle/>
        <a:p>
          <a:r>
            <a:rPr lang="en-US" sz="1800" dirty="0" err="1" smtClean="0"/>
            <a:t>FundRef</a:t>
          </a:r>
          <a:r>
            <a:rPr lang="en-US" sz="1800" dirty="0" smtClean="0"/>
            <a:t> IDs of “known” funding bodies are included in this tagging</a:t>
          </a:r>
          <a:endParaRPr lang="en-GB" sz="1800" dirty="0"/>
        </a:p>
      </dgm:t>
    </dgm:pt>
    <dgm:pt modelId="{279A3C33-18B6-4EC7-A9E1-4D180B900E62}" type="parTrans" cxnId="{ED3D3AAF-4282-4118-AE6C-352FD1CC45FC}">
      <dgm:prSet/>
      <dgm:spPr/>
      <dgm:t>
        <a:bodyPr/>
        <a:lstStyle/>
        <a:p>
          <a:endParaRPr lang="en-GB"/>
        </a:p>
      </dgm:t>
    </dgm:pt>
    <dgm:pt modelId="{AF27993D-DEE5-49BF-A66B-2F4E20BBAAB8}" type="sibTrans" cxnId="{ED3D3AAF-4282-4118-AE6C-352FD1CC45FC}">
      <dgm:prSet/>
      <dgm:spPr/>
      <dgm:t>
        <a:bodyPr/>
        <a:lstStyle/>
        <a:p>
          <a:endParaRPr lang="en-GB"/>
        </a:p>
      </dgm:t>
    </dgm:pt>
    <dgm:pt modelId="{B046E59D-38CA-4540-9BB8-3158F6E2F151}" type="pres">
      <dgm:prSet presAssocID="{A65223DC-02FF-425D-9269-5F216315B6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93A3784-D4E1-4672-9369-13684430F192}" type="pres">
      <dgm:prSet presAssocID="{1A29DEAE-C565-4578-885D-1CC142482AF6}" presName="composite" presStyleCnt="0"/>
      <dgm:spPr/>
    </dgm:pt>
    <dgm:pt modelId="{8767E149-594D-4280-B2A4-BFBF53A248A3}" type="pres">
      <dgm:prSet presAssocID="{1A29DEAE-C565-4578-885D-1CC142482AF6}" presName="imagSh" presStyleLbl="bgImgPlace1" presStyleIdx="0" presStyleCnt="3" custScaleX="172265" custScaleY="162973" custLinFactNeighborX="1871" custLinFactNeighborY="-73560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60000"/>
              <a:lumOff val="40000"/>
            </a:schemeClr>
          </a:solidFill>
        </a:ln>
      </dgm:spPr>
    </dgm:pt>
    <dgm:pt modelId="{95419629-4E09-4CF7-A79F-AD29C1B9A432}" type="pres">
      <dgm:prSet presAssocID="{1A29DEAE-C565-4578-885D-1CC142482AF6}" presName="txNode" presStyleLbl="node1" presStyleIdx="0" presStyleCnt="3" custScaleX="193975" custScaleY="266049" custLinFactNeighborX="-61" custLinFactNeighborY="819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51F6CA-0C90-40A9-B7FC-951564CDEE0F}" type="pres">
      <dgm:prSet presAssocID="{9030A2D7-4648-41F1-B9C9-5F8A848B0423}" presName="sibTrans" presStyleLbl="sibTrans2D1" presStyleIdx="0" presStyleCnt="2"/>
      <dgm:spPr/>
      <dgm:t>
        <a:bodyPr/>
        <a:lstStyle/>
        <a:p>
          <a:endParaRPr lang="en-GB"/>
        </a:p>
      </dgm:t>
    </dgm:pt>
    <dgm:pt modelId="{0FA04436-CE51-4CAC-8D3D-9F6BBBB167B6}" type="pres">
      <dgm:prSet presAssocID="{9030A2D7-4648-41F1-B9C9-5F8A848B0423}" presName="connTx" presStyleLbl="sibTrans2D1" presStyleIdx="0" presStyleCnt="2"/>
      <dgm:spPr/>
      <dgm:t>
        <a:bodyPr/>
        <a:lstStyle/>
        <a:p>
          <a:endParaRPr lang="en-GB"/>
        </a:p>
      </dgm:t>
    </dgm:pt>
    <dgm:pt modelId="{DB439318-6141-4156-ACAF-522BC9BA36D2}" type="pres">
      <dgm:prSet presAssocID="{59F2E963-8DDF-4D31-B6F0-BB79F472CCD1}" presName="composite" presStyleCnt="0"/>
      <dgm:spPr/>
    </dgm:pt>
    <dgm:pt modelId="{02B67F0A-1B82-4C95-AE34-C1DAB5336B2A}" type="pres">
      <dgm:prSet presAssocID="{59F2E963-8DDF-4D31-B6F0-BB79F472CCD1}" presName="imagSh" presStyleLbl="bgImgPlace1" presStyleIdx="1" presStyleCnt="3" custScaleX="172265" custScaleY="162973" custLinFactNeighborX="1871" custLinFactNeighborY="-73560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</dgm:spPr>
    </dgm:pt>
    <dgm:pt modelId="{EBD074B1-BC74-4744-81A6-EA90505D7429}" type="pres">
      <dgm:prSet presAssocID="{59F2E963-8DDF-4D31-B6F0-BB79F472CCD1}" presName="txNode" presStyleLbl="node1" presStyleIdx="1" presStyleCnt="3" custScaleX="199633" custScaleY="260040" custLinFactNeighborX="-61" custLinFactNeighborY="819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D1463F-79EA-4C90-9623-53A4C74864D1}" type="pres">
      <dgm:prSet presAssocID="{892D8B14-4AC5-457C-AC96-C0256093BA02}" presName="sibTrans" presStyleLbl="sibTrans2D1" presStyleIdx="1" presStyleCnt="2"/>
      <dgm:spPr/>
      <dgm:t>
        <a:bodyPr/>
        <a:lstStyle/>
        <a:p>
          <a:endParaRPr lang="en-GB"/>
        </a:p>
      </dgm:t>
    </dgm:pt>
    <dgm:pt modelId="{52AB1DFA-B094-45CE-B1E3-BA77539F5300}" type="pres">
      <dgm:prSet presAssocID="{892D8B14-4AC5-457C-AC96-C0256093BA02}" presName="connTx" presStyleLbl="sibTrans2D1" presStyleIdx="1" presStyleCnt="2"/>
      <dgm:spPr/>
      <dgm:t>
        <a:bodyPr/>
        <a:lstStyle/>
        <a:p>
          <a:endParaRPr lang="en-GB"/>
        </a:p>
      </dgm:t>
    </dgm:pt>
    <dgm:pt modelId="{F4EBBA14-1CF1-4C44-8985-B45ACFB21E71}" type="pres">
      <dgm:prSet presAssocID="{26AE5C33-9B2A-480E-8409-CDB88760C744}" presName="composite" presStyleCnt="0"/>
      <dgm:spPr/>
    </dgm:pt>
    <dgm:pt modelId="{33F0BCE9-4792-4E53-BFAB-640E4442EA26}" type="pres">
      <dgm:prSet presAssocID="{26AE5C33-9B2A-480E-8409-CDB88760C744}" presName="imagSh" presStyleLbl="bgImgPlace1" presStyleIdx="2" presStyleCnt="3" custScaleX="172265" custScaleY="162973" custLinFactNeighborX="1871" custLinFactNeighborY="-73560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/>
          </a:solidFill>
        </a:ln>
      </dgm:spPr>
      <dgm:t>
        <a:bodyPr/>
        <a:lstStyle/>
        <a:p>
          <a:endParaRPr lang="en-GB"/>
        </a:p>
      </dgm:t>
    </dgm:pt>
    <dgm:pt modelId="{0FC034B2-E63E-450E-8C2A-3B3FDB0EB104}" type="pres">
      <dgm:prSet presAssocID="{26AE5C33-9B2A-480E-8409-CDB88760C744}" presName="txNode" presStyleLbl="node1" presStyleIdx="2" presStyleCnt="3" custScaleX="204332" custScaleY="256287" custLinFactNeighborX="-212" custLinFactNeighborY="819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34928ED-AF14-4631-BCF8-866482CDF966}" srcId="{59F2E963-8DDF-4D31-B6F0-BB79F472CCD1}" destId="{E8E22800-83AB-4812-87B1-78A3FF6EB3BF}" srcOrd="0" destOrd="0" parTransId="{E21AEFC6-B1FD-4EDB-A28A-E0D813C0D3C9}" sibTransId="{FE308458-227E-4269-ACEE-B4C2E9A38F96}"/>
    <dgm:cxn modelId="{A5118F78-43C7-478A-A1C0-023D74E425AC}" type="presOf" srcId="{376ACDDD-CE73-4F0F-94FC-C08BEF593BC4}" destId="{0FC034B2-E63E-450E-8C2A-3B3FDB0EB104}" srcOrd="0" destOrd="1" presId="urn:microsoft.com/office/officeart/2005/8/layout/hProcess10"/>
    <dgm:cxn modelId="{F5006462-63B2-479D-803A-12E5D3C7BC78}" srcId="{A65223DC-02FF-425D-9269-5F216315B6EB}" destId="{59F2E963-8DDF-4D31-B6F0-BB79F472CCD1}" srcOrd="1" destOrd="0" parTransId="{8C471CA0-CFDA-46F7-886D-98DA1F50E537}" sibTransId="{892D8B14-4AC5-457C-AC96-C0256093BA02}"/>
    <dgm:cxn modelId="{E304E5F1-2F09-482F-86C3-E9383CBA647E}" type="presOf" srcId="{A65223DC-02FF-425D-9269-5F216315B6EB}" destId="{B046E59D-38CA-4540-9BB8-3158F6E2F151}" srcOrd="0" destOrd="0" presId="urn:microsoft.com/office/officeart/2005/8/layout/hProcess10"/>
    <dgm:cxn modelId="{4E738688-E0EF-447D-B131-FE089675151D}" srcId="{26AE5C33-9B2A-480E-8409-CDB88760C744}" destId="{85D4F87A-9B04-4816-8840-F11FB1FD8E65}" srcOrd="1" destOrd="0" parTransId="{036848A3-1D7F-47AB-960E-DABD6965BCEA}" sibTransId="{7D2F0F7A-C76C-46CB-B38B-9522B4B1FA03}"/>
    <dgm:cxn modelId="{FFEBB32E-4778-4360-A862-C5C0F4BED492}" type="presOf" srcId="{892D8B14-4AC5-457C-AC96-C0256093BA02}" destId="{52AB1DFA-B094-45CE-B1E3-BA77539F5300}" srcOrd="1" destOrd="0" presId="urn:microsoft.com/office/officeart/2005/8/layout/hProcess10"/>
    <dgm:cxn modelId="{0DBF738B-23FF-45EF-B2C8-D0A75A784E44}" type="presOf" srcId="{9030A2D7-4648-41F1-B9C9-5F8A848B0423}" destId="{1F51F6CA-0C90-40A9-B7FC-951564CDEE0F}" srcOrd="0" destOrd="0" presId="urn:microsoft.com/office/officeart/2005/8/layout/hProcess10"/>
    <dgm:cxn modelId="{1592C44B-E406-44A7-8B0B-C4DA8B039E76}" type="presOf" srcId="{59F2E963-8DDF-4D31-B6F0-BB79F472CCD1}" destId="{EBD074B1-BC74-4744-81A6-EA90505D7429}" srcOrd="0" destOrd="0" presId="urn:microsoft.com/office/officeart/2005/8/layout/hProcess10"/>
    <dgm:cxn modelId="{B74ED62E-4046-48B3-8422-ED7583914827}" type="presOf" srcId="{C5F047CC-8D2C-4E15-BCAD-1DAE46AC4C72}" destId="{95419629-4E09-4CF7-A79F-AD29C1B9A432}" srcOrd="0" destOrd="1" presId="urn:microsoft.com/office/officeart/2005/8/layout/hProcess10"/>
    <dgm:cxn modelId="{10DA2ADB-2C37-46F0-9E12-AB4CD4D1F5AF}" srcId="{A65223DC-02FF-425D-9269-5F216315B6EB}" destId="{1A29DEAE-C565-4578-885D-1CC142482AF6}" srcOrd="0" destOrd="0" parTransId="{D81B77DC-250A-4997-93CF-37C43459F909}" sibTransId="{9030A2D7-4648-41F1-B9C9-5F8A848B0423}"/>
    <dgm:cxn modelId="{ABDAF694-31E9-4A57-B6DA-DE6518B1D02E}" type="presOf" srcId="{892D8B14-4AC5-457C-AC96-C0256093BA02}" destId="{7DD1463F-79EA-4C90-9623-53A4C74864D1}" srcOrd="0" destOrd="0" presId="urn:microsoft.com/office/officeart/2005/8/layout/hProcess10"/>
    <dgm:cxn modelId="{21DCB417-694D-433E-9200-EA977996DA57}" srcId="{1A29DEAE-C565-4578-885D-1CC142482AF6}" destId="{36D9194B-907B-469F-A541-1F30B2397DAE}" srcOrd="1" destOrd="0" parTransId="{32BB28B3-48E4-424B-8E17-3F0995E1B3E5}" sibTransId="{A8AE3A41-23EC-4F23-A466-D87711168EFD}"/>
    <dgm:cxn modelId="{F199907E-E420-4C91-93D9-3F8F2F6926A2}" srcId="{1A29DEAE-C565-4578-885D-1CC142482AF6}" destId="{C5F047CC-8D2C-4E15-BCAD-1DAE46AC4C72}" srcOrd="0" destOrd="0" parTransId="{F71DF547-A94D-4236-BD11-35639D34DB4D}" sibTransId="{9272DF48-CAE0-4D99-964D-F4341BFEFD9D}"/>
    <dgm:cxn modelId="{CD97B70B-8EF8-456E-A902-A21F2245661C}" type="presOf" srcId="{36D9194B-907B-469F-A541-1F30B2397DAE}" destId="{95419629-4E09-4CF7-A79F-AD29C1B9A432}" srcOrd="0" destOrd="2" presId="urn:microsoft.com/office/officeart/2005/8/layout/hProcess10"/>
    <dgm:cxn modelId="{457149BC-5C41-4D2D-A4F7-88EFE8FBC4A1}" srcId="{A65223DC-02FF-425D-9269-5F216315B6EB}" destId="{26AE5C33-9B2A-480E-8409-CDB88760C744}" srcOrd="2" destOrd="0" parTransId="{BA558A5A-B8CD-4F6A-BECC-B7C96F8C6365}" sibTransId="{3AA106F9-95C1-4D91-ACEA-F9886BC29F01}"/>
    <dgm:cxn modelId="{DA6EA9FE-FA43-4EBD-AE37-4D4F46A10B13}" srcId="{26AE5C33-9B2A-480E-8409-CDB88760C744}" destId="{376ACDDD-CE73-4F0F-94FC-C08BEF593BC4}" srcOrd="0" destOrd="0" parTransId="{615A7A3F-7CA7-4A96-9214-D3AEDFD2313C}" sibTransId="{49868EFA-888F-46E8-AC03-C908CFEF4447}"/>
    <dgm:cxn modelId="{D76DF8DD-40A0-451F-9844-C3D2C8BCC963}" type="presOf" srcId="{26AE5C33-9B2A-480E-8409-CDB88760C744}" destId="{0FC034B2-E63E-450E-8C2A-3B3FDB0EB104}" srcOrd="0" destOrd="0" presId="urn:microsoft.com/office/officeart/2005/8/layout/hProcess10"/>
    <dgm:cxn modelId="{9DC706CC-9B47-4966-92D1-89F7912A7492}" type="presOf" srcId="{6ED31894-C0E2-438C-836C-5FA56319BEAC}" destId="{EBD074B1-BC74-4744-81A6-EA90505D7429}" srcOrd="0" destOrd="2" presId="urn:microsoft.com/office/officeart/2005/8/layout/hProcess10"/>
    <dgm:cxn modelId="{2CE322BF-08AA-4C83-B9BF-1BFFB969B232}" type="presOf" srcId="{9030A2D7-4648-41F1-B9C9-5F8A848B0423}" destId="{0FA04436-CE51-4CAC-8D3D-9F6BBBB167B6}" srcOrd="1" destOrd="0" presId="urn:microsoft.com/office/officeart/2005/8/layout/hProcess10"/>
    <dgm:cxn modelId="{A4DA4F9F-3632-47E0-85F9-0A3662C87171}" type="presOf" srcId="{1A29DEAE-C565-4578-885D-1CC142482AF6}" destId="{95419629-4E09-4CF7-A79F-AD29C1B9A432}" srcOrd="0" destOrd="0" presId="urn:microsoft.com/office/officeart/2005/8/layout/hProcess10"/>
    <dgm:cxn modelId="{A516B4FF-D638-4518-B6B5-7D86ECF77AD1}" type="presOf" srcId="{E8E22800-83AB-4812-87B1-78A3FF6EB3BF}" destId="{EBD074B1-BC74-4744-81A6-EA90505D7429}" srcOrd="0" destOrd="1" presId="urn:microsoft.com/office/officeart/2005/8/layout/hProcess10"/>
    <dgm:cxn modelId="{3F4D21AE-763E-438D-84BE-63720775691D}" type="presOf" srcId="{85D4F87A-9B04-4816-8840-F11FB1FD8E65}" destId="{0FC034B2-E63E-450E-8C2A-3B3FDB0EB104}" srcOrd="0" destOrd="2" presId="urn:microsoft.com/office/officeart/2005/8/layout/hProcess10"/>
    <dgm:cxn modelId="{ED3D3AAF-4282-4118-AE6C-352FD1CC45FC}" srcId="{59F2E963-8DDF-4D31-B6F0-BB79F472CCD1}" destId="{6ED31894-C0E2-438C-836C-5FA56319BEAC}" srcOrd="1" destOrd="0" parTransId="{279A3C33-18B6-4EC7-A9E1-4D180B900E62}" sibTransId="{AF27993D-DEE5-49BF-A66B-2F4E20BBAAB8}"/>
    <dgm:cxn modelId="{59DA63F2-C1FE-4109-AC31-162CDA6AA5E1}" type="presParOf" srcId="{B046E59D-38CA-4540-9BB8-3158F6E2F151}" destId="{693A3784-D4E1-4672-9369-13684430F192}" srcOrd="0" destOrd="0" presId="urn:microsoft.com/office/officeart/2005/8/layout/hProcess10"/>
    <dgm:cxn modelId="{6E5D19FF-7564-44DA-A829-01BDF387F051}" type="presParOf" srcId="{693A3784-D4E1-4672-9369-13684430F192}" destId="{8767E149-594D-4280-B2A4-BFBF53A248A3}" srcOrd="0" destOrd="0" presId="urn:microsoft.com/office/officeart/2005/8/layout/hProcess10"/>
    <dgm:cxn modelId="{1D34073E-5FA8-4BFF-97FA-687306D151F3}" type="presParOf" srcId="{693A3784-D4E1-4672-9369-13684430F192}" destId="{95419629-4E09-4CF7-A79F-AD29C1B9A432}" srcOrd="1" destOrd="0" presId="urn:microsoft.com/office/officeart/2005/8/layout/hProcess10"/>
    <dgm:cxn modelId="{E992026C-B702-4680-AF55-3C56F186B379}" type="presParOf" srcId="{B046E59D-38CA-4540-9BB8-3158F6E2F151}" destId="{1F51F6CA-0C90-40A9-B7FC-951564CDEE0F}" srcOrd="1" destOrd="0" presId="urn:microsoft.com/office/officeart/2005/8/layout/hProcess10"/>
    <dgm:cxn modelId="{534F3D4A-FE87-44BA-9F87-D3DBD13744E5}" type="presParOf" srcId="{1F51F6CA-0C90-40A9-B7FC-951564CDEE0F}" destId="{0FA04436-CE51-4CAC-8D3D-9F6BBBB167B6}" srcOrd="0" destOrd="0" presId="urn:microsoft.com/office/officeart/2005/8/layout/hProcess10"/>
    <dgm:cxn modelId="{5165BB92-938B-4970-BF0F-F5FDCB2BFE27}" type="presParOf" srcId="{B046E59D-38CA-4540-9BB8-3158F6E2F151}" destId="{DB439318-6141-4156-ACAF-522BC9BA36D2}" srcOrd="2" destOrd="0" presId="urn:microsoft.com/office/officeart/2005/8/layout/hProcess10"/>
    <dgm:cxn modelId="{E3E78DCC-F52C-4407-ACD3-C88BF9E4E990}" type="presParOf" srcId="{DB439318-6141-4156-ACAF-522BC9BA36D2}" destId="{02B67F0A-1B82-4C95-AE34-C1DAB5336B2A}" srcOrd="0" destOrd="0" presId="urn:microsoft.com/office/officeart/2005/8/layout/hProcess10"/>
    <dgm:cxn modelId="{50971F1D-880F-4F9C-B2E8-BF25D012E16E}" type="presParOf" srcId="{DB439318-6141-4156-ACAF-522BC9BA36D2}" destId="{EBD074B1-BC74-4744-81A6-EA90505D7429}" srcOrd="1" destOrd="0" presId="urn:microsoft.com/office/officeart/2005/8/layout/hProcess10"/>
    <dgm:cxn modelId="{B644C098-4C52-4849-8E9F-36CA74A04A88}" type="presParOf" srcId="{B046E59D-38CA-4540-9BB8-3158F6E2F151}" destId="{7DD1463F-79EA-4C90-9623-53A4C74864D1}" srcOrd="3" destOrd="0" presId="urn:microsoft.com/office/officeart/2005/8/layout/hProcess10"/>
    <dgm:cxn modelId="{922C914E-B91E-4853-9577-3E7AE1A3E8AE}" type="presParOf" srcId="{7DD1463F-79EA-4C90-9623-53A4C74864D1}" destId="{52AB1DFA-B094-45CE-B1E3-BA77539F5300}" srcOrd="0" destOrd="0" presId="urn:microsoft.com/office/officeart/2005/8/layout/hProcess10"/>
    <dgm:cxn modelId="{B6BA6740-D131-4B83-8C11-B8DB458C66FD}" type="presParOf" srcId="{B046E59D-38CA-4540-9BB8-3158F6E2F151}" destId="{F4EBBA14-1CF1-4C44-8985-B45ACFB21E71}" srcOrd="4" destOrd="0" presId="urn:microsoft.com/office/officeart/2005/8/layout/hProcess10"/>
    <dgm:cxn modelId="{88778092-9989-454C-B775-91E8C5399DE8}" type="presParOf" srcId="{F4EBBA14-1CF1-4C44-8985-B45ACFB21E71}" destId="{33F0BCE9-4792-4E53-BFAB-640E4442EA26}" srcOrd="0" destOrd="0" presId="urn:microsoft.com/office/officeart/2005/8/layout/hProcess10"/>
    <dgm:cxn modelId="{AF371FD6-3E9B-4295-A74F-262277BEF027}" type="presParOf" srcId="{F4EBBA14-1CF1-4C44-8985-B45ACFB21E71}" destId="{0FC034B2-E63E-450E-8C2A-3B3FDB0EB10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7E149-594D-4280-B2A4-BFBF53A248A3}">
      <dsp:nvSpPr>
        <dsp:cNvPr id="0" name=""/>
        <dsp:cNvSpPr/>
      </dsp:nvSpPr>
      <dsp:spPr>
        <a:xfrm>
          <a:off x="26092" y="0"/>
          <a:ext cx="2073878" cy="1962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419629-4E09-4CF7-A79F-AD29C1B9A432}">
      <dsp:nvSpPr>
        <dsp:cNvPr id="0" name=""/>
        <dsp:cNvSpPr/>
      </dsp:nvSpPr>
      <dsp:spPr>
        <a:xfrm>
          <a:off x="68132" y="1800866"/>
          <a:ext cx="2335243" cy="32029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Manuscript Submission</a:t>
          </a:r>
          <a:endParaRPr lang="en-GB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Author is asked to confirm all funding organizations are mentioned in the article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Typically in the Acknowledgment section</a:t>
          </a:r>
          <a:endParaRPr lang="en-GB" sz="1800" kern="1200" dirty="0"/>
        </a:p>
      </dsp:txBody>
      <dsp:txXfrm>
        <a:off x="136529" y="1869263"/>
        <a:ext cx="2198449" cy="3066139"/>
      </dsp:txXfrm>
    </dsp:sp>
    <dsp:sp modelId="{1F51F6CA-0C90-40A9-B7FC-951564CDEE0F}">
      <dsp:nvSpPr>
        <dsp:cNvPr id="0" name=""/>
        <dsp:cNvSpPr/>
      </dsp:nvSpPr>
      <dsp:spPr>
        <a:xfrm>
          <a:off x="2377605" y="836367"/>
          <a:ext cx="277634" cy="289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2377605" y="894222"/>
        <a:ext cx="194344" cy="173567"/>
      </dsp:txXfrm>
    </dsp:sp>
    <dsp:sp modelId="{02B67F0A-1B82-4C95-AE34-C1DAB5336B2A}">
      <dsp:nvSpPr>
        <dsp:cNvPr id="0" name=""/>
        <dsp:cNvSpPr/>
      </dsp:nvSpPr>
      <dsp:spPr>
        <a:xfrm>
          <a:off x="2893212" y="0"/>
          <a:ext cx="2073878" cy="1962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D074B1-BC74-4744-81A6-EA90505D7429}">
      <dsp:nvSpPr>
        <dsp:cNvPr id="0" name=""/>
        <dsp:cNvSpPr/>
      </dsp:nvSpPr>
      <dsp:spPr>
        <a:xfrm>
          <a:off x="2901194" y="1873207"/>
          <a:ext cx="2403359" cy="3130592"/>
        </a:xfrm>
        <a:prstGeom prst="roundRect">
          <a:avLst>
            <a:gd name="adj" fmla="val 10000"/>
          </a:avLst>
        </a:prstGeom>
        <a:solidFill>
          <a:schemeClr val="accent3">
            <a:hueOff val="-1532342"/>
            <a:satOff val="47977"/>
            <a:lumOff val="-225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XML Creation</a:t>
          </a:r>
          <a:endParaRPr lang="en-GB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Supplier tags funding organizations and grant numbers in XML file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FundRef</a:t>
          </a:r>
          <a:r>
            <a:rPr lang="en-US" sz="1800" kern="1200" dirty="0" smtClean="0"/>
            <a:t> IDs of “known” funding bodies are included in this tagging</a:t>
          </a:r>
          <a:endParaRPr lang="en-GB" sz="1800" kern="1200" dirty="0"/>
        </a:p>
      </dsp:txBody>
      <dsp:txXfrm>
        <a:off x="2971586" y="1943599"/>
        <a:ext cx="2262575" cy="2989808"/>
      </dsp:txXfrm>
    </dsp:sp>
    <dsp:sp modelId="{7DD1463F-79EA-4C90-9623-53A4C74864D1}">
      <dsp:nvSpPr>
        <dsp:cNvPr id="0" name=""/>
        <dsp:cNvSpPr/>
      </dsp:nvSpPr>
      <dsp:spPr>
        <a:xfrm>
          <a:off x="5256645" y="836367"/>
          <a:ext cx="289554" cy="2892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064684"/>
            <a:satOff val="95954"/>
            <a:lumOff val="-450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5256645" y="894222"/>
        <a:ext cx="202771" cy="173567"/>
      </dsp:txXfrm>
    </dsp:sp>
    <dsp:sp modelId="{33F0BCE9-4792-4E53-BFAB-640E4442EA26}">
      <dsp:nvSpPr>
        <dsp:cNvPr id="0" name=""/>
        <dsp:cNvSpPr/>
      </dsp:nvSpPr>
      <dsp:spPr>
        <a:xfrm>
          <a:off x="5794389" y="0"/>
          <a:ext cx="2073878" cy="1962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C034B2-E63E-450E-8C2A-3B3FDB0EB104}">
      <dsp:nvSpPr>
        <dsp:cNvPr id="0" name=""/>
        <dsp:cNvSpPr/>
      </dsp:nvSpPr>
      <dsp:spPr>
        <a:xfrm>
          <a:off x="5772269" y="1918389"/>
          <a:ext cx="2459929" cy="3085410"/>
        </a:xfrm>
        <a:prstGeom prst="roundRect">
          <a:avLst>
            <a:gd name="adj" fmla="val 10000"/>
          </a:avLst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Proofing</a:t>
          </a:r>
          <a:endParaRPr lang="en-GB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Tagged funding information is extracted from XML and listed on author query form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Author is requested to verify funding organizations are correctly captured</a:t>
          </a:r>
          <a:endParaRPr lang="en-GB" sz="1800" kern="1200" dirty="0"/>
        </a:p>
      </dsp:txBody>
      <dsp:txXfrm>
        <a:off x="5844318" y="1990438"/>
        <a:ext cx="2315831" cy="2941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2265D-837A-A14B-BBEF-C1CB0F1E21C3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A5B2-46F1-2947-AA03-6D81CAA60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8B3D-16D8-8442-BF0D-A4264232110E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AC270-AC5F-3C4A-8BE2-E88211726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4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3" descr="Elsevier_W_Research_Information_1b_aw.eps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0743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2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6123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6231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271062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30178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814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val="12259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 userDrawn="1"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</p:spTree>
    <p:extLst>
      <p:ext uri="{BB962C8B-B14F-4D97-AF65-F5344CB8AC3E}">
        <p14:creationId xmlns:p14="http://schemas.microsoft.com/office/powerpoint/2010/main" val="3583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324600" y="6607175"/>
            <a:ext cx="2743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E74E466-6C30-4FCB-8000-7CEFB852C2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382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7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4" r:id="rId3"/>
    <p:sldLayoutId id="2147483753" r:id="rId4"/>
    <p:sldLayoutId id="2147483760" r:id="rId5"/>
    <p:sldLayoutId id="2147483757" r:id="rId6"/>
    <p:sldLayoutId id="2147483759" r:id="rId7"/>
    <p:sldLayoutId id="2147483756" r:id="rId8"/>
    <p:sldLayoutId id="2147483758" r:id="rId9"/>
    <p:sldLayoutId id="2147483769" r:id="rId10"/>
    <p:sldLayoutId id="2147483752" r:id="rId11"/>
    <p:sldLayoutId id="2147483755" r:id="rId12"/>
    <p:sldLayoutId id="2147483764" r:id="rId13"/>
    <p:sldLayoutId id="2147483762" r:id="rId14"/>
    <p:sldLayoutId id="2147483763" r:id="rId15"/>
    <p:sldLayoutId id="2147483765" r:id="rId16"/>
    <p:sldLayoutId id="2147483766" r:id="rId17"/>
    <p:sldLayoutId id="2147483767" r:id="rId18"/>
    <p:sldLayoutId id="2147483768" r:id="rId19"/>
    <p:sldLayoutId id="214748377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omainname.com/wp-content/uploads/2013/11/email-icon.jp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Chris Shillum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CHORUS and </a:t>
            </a:r>
            <a:r>
              <a:rPr lang="en-US" dirty="0" err="1" smtClean="0"/>
              <a:t>FundRef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Implementation at Elsevier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57175" y="5336596"/>
            <a:ext cx="4176280" cy="4407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VP Product Management, Platform and Data Integration, Elsevier</a:t>
            </a:r>
          </a:p>
          <a:p>
            <a:r>
              <a:rPr lang="en-US" dirty="0" smtClean="0"/>
              <a:t>CHORUS Implementation Workshop, 18 Dec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Author Manuscript User Experience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9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2" y="1016142"/>
            <a:ext cx="9144000" cy="58418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62664" y="4130933"/>
            <a:ext cx="1447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437011" y="4531539"/>
            <a:ext cx="2285665" cy="19869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Subscribed users will not see the </a:t>
            </a:r>
            <a:r>
              <a:rPr lang="en-US" dirty="0" err="1" smtClean="0"/>
              <a:t>ScienceDirect</a:t>
            </a:r>
            <a:r>
              <a:rPr lang="en-US" dirty="0" smtClean="0"/>
              <a:t> </a:t>
            </a:r>
            <a:r>
              <a:rPr lang="en-US" dirty="0"/>
              <a:t>Abstract page but go straight to the final version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04034" y="439379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on SD Abstract to CHORUS Public Version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0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User Experience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14645" y="1307898"/>
            <a:ext cx="2832100" cy="3847981"/>
          </a:xfrm>
          <a:prstGeom prst="roundRect">
            <a:avLst>
              <a:gd name="adj" fmla="val 680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dirty="0" smtClean="0"/>
              <a:t>Optimize version for Public </a:t>
            </a:r>
            <a:r>
              <a:rPr lang="en-GB" dirty="0" smtClean="0"/>
              <a:t>Access </a:t>
            </a:r>
            <a:r>
              <a:rPr lang="en-GB" dirty="0" smtClean="0"/>
              <a:t>needs</a:t>
            </a:r>
            <a:endParaRPr lang="en-GB" b="1" dirty="0"/>
          </a:p>
          <a:p>
            <a:pPr marL="342900" lvl="1" indent="-177800" defTabSz="406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Page </a:t>
            </a:r>
            <a:r>
              <a:rPr lang="en-GB" sz="1600" dirty="0"/>
              <a:t>viewer </a:t>
            </a:r>
            <a:r>
              <a:rPr lang="en-GB" sz="1600" dirty="0" smtClean="0"/>
              <a:t>format </a:t>
            </a:r>
            <a:r>
              <a:rPr lang="en-GB" sz="1600" dirty="0" smtClean="0"/>
              <a:t>for </a:t>
            </a:r>
            <a:r>
              <a:rPr lang="en-GB" sz="1600" dirty="0" smtClean="0"/>
              <a:t>main use case, i.e. </a:t>
            </a:r>
            <a:r>
              <a:rPr lang="en-GB" sz="1600" dirty="0" smtClean="0"/>
              <a:t>reading</a:t>
            </a:r>
          </a:p>
          <a:p>
            <a:pPr marL="342900" lvl="1" indent="-177800" defTabSz="406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Clear option  to download AAM PDF</a:t>
            </a:r>
            <a:endParaRPr lang="en-GB" sz="1600" dirty="0" smtClean="0"/>
          </a:p>
          <a:p>
            <a:pPr marL="342900" lvl="1" indent="-177800" defTabSz="406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Link to </a:t>
            </a:r>
            <a:r>
              <a:rPr lang="en-GB" sz="1600" dirty="0" err="1" smtClean="0"/>
              <a:t>VoR</a:t>
            </a:r>
            <a:endParaRPr lang="en-GB" sz="1600" dirty="0" smtClean="0"/>
          </a:p>
          <a:p>
            <a:pPr marL="342900" lvl="1" indent="-177800" defTabSz="4064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/>
              <a:t>Ensure </a:t>
            </a:r>
            <a:r>
              <a:rPr lang="en-GB" sz="1600" dirty="0"/>
              <a:t>reader understands </a:t>
            </a:r>
            <a:r>
              <a:rPr lang="en-GB" sz="1600" dirty="0" smtClean="0"/>
              <a:t>version options, </a:t>
            </a:r>
            <a:r>
              <a:rPr lang="en-GB" sz="1600" dirty="0"/>
              <a:t>end user license, and how to cite</a:t>
            </a:r>
          </a:p>
          <a:p>
            <a:pPr marL="342900" lvl="1" indent="-177800" defTabSz="4064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GB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319137" y="1333776"/>
            <a:ext cx="589518" cy="4950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65400" y="5416377"/>
            <a:ext cx="37786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Draft under</a:t>
            </a:r>
          </a:p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consideration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4378" y="1333776"/>
            <a:ext cx="442722" cy="49502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r="20072"/>
          <a:stretch/>
        </p:blipFill>
        <p:spPr bwMode="auto">
          <a:xfrm>
            <a:off x="3128068" y="1581287"/>
            <a:ext cx="5684116" cy="369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5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GB" dirty="0"/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3008662" y="5017070"/>
            <a:ext cx="330923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ea typeface="Myriad Pro Light" charset="0"/>
                <a:cs typeface="Myriad Pro Light" charset="0"/>
                <a:sym typeface="Myriad Pro Light" charset="0"/>
              </a:rPr>
              <a:t>c.shillum@elsevier.com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ea typeface="Myriad Pro Light" charset="0"/>
                <a:cs typeface="Myriad Pro Light" charset="0"/>
                <a:sym typeface="Myriad Pro Light" charset="0"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Myriad Pro Light" charset="0"/>
                <a:cs typeface="Myriad Pro Light" charset="0"/>
                <a:sym typeface="Myriad Pro Light" charset="0"/>
              </a:rPr>
              <a:t>cshillum</a:t>
            </a:r>
            <a:endParaRPr lang="en-US" sz="2400" dirty="0">
              <a:solidFill>
                <a:schemeClr val="tx1"/>
              </a:solidFill>
              <a:latin typeface="+mn-lt"/>
              <a:ea typeface="Myriad Pro Light" charset="0"/>
              <a:cs typeface="Myriad Pro Light" charset="0"/>
              <a:sym typeface="Myriad Pro Light" charset="0"/>
            </a:endParaRPr>
          </a:p>
        </p:txBody>
      </p:sp>
      <p:pic>
        <p:nvPicPr>
          <p:cNvPr id="5" name="Picture 2" descr="https://g.twimg.com/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25" y="5359818"/>
            <a:ext cx="693670" cy="56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mail-ic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90" y="4849090"/>
            <a:ext cx="623252" cy="63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92099" y="1279525"/>
            <a:ext cx="6424387" cy="4882124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FundRef</a:t>
            </a:r>
            <a:r>
              <a:rPr lang="en-US" b="1" dirty="0" smtClean="0"/>
              <a:t> Taxonomy Update Workflow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Gathering and Validating </a:t>
            </a:r>
            <a:r>
              <a:rPr lang="en-US" b="1" dirty="0"/>
              <a:t>A</a:t>
            </a:r>
            <a:r>
              <a:rPr lang="en-US" b="1" dirty="0" smtClean="0"/>
              <a:t>rticle </a:t>
            </a:r>
            <a:r>
              <a:rPr lang="en-US" b="1" dirty="0"/>
              <a:t>F</a:t>
            </a:r>
            <a:r>
              <a:rPr lang="en-US" b="1" dirty="0" smtClean="0"/>
              <a:t>unding Info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Author Manuscript User Experience</a:t>
            </a:r>
          </a:p>
          <a:p>
            <a:pPr marL="457200" indent="-457200">
              <a:buFont typeface="+mj-lt"/>
              <a:buAutoNum type="arabicPeriod"/>
            </a:pP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97955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FundRef</a:t>
            </a:r>
            <a:r>
              <a:rPr lang="en-US" dirty="0" smtClean="0"/>
              <a:t> </a:t>
            </a:r>
            <a:r>
              <a:rPr lang="en-US" dirty="0"/>
              <a:t>Taxonomy Update Workflow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(Bi)monthly Updates of </a:t>
            </a:r>
            <a:r>
              <a:rPr lang="en-US" dirty="0" err="1" smtClean="0"/>
              <a:t>FundRef</a:t>
            </a:r>
            <a:r>
              <a:rPr lang="en-US" dirty="0" smtClean="0"/>
              <a:t> Taxonomy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2434" y="1868990"/>
            <a:ext cx="2177364" cy="1417320"/>
            <a:chOff x="472434" y="1868990"/>
            <a:chExt cx="2177364" cy="1417320"/>
          </a:xfrm>
        </p:grpSpPr>
        <p:sp>
          <p:nvSpPr>
            <p:cNvPr id="4" name="Rectangle 3"/>
            <p:cNvSpPr/>
            <p:nvPr/>
          </p:nvSpPr>
          <p:spPr>
            <a:xfrm>
              <a:off x="1066800" y="1868990"/>
              <a:ext cx="1582998" cy="9601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 cmpd="sng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Funding Body 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68678" y="2021390"/>
              <a:ext cx="1582998" cy="9601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 cmpd="sng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Funding Body 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70556" y="2173790"/>
              <a:ext cx="1582998" cy="9601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 cmpd="sng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Funding Body record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2434" y="2326190"/>
              <a:ext cx="1582998" cy="9601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 cmpd="sng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Funding Body Record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48145" y="3911353"/>
            <a:ext cx="3535380" cy="28603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0" rIns="91440" bIns="0" rtlCol="0" anchor="ctr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Metadata captured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URI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Full organization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Synonyms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Abbreviations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Website URL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Relationships (</a:t>
            </a:r>
            <a:r>
              <a:rPr lang="en-US" sz="1200" dirty="0" err="1" smtClean="0">
                <a:solidFill>
                  <a:schemeClr val="tx1"/>
                </a:solidFill>
              </a:rPr>
              <a:t>inc.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Hierarchial</a:t>
            </a:r>
            <a:r>
              <a:rPr lang="en-US" sz="1200" dirty="0" smtClean="0">
                <a:solidFill>
                  <a:schemeClr val="tx1"/>
                </a:solidFill>
              </a:rPr>
              <a:t>) with other organizations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Contact </a:t>
            </a:r>
            <a:r>
              <a:rPr lang="en-US" sz="1200" dirty="0" smtClean="0">
                <a:solidFill>
                  <a:schemeClr val="tx1"/>
                </a:solidFill>
              </a:rPr>
              <a:t>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Type of organization (government, company, foundation, etc.)</a:t>
            </a: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Description of organization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541032" y="3054607"/>
            <a:ext cx="1249680" cy="83058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Compilation of all Funding Bodies into SKOS file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0171" y="2055181"/>
            <a:ext cx="1321533" cy="960120"/>
          </a:xfrm>
          <a:prstGeom prst="rect">
            <a:avLst/>
          </a:prstGeom>
          <a:solidFill>
            <a:schemeClr val="tx2"/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Elsevier Funder Taxonomy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64384" y="2333478"/>
            <a:ext cx="861201" cy="4035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69628" y="3054607"/>
            <a:ext cx="1513108" cy="83058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Assignment and Registration of DOIs (by CrossRef)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2077" y="2021390"/>
            <a:ext cx="1204116" cy="960120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FundRef</a:t>
            </a:r>
            <a:r>
              <a:rPr lang="en-US" b="1" dirty="0" smtClean="0">
                <a:solidFill>
                  <a:schemeClr val="bg1"/>
                </a:solidFill>
              </a:rPr>
              <a:t> Registry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519310"/>
              </p:ext>
            </p:extLst>
          </p:nvPr>
        </p:nvGraphicFramePr>
        <p:xfrm>
          <a:off x="457198" y="1397000"/>
          <a:ext cx="8487626" cy="3708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861646"/>
                <a:gridCol w="36259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Elsevier</a:t>
                      </a:r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CrossRef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8" name="Right Arrow 17"/>
          <p:cNvSpPr/>
          <p:nvPr/>
        </p:nvSpPr>
        <p:spPr>
          <a:xfrm>
            <a:off x="5176290" y="2333477"/>
            <a:ext cx="861201" cy="4035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470777" y="2165284"/>
            <a:ext cx="915126" cy="773545"/>
            <a:chOff x="7470777" y="2165284"/>
            <a:chExt cx="915126" cy="773545"/>
          </a:xfrm>
        </p:grpSpPr>
        <p:sp>
          <p:nvSpPr>
            <p:cNvPr id="20" name="Right Arrow 19"/>
            <p:cNvSpPr/>
            <p:nvPr/>
          </p:nvSpPr>
          <p:spPr>
            <a:xfrm rot="20041733">
              <a:off x="7491671" y="2165284"/>
              <a:ext cx="861201" cy="40352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7524702" y="2326190"/>
              <a:ext cx="861201" cy="40352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558267" flipV="1">
              <a:off x="7470777" y="2535300"/>
              <a:ext cx="861201" cy="40352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7197317" y="3054607"/>
            <a:ext cx="1830861" cy="83058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Distribution to </a:t>
            </a:r>
            <a:r>
              <a:rPr lang="en-US" sz="1200" b="1" dirty="0" err="1" smtClean="0">
                <a:solidFill>
                  <a:schemeClr val="tx1"/>
                </a:solidFill>
              </a:rPr>
              <a:t>FundRef</a:t>
            </a:r>
            <a:r>
              <a:rPr lang="en-US" sz="1200" b="1" dirty="0" smtClean="0">
                <a:solidFill>
                  <a:schemeClr val="tx1"/>
                </a:solidFill>
              </a:rPr>
              <a:t> and CHORUS participants under CC0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352038"/>
              </p:ext>
            </p:extLst>
          </p:nvPr>
        </p:nvGraphicFramePr>
        <p:xfrm>
          <a:off x="4250602" y="3956537"/>
          <a:ext cx="4572000" cy="276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404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Body Taxonomy Update Workflow</a:t>
            </a:r>
            <a:endParaRPr lang="en-GB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389854" y="2187843"/>
            <a:ext cx="1739890" cy="1739488"/>
          </a:xfrm>
          <a:prstGeom prst="ellipse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 smtClean="0"/>
              <a:t>Gather Candidate Funding Bodies</a:t>
            </a:r>
            <a:endParaRPr lang="en-GB" sz="1600" b="1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538300" y="2187843"/>
            <a:ext cx="1739890" cy="1739488"/>
          </a:xfrm>
          <a:prstGeom prst="ellipse">
            <a:avLst/>
          </a:prstGeom>
          <a:solidFill>
            <a:srgbClr val="00739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600" b="1" dirty="0" smtClean="0"/>
              <a:t>Harvest Funding Body Metadata</a:t>
            </a:r>
            <a:endParaRPr lang="en-GB" sz="16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246864" y="1051140"/>
            <a:ext cx="1730885" cy="3948471"/>
            <a:chOff x="6740240" y="1734885"/>
            <a:chExt cx="1730885" cy="3948471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740240" y="1734885"/>
              <a:ext cx="1730885" cy="1730485"/>
            </a:xfrm>
            <a:prstGeom prst="ellipse">
              <a:avLst/>
            </a:prstGeom>
            <a:solidFill>
              <a:srgbClr val="FF82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b="1" dirty="0" smtClean="0"/>
                <a:t>New Funding Body Record</a:t>
              </a:r>
              <a:endParaRPr lang="en-GB" sz="1600" b="1" dirty="0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6740240" y="3952871"/>
              <a:ext cx="1730885" cy="1730485"/>
            </a:xfrm>
            <a:prstGeom prst="ellipse">
              <a:avLst/>
            </a:prstGeom>
            <a:solidFill>
              <a:schemeClr val="bg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b="1" dirty="0" smtClean="0"/>
                <a:t>Decline Notification </a:t>
              </a:r>
              <a:endParaRPr lang="en-GB" sz="16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11488" y="2039495"/>
            <a:ext cx="1121228" cy="1896526"/>
            <a:chOff x="5701889" y="2864728"/>
            <a:chExt cx="1121228" cy="1896526"/>
          </a:xfrm>
        </p:grpSpPr>
        <p:sp>
          <p:nvSpPr>
            <p:cNvPr id="16" name="Right Arrow 15"/>
            <p:cNvSpPr/>
            <p:nvPr/>
          </p:nvSpPr>
          <p:spPr>
            <a:xfrm rot="19940620">
              <a:off x="5701889" y="2864728"/>
              <a:ext cx="1121228" cy="57967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Arrow 20"/>
            <p:cNvSpPr/>
            <p:nvPr/>
          </p:nvSpPr>
          <p:spPr>
            <a:xfrm rot="1659380" flipV="1">
              <a:off x="5701889" y="4181583"/>
              <a:ext cx="1121228" cy="57967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7510" y="1426189"/>
            <a:ext cx="1295400" cy="3123138"/>
            <a:chOff x="174171" y="1981200"/>
            <a:chExt cx="1295400" cy="3123138"/>
          </a:xfrm>
          <a:solidFill>
            <a:schemeClr val="accent1"/>
          </a:solidFill>
        </p:grpSpPr>
        <p:sp>
          <p:nvSpPr>
            <p:cNvPr id="23" name="Rectangle 22"/>
            <p:cNvSpPr/>
            <p:nvPr/>
          </p:nvSpPr>
          <p:spPr>
            <a:xfrm>
              <a:off x="174171" y="1981200"/>
              <a:ext cx="1295400" cy="51493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Feedback from CrossRef</a:t>
              </a:r>
              <a:endParaRPr lang="en-GB" sz="11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4171" y="2850601"/>
              <a:ext cx="1295400" cy="51493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Elsevier Journal Articles</a:t>
              </a:r>
              <a:endParaRPr lang="en-GB" sz="11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4171" y="3720002"/>
              <a:ext cx="1295400" cy="51493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Scopus Records</a:t>
              </a:r>
              <a:endParaRPr lang="en-GB" sz="11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4171" y="4589403"/>
              <a:ext cx="1295400" cy="51493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/>
                <a:t>Funder Websites</a:t>
              </a:r>
              <a:endParaRPr lang="en-GB" sz="1100" b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12910" y="1573177"/>
            <a:ext cx="628228" cy="2844423"/>
            <a:chOff x="1845161" y="2356221"/>
            <a:chExt cx="628228" cy="2844423"/>
          </a:xfrm>
        </p:grpSpPr>
        <p:grpSp>
          <p:nvGrpSpPr>
            <p:cNvPr id="42" name="Group 41"/>
            <p:cNvGrpSpPr/>
            <p:nvPr/>
          </p:nvGrpSpPr>
          <p:grpSpPr>
            <a:xfrm>
              <a:off x="1845161" y="2356221"/>
              <a:ext cx="628228" cy="1299040"/>
              <a:chOff x="1469859" y="2322657"/>
              <a:chExt cx="628228" cy="1299040"/>
            </a:xfrm>
          </p:grpSpPr>
          <p:sp>
            <p:nvSpPr>
              <p:cNvPr id="37" name="Right Arrow 36"/>
              <p:cNvSpPr/>
              <p:nvPr/>
            </p:nvSpPr>
            <p:spPr>
              <a:xfrm rot="2865524">
                <a:off x="1412125" y="2673476"/>
                <a:ext cx="980538" cy="278900"/>
              </a:xfrm>
              <a:prstGeom prst="rightArrow">
                <a:avLst>
                  <a:gd name="adj1" fmla="val 37471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ight Arrow 38"/>
              <p:cNvSpPr/>
              <p:nvPr/>
            </p:nvSpPr>
            <p:spPr>
              <a:xfrm rot="1835675">
                <a:off x="1469859" y="3342797"/>
                <a:ext cx="628228" cy="278900"/>
              </a:xfrm>
              <a:prstGeom prst="rightArrow">
                <a:avLst>
                  <a:gd name="adj1" fmla="val 37471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flipV="1">
              <a:off x="1845161" y="3901604"/>
              <a:ext cx="628228" cy="1299040"/>
              <a:chOff x="1469859" y="2322657"/>
              <a:chExt cx="628228" cy="1299040"/>
            </a:xfrm>
          </p:grpSpPr>
          <p:sp>
            <p:nvSpPr>
              <p:cNvPr id="44" name="Right Arrow 43"/>
              <p:cNvSpPr/>
              <p:nvPr/>
            </p:nvSpPr>
            <p:spPr>
              <a:xfrm rot="2865524">
                <a:off x="1412125" y="2673476"/>
                <a:ext cx="980538" cy="278900"/>
              </a:xfrm>
              <a:prstGeom prst="rightArrow">
                <a:avLst>
                  <a:gd name="adj1" fmla="val 37471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1835675">
                <a:off x="1469859" y="3342797"/>
                <a:ext cx="628228" cy="278900"/>
              </a:xfrm>
              <a:prstGeom prst="rightArrow">
                <a:avLst>
                  <a:gd name="adj1" fmla="val 37471"/>
                  <a:gd name="adj2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6" name="Right Arrow 45"/>
          <p:cNvSpPr/>
          <p:nvPr/>
        </p:nvSpPr>
        <p:spPr>
          <a:xfrm>
            <a:off x="4157300" y="2919457"/>
            <a:ext cx="381000" cy="278900"/>
          </a:xfrm>
          <a:prstGeom prst="rightArrow">
            <a:avLst>
              <a:gd name="adj1" fmla="val 37471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92326"/>
              </p:ext>
            </p:extLst>
          </p:nvPr>
        </p:nvGraphicFramePr>
        <p:xfrm>
          <a:off x="386442" y="4965942"/>
          <a:ext cx="8708572" cy="1950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2658"/>
                <a:gridCol w="2057400"/>
                <a:gridCol w="2808514"/>
              </a:tblGrid>
              <a:tr h="1950478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Candidates</a:t>
                      </a:r>
                      <a:r>
                        <a:rPr lang="en-US" sz="1400" b="1" baseline="0" dirty="0" smtClean="0"/>
                        <a:t> are n</a:t>
                      </a:r>
                      <a:r>
                        <a:rPr lang="en-US" sz="1400" b="1" dirty="0" smtClean="0"/>
                        <a:t>ew (non-matched)</a:t>
                      </a:r>
                      <a:r>
                        <a:rPr lang="en-US" sz="1400" b="1" baseline="0" dirty="0" smtClean="0"/>
                        <a:t> funding bodies encountered by </a:t>
                      </a:r>
                      <a:r>
                        <a:rPr lang="en-US" sz="1400" b="1" baseline="0" dirty="0" err="1" smtClean="0"/>
                        <a:t>FundRef</a:t>
                      </a:r>
                      <a:r>
                        <a:rPr lang="en-US" sz="1400" b="1" baseline="0" dirty="0" smtClean="0"/>
                        <a:t> participants or in Elsevier internal workflows</a:t>
                      </a:r>
                      <a:endParaRPr lang="en-GB" sz="1400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Sources used:</a:t>
                      </a:r>
                    </a:p>
                    <a:p>
                      <a:endParaRPr lang="en-US" sz="1400" b="1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Funder websites,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Ringgold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Internal databases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/>
                        <a:t>Records created for genuinely</a:t>
                      </a:r>
                      <a:r>
                        <a:rPr lang="en-US" sz="1400" b="1" baseline="0" dirty="0" smtClean="0"/>
                        <a:t> new funding bodies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/>
                        <a:t>Duplicates may add synonym to existing record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dirty="0" smtClean="0"/>
                        <a:t>If organization does not appear genuine, decline notice sent</a:t>
                      </a:r>
                      <a:endParaRPr lang="en-GB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7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Gathering and Validating Article Funding Info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8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Manuscript </a:t>
            </a:r>
            <a:r>
              <a:rPr lang="en-US" dirty="0" smtClean="0"/>
              <a:t>Workflow Changes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8465456"/>
              </p:ext>
            </p:extLst>
          </p:nvPr>
        </p:nvGraphicFramePr>
        <p:xfrm>
          <a:off x="457198" y="1397000"/>
          <a:ext cx="8238319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2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when Capturing Funding Body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Dozens of ways to misspell or abbreviate organization names </a:t>
            </a:r>
          </a:p>
          <a:p>
            <a:pPr lvl="1"/>
            <a:r>
              <a:rPr lang="en-US" dirty="0" smtClean="0"/>
              <a:t>U.S. DOE; US DOE; DOE; Department of Energy; Dept. of Energy; United States Department of Energy</a:t>
            </a:r>
          </a:p>
          <a:p>
            <a:pPr lvl="1"/>
            <a:r>
              <a:rPr lang="en-US" dirty="0" smtClean="0"/>
              <a:t>National Institute of Health (singular) </a:t>
            </a:r>
            <a:r>
              <a:rPr lang="en-US" dirty="0"/>
              <a:t>versus correct National </a:t>
            </a:r>
            <a:r>
              <a:rPr lang="en-US" dirty="0" smtClean="0"/>
              <a:t>Institute</a:t>
            </a:r>
            <a:r>
              <a:rPr lang="en-US" b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of Health </a:t>
            </a:r>
            <a:endParaRPr lang="en-US" dirty="0" smtClean="0"/>
          </a:p>
          <a:p>
            <a:r>
              <a:rPr lang="en-US" b="1" dirty="0" smtClean="0"/>
              <a:t>Duplicate abbreviations</a:t>
            </a:r>
          </a:p>
          <a:p>
            <a:pPr lvl="1"/>
            <a:r>
              <a:rPr lang="en-US" dirty="0" smtClean="0"/>
              <a:t>AAA can stand for American Accounting Association; </a:t>
            </a:r>
            <a:r>
              <a:rPr lang="en-US" dirty="0"/>
              <a:t>American </a:t>
            </a:r>
            <a:r>
              <a:rPr lang="en-US" dirty="0" smtClean="0"/>
              <a:t>Anthropology </a:t>
            </a:r>
            <a:r>
              <a:rPr lang="en-US" dirty="0"/>
              <a:t>Association</a:t>
            </a:r>
            <a:r>
              <a:rPr lang="en-US" dirty="0" smtClean="0"/>
              <a:t>; </a:t>
            </a:r>
            <a:r>
              <a:rPr lang="en-US" dirty="0"/>
              <a:t>American </a:t>
            </a:r>
            <a:r>
              <a:rPr lang="en-US" dirty="0" smtClean="0"/>
              <a:t>Association of Anatomists; </a:t>
            </a:r>
            <a:r>
              <a:rPr lang="en-US" dirty="0"/>
              <a:t>American </a:t>
            </a:r>
            <a:r>
              <a:rPr lang="en-US" dirty="0" smtClean="0"/>
              <a:t>Academy of Audiology</a:t>
            </a:r>
          </a:p>
          <a:p>
            <a:r>
              <a:rPr lang="en-US" b="1" dirty="0" smtClean="0"/>
              <a:t>Same organization name in multiple countries</a:t>
            </a:r>
          </a:p>
          <a:p>
            <a:pPr lvl="1"/>
            <a:r>
              <a:rPr lang="en-US" dirty="0" smtClean="0"/>
              <a:t>A National Science Foundation exists in the US, Denmark, Iran, Georgia (the country), Switzerland, etc.</a:t>
            </a:r>
            <a:endParaRPr lang="en-US" b="1" dirty="0" smtClean="0"/>
          </a:p>
          <a:p>
            <a:r>
              <a:rPr lang="en-US" b="1" dirty="0" smtClean="0"/>
              <a:t>Organizations emerge, get renamed, are merged with other organizations, create spin-offs, get split, cease to exist</a:t>
            </a:r>
          </a:p>
          <a:p>
            <a:pPr lvl="1"/>
            <a:r>
              <a:rPr lang="en-US" dirty="0" smtClean="0"/>
              <a:t>American Dietetic Association ► Academy of Nutrition and Dietetics</a:t>
            </a:r>
          </a:p>
          <a:p>
            <a:pPr lvl="1"/>
            <a:r>
              <a:rPr lang="en-US" dirty="0" smtClean="0"/>
              <a:t>Lance Armstrong Foundation </a:t>
            </a:r>
            <a:r>
              <a:rPr lang="en-US" dirty="0"/>
              <a:t>► </a:t>
            </a:r>
            <a:r>
              <a:rPr lang="en-US" dirty="0" err="1"/>
              <a:t>Livestrong</a:t>
            </a:r>
            <a:r>
              <a:rPr lang="en-US" dirty="0"/>
              <a:t> Foundation </a:t>
            </a:r>
            <a:endParaRPr lang="en-US" dirty="0" smtClean="0"/>
          </a:p>
          <a:p>
            <a:r>
              <a:rPr lang="en-US" b="1" dirty="0" smtClean="0"/>
              <a:t>Understanding how funding is </a:t>
            </a:r>
            <a:r>
              <a:rPr lang="en-US" b="1" dirty="0" err="1" smtClean="0"/>
              <a:t>organised</a:t>
            </a:r>
            <a:r>
              <a:rPr lang="en-US" b="1" dirty="0" smtClean="0"/>
              <a:t> internationally Requires local expertise to assess relationships, help to translate organization names</a:t>
            </a:r>
          </a:p>
          <a:p>
            <a:pPr lvl="1"/>
            <a:r>
              <a:rPr lang="en-US" dirty="0" smtClean="0"/>
              <a:t>Natural Science Foundation of Jiangsu Province</a:t>
            </a:r>
          </a:p>
          <a:p>
            <a:pPr lvl="1"/>
            <a:r>
              <a:rPr lang="en-US" dirty="0" smtClean="0"/>
              <a:t>Jiangsu Provincial Natural Science Foundation</a:t>
            </a:r>
          </a:p>
        </p:txBody>
      </p:sp>
    </p:spTree>
    <p:extLst>
      <p:ext uri="{BB962C8B-B14F-4D97-AF65-F5344CB8AC3E}">
        <p14:creationId xmlns:p14="http://schemas.microsoft.com/office/powerpoint/2010/main" val="11364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Elsevier CHORUS/</a:t>
            </a:r>
            <a:r>
              <a:rPr lang="en-US" dirty="0" err="1" smtClean="0"/>
              <a:t>FundRef</a:t>
            </a:r>
            <a:r>
              <a:rPr lang="en-US" dirty="0" smtClean="0"/>
              <a:t> Development Schedule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390886"/>
              </p:ext>
            </p:extLst>
          </p:nvPr>
        </p:nvGraphicFramePr>
        <p:xfrm>
          <a:off x="457199" y="1177270"/>
          <a:ext cx="8238319" cy="560647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98962"/>
                <a:gridCol w="3508784"/>
                <a:gridCol w="3430573"/>
              </a:tblGrid>
              <a:tr h="2593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 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</a:rPr>
                        <a:t>Funder Taxonomy Workflow</a:t>
                      </a:r>
                      <a:endParaRPr lang="en-GB" sz="13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</a:rPr>
                        <a:t>Article Funding </a:t>
                      </a:r>
                      <a:r>
                        <a:rPr lang="en-US" sz="1350" b="1" dirty="0" err="1" smtClean="0">
                          <a:effectLst/>
                        </a:rPr>
                        <a:t>MetaData</a:t>
                      </a:r>
                      <a:r>
                        <a:rPr lang="en-US" sz="1350" b="1" dirty="0" smtClean="0">
                          <a:effectLst/>
                        </a:rPr>
                        <a:t> </a:t>
                      </a:r>
                      <a:r>
                        <a:rPr lang="en-US" sz="1350" b="1" dirty="0">
                          <a:effectLst/>
                        </a:rPr>
                        <a:t>Workflow</a:t>
                      </a:r>
                      <a:endParaRPr lang="en-GB" sz="135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</a:tr>
              <a:tr h="10883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2008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>
                          <a:effectLst/>
                        </a:rPr>
                        <a:t>“Grant Warehouse” to capture funding organizations and grants released  – initially only US </a:t>
                      </a:r>
                      <a:r>
                        <a:rPr lang="en-US" sz="1350" dirty="0" smtClean="0">
                          <a:effectLst/>
                        </a:rPr>
                        <a:t>organizations</a:t>
                      </a:r>
                      <a:endParaRPr lang="en-GB" sz="1350" dirty="0">
                        <a:effectLst/>
                      </a:endParaRPr>
                    </a:p>
                    <a:p>
                      <a:pPr marL="174625" marR="0" indent="-1746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dirty="0">
                          <a:effectLst/>
                        </a:rPr>
                        <a:t>Workflow to asses funder validity and </a:t>
                      </a:r>
                      <a:r>
                        <a:rPr lang="en-US" sz="1350" dirty="0" smtClean="0">
                          <a:effectLst/>
                        </a:rPr>
                        <a:t>harvest </a:t>
                      </a:r>
                      <a:r>
                        <a:rPr lang="en-US" sz="1350" dirty="0">
                          <a:effectLst/>
                        </a:rPr>
                        <a:t>metadata created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44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50">
                          <a:effectLst/>
                        </a:rPr>
                        <a:t>2011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UK, Canadian, Australian and EU </a:t>
                      </a:r>
                      <a:r>
                        <a:rPr lang="en-US" sz="1350" kern="1200" dirty="0" smtClean="0">
                          <a:effectLst/>
                        </a:rPr>
                        <a:t>organizations </a:t>
                      </a:r>
                      <a:r>
                        <a:rPr lang="en-US" sz="1350" kern="1200" dirty="0">
                          <a:effectLst/>
                        </a:rPr>
                        <a:t>added to Grant Warehouse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9069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50" dirty="0">
                          <a:effectLst/>
                        </a:rPr>
                        <a:t>2013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Asian and ROW organizations started being added to Grant Warehouse</a:t>
                      </a:r>
                      <a:endParaRPr lang="en-GB" sz="1350" kern="1200" dirty="0">
                        <a:effectLst/>
                      </a:endParaRPr>
                    </a:p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SKOS Conversion Routines developed</a:t>
                      </a:r>
                      <a:endParaRPr lang="en-GB" sz="1350" kern="1200" dirty="0">
                        <a:effectLst/>
                      </a:endParaRPr>
                    </a:p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Monthly submission of FB taxonomy to CrossRef started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27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June 2014</a:t>
                      </a:r>
                      <a:endParaRPr lang="en-GB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New funding </a:t>
                      </a:r>
                      <a:r>
                        <a:rPr lang="en-US" sz="1350" kern="1200" dirty="0" smtClean="0">
                          <a:effectLst/>
                        </a:rPr>
                        <a:t>metadata</a:t>
                      </a:r>
                      <a:r>
                        <a:rPr lang="en-US" sz="1350" kern="1200" baseline="0" dirty="0" smtClean="0">
                          <a:effectLst/>
                        </a:rPr>
                        <a:t> </a:t>
                      </a:r>
                      <a:r>
                        <a:rPr lang="en-US" sz="1350" kern="1200" dirty="0" smtClean="0">
                          <a:effectLst/>
                        </a:rPr>
                        <a:t>tagging </a:t>
                      </a:r>
                      <a:r>
                        <a:rPr lang="en-US" sz="1350" kern="1200" dirty="0">
                          <a:effectLst/>
                        </a:rPr>
                        <a:t>workflow deployed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44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July 2014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 smtClean="0">
                          <a:effectLst/>
                        </a:rPr>
                        <a:t>Submission </a:t>
                      </a:r>
                      <a:r>
                        <a:rPr lang="en-US" sz="1350" kern="1200" dirty="0">
                          <a:effectLst/>
                        </a:rPr>
                        <a:t>of funding </a:t>
                      </a:r>
                      <a:r>
                        <a:rPr lang="en-US" sz="1350" kern="1200" dirty="0" smtClean="0">
                          <a:effectLst/>
                        </a:rPr>
                        <a:t>metadata</a:t>
                      </a:r>
                      <a:r>
                        <a:rPr lang="en-US" sz="1350" kern="1200" baseline="0" dirty="0" smtClean="0">
                          <a:effectLst/>
                        </a:rPr>
                        <a:t> </a:t>
                      </a:r>
                      <a:r>
                        <a:rPr lang="en-US" sz="1350" kern="1200" dirty="0" smtClean="0">
                          <a:effectLst/>
                        </a:rPr>
                        <a:t>to </a:t>
                      </a:r>
                      <a:r>
                        <a:rPr lang="en-US" sz="1350" kern="1200" dirty="0">
                          <a:effectLst/>
                        </a:rPr>
                        <a:t>CrossRef as part of DOI registration </a:t>
                      </a:r>
                      <a:r>
                        <a:rPr lang="en-US" sz="1350" kern="1200" dirty="0" smtClean="0">
                          <a:effectLst/>
                        </a:rPr>
                        <a:t>started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44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Q1/Q2 2015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Capability to </a:t>
                      </a:r>
                      <a:r>
                        <a:rPr lang="en-US" sz="1350" kern="1200" dirty="0" smtClean="0">
                          <a:effectLst/>
                        </a:rPr>
                        <a:t>link to AAM from  </a:t>
                      </a:r>
                      <a:r>
                        <a:rPr lang="en-US" sz="1350" kern="1200" dirty="0" err="1">
                          <a:effectLst/>
                        </a:rPr>
                        <a:t>ScienceDirect</a:t>
                      </a:r>
                      <a:r>
                        <a:rPr lang="en-US" sz="1350" kern="1200" dirty="0">
                          <a:effectLst/>
                        </a:rPr>
                        <a:t> User </a:t>
                      </a:r>
                      <a:r>
                        <a:rPr lang="en-US" sz="1350" kern="1200" dirty="0" smtClean="0">
                          <a:effectLst/>
                        </a:rPr>
                        <a:t>Interface released</a:t>
                      </a:r>
                      <a:endParaRPr lang="en-GB" sz="13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4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October </a:t>
                      </a:r>
                      <a:r>
                        <a:rPr lang="en-US" sz="1350" dirty="0">
                          <a:effectLst/>
                        </a:rPr>
                        <a:t>2015</a:t>
                      </a: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50" kern="1200" dirty="0">
                          <a:effectLst/>
                        </a:rPr>
                        <a:t>First post-embargo AAM publically available </a:t>
                      </a:r>
                      <a:r>
                        <a:rPr lang="en-US" sz="1350" i="1" u="sng" kern="1200" dirty="0" smtClean="0">
                          <a:effectLst/>
                        </a:rPr>
                        <a:t>subject to agreements between CHORUS and Funding Bodies</a:t>
                      </a:r>
                      <a:endParaRPr lang="en-GB" sz="1350" i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5" marR="64525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6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6399</TotalTime>
  <Words>660</Words>
  <Application>Microsoft Office PowerPoint</Application>
  <PresentationFormat>On-screen Show (4:3)</PresentationFormat>
  <Paragraphs>118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Elsevier Content Slides</vt:lpstr>
      <vt:lpstr>CHORUS and FundRef Implementation at Elsevier</vt:lpstr>
      <vt:lpstr>Topics</vt:lpstr>
      <vt:lpstr>PowerPoint Presentation</vt:lpstr>
      <vt:lpstr>(Bi)monthly Updates of FundRef Taxonomy</vt:lpstr>
      <vt:lpstr>Funding Body Taxonomy Update Workflow</vt:lpstr>
      <vt:lpstr>PowerPoint Presentation</vt:lpstr>
      <vt:lpstr>Manuscript Workflow Changes</vt:lpstr>
      <vt:lpstr>Challenges when Capturing Funding Body Information</vt:lpstr>
      <vt:lpstr>Elsevier CHORUS/FundRef Development Schedule</vt:lpstr>
      <vt:lpstr>PowerPoint Presentation</vt:lpstr>
      <vt:lpstr>Link on SD Abstract to CHORUS Public Version </vt:lpstr>
      <vt:lpstr>Testing User Experience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James, Christopher D (ELS-AMS)</dc:creator>
  <cp:lastModifiedBy>Reed Elsevier</cp:lastModifiedBy>
  <cp:revision>53</cp:revision>
  <dcterms:created xsi:type="dcterms:W3CDTF">2014-02-05T16:49:45Z</dcterms:created>
  <dcterms:modified xsi:type="dcterms:W3CDTF">2014-12-17T13:49:13Z</dcterms:modified>
</cp:coreProperties>
</file>