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3"/>
  </p:notesMasterIdLst>
  <p:handoutMasterIdLst>
    <p:handoutMasterId r:id="rId24"/>
  </p:handoutMasterIdLst>
  <p:sldIdLst>
    <p:sldId id="472" r:id="rId2"/>
    <p:sldId id="474" r:id="rId3"/>
    <p:sldId id="511" r:id="rId4"/>
    <p:sldId id="506" r:id="rId5"/>
    <p:sldId id="490" r:id="rId6"/>
    <p:sldId id="510" r:id="rId7"/>
    <p:sldId id="500" r:id="rId8"/>
    <p:sldId id="501" r:id="rId9"/>
    <p:sldId id="491" r:id="rId10"/>
    <p:sldId id="512" r:id="rId11"/>
    <p:sldId id="493" r:id="rId12"/>
    <p:sldId id="507" r:id="rId13"/>
    <p:sldId id="508" r:id="rId14"/>
    <p:sldId id="509" r:id="rId15"/>
    <p:sldId id="494" r:id="rId16"/>
    <p:sldId id="513" r:id="rId17"/>
    <p:sldId id="505" r:id="rId18"/>
    <p:sldId id="503" r:id="rId19"/>
    <p:sldId id="504" r:id="rId20"/>
    <p:sldId id="502" r:id="rId21"/>
    <p:sldId id="48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7"/>
    <a:srgbClr val="660066"/>
    <a:srgbClr val="9933FF"/>
    <a:srgbClr val="CC3300"/>
    <a:srgbClr val="00FFCC"/>
    <a:srgbClr val="FF5050"/>
    <a:srgbClr val="FF66FF"/>
    <a:srgbClr val="008CE1"/>
    <a:srgbClr val="FF9933"/>
    <a:srgbClr val="33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96596" autoAdjust="0"/>
  </p:normalViewPr>
  <p:slideViewPr>
    <p:cSldViewPr>
      <p:cViewPr>
        <p:scale>
          <a:sx n="134" d="100"/>
          <a:sy n="134" d="100"/>
        </p:scale>
        <p:origin x="-16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10" d="100"/>
          <a:sy n="110" d="100"/>
        </p:scale>
        <p:origin x="-3282" y="15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HD:Users:dave:Desktop:ACS-CHORUS%20Workshop%20Data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ACS</a:t>
            </a:r>
            <a:r>
              <a:rPr lang="en-US" baseline="0"/>
              <a:t> Publications: </a:t>
            </a:r>
            <a:r>
              <a:rPr lang="en-US"/>
              <a:t>Number of articles vs</a:t>
            </a:r>
            <a:r>
              <a:rPr lang="en-US" baseline="0"/>
              <a:t> number of funders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articles</c:v>
                </c:pt>
              </c:strCache>
            </c:strRef>
          </c:tx>
          <c:invertIfNegative val="0"/>
          <c:val>
            <c:numRef>
              <c:f>Sheet1!$B$2:$B$12</c:f>
              <c:numCache>
                <c:formatCode>General</c:formatCode>
                <c:ptCount val="11"/>
                <c:pt idx="0">
                  <c:v>2141.0</c:v>
                </c:pt>
                <c:pt idx="1">
                  <c:v>690.0</c:v>
                </c:pt>
                <c:pt idx="2">
                  <c:v>244.0</c:v>
                </c:pt>
                <c:pt idx="3">
                  <c:v>57.0</c:v>
                </c:pt>
                <c:pt idx="4">
                  <c:v>25.0</c:v>
                </c:pt>
                <c:pt idx="5">
                  <c:v>3.0</c:v>
                </c:pt>
                <c:pt idx="6">
                  <c:v>2.0</c:v>
                </c:pt>
                <c:pt idx="7">
                  <c:v>1.0</c:v>
                </c:pt>
                <c:pt idx="9">
                  <c:v>3.0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289192"/>
        <c:axId val="2079284728"/>
      </c:barChart>
      <c:catAx>
        <c:axId val="2079289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Funders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79284728"/>
        <c:crosses val="autoZero"/>
        <c:auto val="1"/>
        <c:lblAlgn val="ctr"/>
        <c:lblOffset val="100"/>
        <c:noMultiLvlLbl val="0"/>
      </c:catAx>
      <c:valAx>
        <c:axId val="2079284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articles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9289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54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54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7BCD182-D655-471C-88C2-C9610E401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6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3" y="6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2A82BA-E8A3-4540-941F-F2A8F726EF18}" type="datetime1">
              <a:rPr lang="en-US"/>
              <a:pPr>
                <a:defRPr/>
              </a:pPr>
              <a:t>4/28/14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3" y="4416741"/>
            <a:ext cx="5608640" cy="4183698"/>
          </a:xfrm>
          <a:prstGeom prst="rect">
            <a:avLst/>
          </a:prstGeom>
        </p:spPr>
        <p:txBody>
          <a:bodyPr vert="horz" lIns="90279" tIns="45139" rIns="90279" bIns="451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8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3" y="8830318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B2C8A2-39B1-4730-BE4F-0F280D9B9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42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4/28/14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4/28/14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13" descr="ACS Publicatio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3050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1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 algn="ctr" eaLnBrk="0" hangingPunct="0">
              <a:defRPr>
                <a:solidFill>
                  <a:srgbClr val="0054A6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5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D8C7D567-6A6C-4A2B-89FE-9967B0209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8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5" y="319089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90" y="319089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650DC8C1-D5CA-4DFF-AF12-46D2BAAF7A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5C452A3C-65D1-499F-B626-632A1E494D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779912" y="6478711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0039A6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3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13CC5E92-2672-4E80-9992-69A6AD11C8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46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9"/>
            <a:ext cx="38528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49" y="1773239"/>
            <a:ext cx="3854451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9ECC308F-1D8B-4937-AA4B-514916B7F3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72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8ACD4BCD-9AFE-46DC-9B16-14AE179DEF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1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E1BA3BDC-6BFD-4212-8097-6E87BD07B5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2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9C0B56B-1995-43F7-AE92-34A35342CD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5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519C80F-E0F6-45DB-90B2-EAC2509B71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7EF85719-FB64-46C7-9D86-76E72FB41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5616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fld id="{F6207737-FC0F-4FFF-98D1-F291162566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3" name="Picture 10" descr="ACS Publications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47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•"/>
        <a:defRPr sz="2000">
          <a:solidFill>
            <a:srgbClr val="0039A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–"/>
        <a:defRPr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SzPct val="60000"/>
        <a:buFont typeface="Wingdings" charset="2"/>
        <a:buChar char="u"/>
        <a:defRPr sz="16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Font typeface="Courier New" charset="0"/>
        <a:buChar char="o"/>
        <a:defRPr sz="14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»"/>
        <a:defRPr sz="12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David Martinsen</a:t>
            </a:r>
            <a:endParaRPr lang="en-US" sz="1600" b="1" dirty="0"/>
          </a:p>
          <a:p>
            <a:r>
              <a:rPr lang="en-US" sz="1400" dirty="0" smtClean="0"/>
              <a:t>Digital Strategy and Platform Development</a:t>
            </a:r>
          </a:p>
          <a:p>
            <a:r>
              <a:rPr lang="en-US" sz="1400" dirty="0" smtClean="0"/>
              <a:t>ACS Publications Division</a:t>
            </a:r>
          </a:p>
          <a:p>
            <a:endParaRPr lang="en-US" sz="1400" dirty="0"/>
          </a:p>
          <a:p>
            <a:r>
              <a:rPr lang="en-US" sz="1400" dirty="0" smtClean="0"/>
              <a:t>April 28,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© 2014 American Chemical Society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58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FundRef</a:t>
            </a:r>
            <a:r>
              <a:rPr lang="en-US" dirty="0" smtClean="0"/>
              <a:t> and License Metadata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Atypon</a:t>
            </a:r>
            <a:r>
              <a:rPr lang="en-US" sz="2400" dirty="0" smtClean="0"/>
              <a:t>/</a:t>
            </a:r>
            <a:r>
              <a:rPr lang="en-US" sz="2400" dirty="0" err="1" smtClean="0"/>
              <a:t>Literatum</a:t>
            </a:r>
            <a:r>
              <a:rPr lang="en-US" sz="2400" dirty="0" smtClean="0"/>
              <a:t> is not yet ready to deposit funding and license metadata to CrossRef</a:t>
            </a:r>
          </a:p>
          <a:p>
            <a:endParaRPr lang="en-US" sz="2400" dirty="0"/>
          </a:p>
          <a:p>
            <a:r>
              <a:rPr lang="en-US" sz="2400" dirty="0" smtClean="0"/>
              <a:t>ACS has developed its own metadata deposit workflow. These are deposited to CrossRef using partial deposit schema after the basic metadata have been deposited</a:t>
            </a:r>
          </a:p>
          <a:p>
            <a:endParaRPr lang="en-US" sz="2400" dirty="0"/>
          </a:p>
          <a:p>
            <a:r>
              <a:rPr lang="en-US" sz="2400" dirty="0" err="1" smtClean="0"/>
              <a:t>FundRef</a:t>
            </a:r>
            <a:r>
              <a:rPr lang="en-US" sz="2400" dirty="0" smtClean="0"/>
              <a:t> deposits are now in production</a:t>
            </a:r>
          </a:p>
          <a:p>
            <a:endParaRPr lang="en-US" sz="2400" dirty="0"/>
          </a:p>
          <a:p>
            <a:r>
              <a:rPr lang="en-US" sz="2400" dirty="0" smtClean="0"/>
              <a:t>License metadata is in testing, but we are awaiting the finalization of the </a:t>
            </a:r>
            <a:r>
              <a:rPr lang="en-US" sz="2400" dirty="0" err="1" smtClean="0"/>
              <a:t>licenseref</a:t>
            </a:r>
            <a:r>
              <a:rPr lang="en-US" sz="2400" dirty="0" smtClean="0"/>
              <a:t> spec before production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for </a:t>
            </a:r>
            <a:r>
              <a:rPr lang="en-US" dirty="0" err="1" smtClean="0"/>
              <a:t>FundRef</a:t>
            </a:r>
            <a:r>
              <a:rPr lang="en-US" dirty="0" smtClean="0"/>
              <a:t>/License Metadata Deposits to CrossRef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When an article is published, as JAM, as ASAP, or in a journal issue, basic metadata is deposited in CrossRef by </a:t>
            </a:r>
            <a:r>
              <a:rPr lang="en-US" sz="2400" dirty="0" err="1" smtClean="0"/>
              <a:t>Literatum</a:t>
            </a:r>
            <a:endParaRPr lang="en-US" sz="2400" dirty="0" smtClean="0"/>
          </a:p>
          <a:p>
            <a:endParaRPr lang="en-US" sz="800" dirty="0"/>
          </a:p>
          <a:p>
            <a:r>
              <a:rPr lang="en-US" sz="2400" dirty="0" smtClean="0"/>
              <a:t>After each CrossRef deposit for each article, our journal publishing environment is triggered to send the funding and license metadata to CrossRef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2400" dirty="0" smtClean="0"/>
              <a:t>Yet to come – deposit of dark archive metadata. The archive specification will be released in version 4.3.4 of the CrossRef Schema.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5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XML for </a:t>
            </a:r>
            <a:r>
              <a:rPr lang="en-US" dirty="0" err="1" smtClean="0"/>
              <a:t>FundRef</a:t>
            </a:r>
            <a:r>
              <a:rPr lang="en-US" dirty="0" smtClean="0"/>
              <a:t> and License metadata deposits:</a:t>
            </a:r>
            <a:br>
              <a:rPr lang="en-US" dirty="0" smtClean="0"/>
            </a:br>
            <a:r>
              <a:rPr lang="en-US" dirty="0" smtClean="0"/>
              <a:t>The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2339"/>
            <a:ext cx="8496944" cy="43529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&lt;?xml version='1.0' encoding='UTF-8'?&gt;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/>
              <a:t>doi_batch</a:t>
            </a:r>
            <a:r>
              <a:rPr lang="en-US" sz="1600" dirty="0"/>
              <a:t> xmlns:ns2</a:t>
            </a:r>
            <a:r>
              <a:rPr lang="en-US" sz="1600" dirty="0" smtClean="0"/>
              <a:t>=http</a:t>
            </a:r>
            <a:r>
              <a:rPr lang="en-US" sz="1600" dirty="0"/>
              <a:t>://www.crossref.org/</a:t>
            </a:r>
            <a:r>
              <a:rPr lang="en-US" sz="1600" dirty="0" smtClean="0"/>
              <a:t>fundref.xsd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xmlns</a:t>
            </a:r>
            <a:r>
              <a:rPr lang="en-US" sz="1600" dirty="0" smtClean="0"/>
              <a:t>=http://www.crossref.org/doi_resources_schema/4.3.2 </a:t>
            </a:r>
          </a:p>
          <a:p>
            <a:pPr marL="0" indent="0">
              <a:buNone/>
            </a:pPr>
            <a:r>
              <a:rPr lang="en-US" sz="1600" dirty="0" smtClean="0"/>
              <a:t>    xmlns:ns3="http://</a:t>
            </a:r>
            <a:r>
              <a:rPr lang="en-US" sz="1600" dirty="0" err="1" smtClean="0"/>
              <a:t>www.crossref.org</a:t>
            </a:r>
            <a:r>
              <a:rPr lang="en-US" sz="1600" dirty="0" smtClean="0"/>
              <a:t>/</a:t>
            </a:r>
            <a:r>
              <a:rPr lang="en-US" sz="1600" dirty="0" err="1" smtClean="0"/>
              <a:t>AccessIndicators.xsd</a:t>
            </a:r>
            <a:r>
              <a:rPr lang="en-US" sz="1600" dirty="0" smtClean="0"/>
              <a:t>" version="4.3.2"&gt;</a:t>
            </a:r>
          </a:p>
          <a:p>
            <a:pPr marL="0" indent="0">
              <a:buNone/>
            </a:pPr>
            <a:r>
              <a:rPr lang="en-US" sz="1600" dirty="0" smtClean="0"/>
              <a:t>   </a:t>
            </a:r>
            <a:r>
              <a:rPr lang="en-US" sz="1600" dirty="0"/>
              <a:t>&lt;head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</a:t>
            </a:r>
            <a:r>
              <a:rPr lang="en-US" sz="1600" dirty="0" err="1"/>
              <a:t>doi_batch_id</a:t>
            </a:r>
            <a:r>
              <a:rPr lang="en-US" sz="1600" dirty="0"/>
              <a:t>&gt;bi401034q-969&lt;/</a:t>
            </a:r>
            <a:r>
              <a:rPr lang="en-US" sz="1600" dirty="0" err="1"/>
              <a:t>doi_batch_id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&lt;name&gt;American Chemical Society&lt;/name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  <a:r>
              <a:rPr lang="en-US" sz="1600" dirty="0" err="1" smtClean="0"/>
              <a:t>cruser@</a:t>
            </a:r>
            <a:r>
              <a:rPr lang="en-US" sz="1600" dirty="0" err="1"/>
              <a:t>acs.org</a:t>
            </a:r>
            <a:r>
              <a:rPr lang="en-US" sz="1600" dirty="0"/>
              <a:t>&lt;/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&lt;/depositor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&lt;/head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&lt;body&gt;</a:t>
            </a:r>
          </a:p>
          <a:p>
            <a:pPr marL="0" indent="0">
              <a:buNone/>
            </a:pPr>
            <a:r>
              <a:rPr lang="en-US" sz="1600" b="1" i="1" dirty="0" smtClean="0"/>
              <a:t>        &lt;DOI RESOURCE BLOCK&gt;</a:t>
            </a:r>
          </a:p>
          <a:p>
            <a:pPr marL="0" indent="0">
              <a:buNone/>
            </a:pPr>
            <a:r>
              <a:rPr lang="en-US" sz="1600" dirty="0" smtClean="0"/>
              <a:t>  &lt;/body&gt;</a:t>
            </a:r>
          </a:p>
          <a:p>
            <a:pPr marL="0" indent="0">
              <a:buNone/>
            </a:pPr>
            <a:r>
              <a:rPr lang="en-US" sz="1600" dirty="0" smtClean="0"/>
              <a:t>&lt;/</a:t>
            </a:r>
            <a:r>
              <a:rPr lang="en-US" sz="1600" dirty="0" err="1" smtClean="0"/>
              <a:t>doibatch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5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XML for </a:t>
            </a:r>
            <a:r>
              <a:rPr lang="en-US" dirty="0" err="1" smtClean="0"/>
              <a:t>FundRef</a:t>
            </a:r>
            <a:r>
              <a:rPr lang="en-US" dirty="0" smtClean="0"/>
              <a:t> and License metadata deposits:</a:t>
            </a:r>
            <a:br>
              <a:rPr lang="en-US" dirty="0" smtClean="0"/>
            </a:br>
            <a:r>
              <a:rPr lang="en-US" dirty="0" smtClean="0"/>
              <a:t>The Resource Block -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 &lt;</a:t>
            </a:r>
            <a:r>
              <a:rPr lang="en-US" sz="1600" dirty="0" err="1"/>
              <a:t>fundref_data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&lt;</a:t>
            </a:r>
            <a:r>
              <a:rPr lang="en-US" sz="1600" dirty="0" err="1"/>
              <a:t>doi</a:t>
            </a:r>
            <a:r>
              <a:rPr lang="en-US" sz="1600" dirty="0"/>
              <a:t>&gt;10.1021/bi401034q&lt;/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&lt;</a:t>
            </a:r>
            <a:r>
              <a:rPr lang="en-US" sz="1600" dirty="0"/>
              <a:t>ns2:program name="</a:t>
            </a:r>
            <a:r>
              <a:rPr lang="en-US" sz="1600" b="1" dirty="0" err="1"/>
              <a:t>fundref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”&gt;NIH </a:t>
            </a:r>
            <a:r>
              <a:rPr lang="en-US" sz="1600" dirty="0"/>
              <a:t>Office of the Director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"&gt;10.13039/100000052&lt;/ns2:assertion&gt;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"&gt;PO1 DK096990&lt;/ns2:assertion&gt;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”&gt;NIH </a:t>
            </a:r>
            <a:r>
              <a:rPr lang="en-US" sz="1600" dirty="0"/>
              <a:t>Office of the Director</a:t>
            </a:r>
          </a:p>
          <a:p>
            <a:pPr marL="0" indent="0">
              <a:buNone/>
            </a:pPr>
            <a:r>
              <a:rPr lang="en-US" sz="1600" dirty="0" smtClean="0"/>
              <a:t>  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"&gt;10.13039/100000052&lt;/ns2:assertion&gt;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"&gt;U19 AI068021&lt;/ns2:assertion&gt;</a:t>
            </a:r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 smtClean="0"/>
              <a:t>  </a:t>
            </a:r>
            <a:r>
              <a:rPr lang="en-US" sz="1600" dirty="0"/>
              <a:t>&lt;/ns2:program&gt;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/</a:t>
            </a:r>
            <a:r>
              <a:rPr lang="en-US" sz="1600" dirty="0" err="1"/>
              <a:t>fundref_data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69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XML for </a:t>
            </a:r>
            <a:r>
              <a:rPr lang="en-US" dirty="0" err="1" smtClean="0"/>
              <a:t>FundRef</a:t>
            </a:r>
            <a:r>
              <a:rPr lang="en-US" dirty="0" smtClean="0"/>
              <a:t> and License metadata deposits:</a:t>
            </a:r>
            <a:br>
              <a:rPr lang="en-US" dirty="0" smtClean="0"/>
            </a:br>
            <a:r>
              <a:rPr lang="en-US" dirty="0" smtClean="0"/>
              <a:t>The Resource Block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</a:t>
            </a:r>
            <a:r>
              <a:rPr lang="en-US" sz="1600" dirty="0" err="1"/>
              <a:t>doi</a:t>
            </a:r>
            <a:r>
              <a:rPr lang="en-US" sz="1600" dirty="0"/>
              <a:t>&gt;10.1021/bi401034q&lt;/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&lt;ns3:program name="</a:t>
            </a:r>
            <a:r>
              <a:rPr lang="en-US" sz="1600" b="1" dirty="0" err="1"/>
              <a:t>AccessIndicators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&lt;ns3:</a:t>
            </a:r>
            <a:r>
              <a:rPr lang="en-US" sz="1600" b="1" dirty="0"/>
              <a:t>license_ref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http://pubs.acs.org/page/policy/authorchoice_termsofuse.html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&lt;/ns3:license_ref&gt;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/>
              <a:t>&lt;/ns3:program&gt;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&lt;/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Fun </a:t>
            </a:r>
            <a:r>
              <a:rPr lang="en-US" sz="3200" b="1" dirty="0"/>
              <a:t>with the CrossRef API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91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352925"/>
          </a:xfrm>
        </p:spPr>
        <p:txBody>
          <a:bodyPr/>
          <a:lstStyle/>
          <a:p>
            <a:r>
              <a:rPr lang="en-US" sz="2400" dirty="0"/>
              <a:t>See </a:t>
            </a:r>
            <a:r>
              <a:rPr lang="en-US" sz="2400" dirty="0" smtClean="0"/>
              <a:t>documentation: https</a:t>
            </a:r>
            <a:r>
              <a:rPr lang="en-US" sz="2400" dirty="0"/>
              <a:t>://</a:t>
            </a:r>
            <a:r>
              <a:rPr lang="en-US" sz="2400" dirty="0" err="1"/>
              <a:t>github.com</a:t>
            </a:r>
            <a:r>
              <a:rPr lang="en-US" sz="2400" dirty="0"/>
              <a:t>/CrossRef/rest-</a:t>
            </a:r>
            <a:r>
              <a:rPr lang="en-US" sz="2400" dirty="0" err="1"/>
              <a:t>api</a:t>
            </a:r>
            <a:r>
              <a:rPr lang="en-US" sz="2400" dirty="0"/>
              <a:t>-doc/blob/master/</a:t>
            </a:r>
            <a:r>
              <a:rPr lang="en-US" sz="2400" dirty="0" err="1"/>
              <a:t>funder_kpi_api.md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Example: http://api.crossref.org/prefixes/10.1021/works?filter=has-funder:true&amp;rows=1000&amp;offset=</a:t>
            </a:r>
            <a:r>
              <a:rPr lang="en-US" sz="2400" dirty="0" smtClean="0"/>
              <a:t>0</a:t>
            </a:r>
          </a:p>
          <a:p>
            <a:pPr lvl="1"/>
            <a:endParaRPr lang="en-US" sz="800" dirty="0"/>
          </a:p>
          <a:p>
            <a:pPr lvl="1"/>
            <a:r>
              <a:rPr lang="en-US" sz="2200" dirty="0" smtClean="0"/>
              <a:t>/prefixes/10.1021 	= ACS</a:t>
            </a:r>
          </a:p>
          <a:p>
            <a:pPr lvl="1"/>
            <a:r>
              <a:rPr lang="en-US" sz="2200" dirty="0" smtClean="0"/>
              <a:t>/works 			= find all DOIs</a:t>
            </a:r>
          </a:p>
          <a:p>
            <a:pPr lvl="1"/>
            <a:r>
              <a:rPr lang="en-US" sz="2200" dirty="0" smtClean="0"/>
              <a:t>?filter 			= set conditions on the API request</a:t>
            </a:r>
          </a:p>
          <a:p>
            <a:pPr lvl="1"/>
            <a:r>
              <a:rPr lang="en-US" sz="2200" dirty="0" err="1"/>
              <a:t>h</a:t>
            </a:r>
            <a:r>
              <a:rPr lang="en-US" sz="2200" dirty="0" err="1" smtClean="0"/>
              <a:t>as-funder:true</a:t>
            </a:r>
            <a:r>
              <a:rPr lang="en-US" sz="2200" dirty="0" smtClean="0"/>
              <a:t>		= find only works with a funder id</a:t>
            </a:r>
          </a:p>
          <a:p>
            <a:pPr lvl="1"/>
            <a:r>
              <a:rPr lang="en-US" sz="2200" dirty="0" smtClean="0"/>
              <a:t>&amp;rows			= number of items to display</a:t>
            </a:r>
          </a:p>
          <a:p>
            <a:pPr lvl="1"/>
            <a:r>
              <a:rPr lang="en-US" sz="2200" dirty="0" smtClean="0"/>
              <a:t>&amp;offset			= starting point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7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66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59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09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Article Versions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91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Global Editorial and Author Services</a:t>
            </a:r>
          </a:p>
          <a:p>
            <a:pPr lvl="1"/>
            <a:r>
              <a:rPr lang="en-US" sz="2200" dirty="0" smtClean="0"/>
              <a:t>Rose McCord		</a:t>
            </a:r>
            <a:r>
              <a:rPr lang="en-US" sz="2200" dirty="0"/>
              <a:t>	– Sarah </a:t>
            </a:r>
            <a:r>
              <a:rPr lang="en-US" sz="2200" dirty="0" err="1" smtClean="0"/>
              <a:t>Tegen</a:t>
            </a:r>
            <a:endParaRPr lang="en-US" sz="2200" dirty="0" smtClean="0"/>
          </a:p>
          <a:p>
            <a:pPr lvl="1"/>
            <a:r>
              <a:rPr lang="en-US" sz="2200" dirty="0" smtClean="0"/>
              <a:t>Charley Trowbridge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Journal Production and Manufacturing Operations</a:t>
            </a:r>
          </a:p>
          <a:p>
            <a:pPr lvl="1"/>
            <a:r>
              <a:rPr lang="en-US" sz="2200" dirty="0" smtClean="0"/>
              <a:t>Terri Lewandowski	</a:t>
            </a:r>
            <a:r>
              <a:rPr lang="en-US" sz="2200" dirty="0"/>
              <a:t>	– </a:t>
            </a:r>
            <a:r>
              <a:rPr lang="en-US" sz="2200" dirty="0" smtClean="0"/>
              <a:t>Diane Needham</a:t>
            </a:r>
          </a:p>
          <a:p>
            <a:pPr marL="457200" lvl="1" indent="0">
              <a:buNone/>
            </a:pPr>
            <a:r>
              <a:rPr lang="en-US" sz="1400" dirty="0"/>
              <a:t>					</a:t>
            </a:r>
            <a:r>
              <a:rPr lang="en-US" sz="2200" dirty="0"/>
              <a:t>– </a:t>
            </a:r>
            <a:r>
              <a:rPr lang="en-US" sz="2200" dirty="0" smtClean="0"/>
              <a:t>Rob O’Dell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IT</a:t>
            </a:r>
          </a:p>
          <a:p>
            <a:pPr lvl="1"/>
            <a:r>
              <a:rPr lang="en-US" sz="2200" dirty="0" smtClean="0"/>
              <a:t>Rise </a:t>
            </a:r>
            <a:r>
              <a:rPr lang="en-US" sz="2200" dirty="0" err="1" smtClean="0"/>
              <a:t>Schnizlein</a:t>
            </a:r>
            <a:r>
              <a:rPr lang="en-US" sz="2200" dirty="0"/>
              <a:t>			– </a:t>
            </a:r>
            <a:r>
              <a:rPr lang="en-US" sz="2200" smtClean="0"/>
              <a:t>Dan O’Brien</a:t>
            </a:r>
            <a:endParaRPr lang="en-US" sz="2200" dirty="0" smtClean="0"/>
          </a:p>
          <a:p>
            <a:pPr lvl="1"/>
            <a:r>
              <a:rPr lang="en-US" sz="2200" dirty="0" smtClean="0"/>
              <a:t>Craig </a:t>
            </a:r>
            <a:r>
              <a:rPr lang="en-US" sz="2200" dirty="0" err="1" smtClean="0"/>
              <a:t>Asplund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David Martinsen</a:t>
            </a:r>
            <a:endParaRPr lang="en-US" sz="1600" b="1" dirty="0"/>
          </a:p>
          <a:p>
            <a:r>
              <a:rPr lang="en-US" sz="1400" dirty="0" smtClean="0"/>
              <a:t>Digital Strategy and Platform Development</a:t>
            </a:r>
          </a:p>
          <a:p>
            <a:r>
              <a:rPr lang="en-US" sz="1400" dirty="0" smtClean="0"/>
              <a:t>ACS Publications Division</a:t>
            </a:r>
          </a:p>
          <a:p>
            <a:endParaRPr lang="en-US" sz="1400" dirty="0"/>
          </a:p>
          <a:p>
            <a:r>
              <a:rPr lang="en-US" sz="1400" dirty="0" smtClean="0"/>
              <a:t>April 28,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© 2014 American Chemical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Version of the Article is part of CHORUS?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The OSTP Memo mentions both the Accepted Manuscript (AM) and the Version of Record (</a:t>
            </a:r>
            <a:r>
              <a:rPr lang="en-US" sz="2400" dirty="0" err="1" smtClean="0"/>
              <a:t>VoR</a:t>
            </a:r>
            <a:r>
              <a:rPr lang="en-US" sz="2400" dirty="0" smtClean="0"/>
              <a:t>) as acceptable for meeting public access requirements.</a:t>
            </a:r>
          </a:p>
          <a:p>
            <a:endParaRPr lang="en-US" sz="800" dirty="0"/>
          </a:p>
          <a:p>
            <a:r>
              <a:rPr lang="en-US" sz="2400" dirty="0" smtClean="0"/>
              <a:t>In order to help authors comply with the public access requirements, ACS provides several options to make the </a:t>
            </a:r>
            <a:r>
              <a:rPr lang="en-US" sz="2400" dirty="0" err="1" smtClean="0"/>
              <a:t>VoR</a:t>
            </a:r>
            <a:r>
              <a:rPr lang="en-US" sz="2400" dirty="0" smtClean="0"/>
              <a:t> publically available. These include:</a:t>
            </a:r>
          </a:p>
          <a:p>
            <a:endParaRPr lang="en-US" sz="800" dirty="0" smtClean="0"/>
          </a:p>
          <a:p>
            <a:pPr lvl="1"/>
            <a:r>
              <a:rPr lang="en-US" sz="2200" dirty="0" smtClean="0"/>
              <a:t>ACS </a:t>
            </a:r>
            <a:r>
              <a:rPr lang="en-US" sz="2200" dirty="0" err="1" smtClean="0"/>
              <a:t>AuthorChoice</a:t>
            </a:r>
            <a:endParaRPr lang="en-US" sz="2200" dirty="0" smtClean="0"/>
          </a:p>
          <a:p>
            <a:pPr lvl="1"/>
            <a:r>
              <a:rPr lang="en-US" sz="2200" dirty="0" smtClean="0"/>
              <a:t>ACS </a:t>
            </a:r>
            <a:r>
              <a:rPr lang="en-US" sz="2200" dirty="0" err="1" smtClean="0"/>
              <a:t>AuthorChoice</a:t>
            </a:r>
            <a:r>
              <a:rPr lang="en-US" sz="2200" dirty="0" smtClean="0"/>
              <a:t> + 12</a:t>
            </a:r>
          </a:p>
          <a:p>
            <a:pPr lvl="1"/>
            <a:r>
              <a:rPr lang="en-US" sz="2200" dirty="0" smtClean="0"/>
              <a:t>License Options:</a:t>
            </a:r>
          </a:p>
          <a:p>
            <a:pPr lvl="2"/>
            <a:r>
              <a:rPr lang="en-US" sz="2200" dirty="0" smtClean="0"/>
              <a:t>Standard ACS </a:t>
            </a:r>
            <a:r>
              <a:rPr lang="en-US" sz="2200" dirty="0" err="1" smtClean="0"/>
              <a:t>AuthorChoice</a:t>
            </a:r>
            <a:r>
              <a:rPr lang="en-US" sz="2200" dirty="0" smtClean="0"/>
              <a:t> license</a:t>
            </a:r>
          </a:p>
          <a:p>
            <a:pPr lvl="2"/>
            <a:r>
              <a:rPr lang="en-US" sz="2200" dirty="0" smtClean="0"/>
              <a:t>CC-BY add-on</a:t>
            </a:r>
          </a:p>
          <a:p>
            <a:pPr lvl="2"/>
            <a:r>
              <a:rPr lang="en-US" sz="2200" dirty="0" smtClean="0"/>
              <a:t>CC-BY-NC-ND add-on 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2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69" y="0"/>
            <a:ext cx="78800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2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Capturing </a:t>
            </a:r>
            <a:r>
              <a:rPr lang="en-US" sz="3200" b="1" dirty="0"/>
              <a:t>Funding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2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Authors optionally enter funding information at manuscript submission, using </a:t>
            </a:r>
            <a:r>
              <a:rPr lang="en-US" sz="2400" dirty="0" err="1" smtClean="0"/>
              <a:t>ParagonPlus</a:t>
            </a:r>
            <a:r>
              <a:rPr lang="en-US" sz="2400" dirty="0" smtClean="0"/>
              <a:t>, the ACS implementation of </a:t>
            </a:r>
            <a:r>
              <a:rPr lang="en-US" sz="2400" dirty="0" err="1" smtClean="0"/>
              <a:t>ScholarOne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At revision time, ACS Cloud Services vendor checks Acknowledgment paragraph against author entry; the Acknowledgment paragraph is considered to be the authoritative information</a:t>
            </a:r>
          </a:p>
          <a:p>
            <a:endParaRPr lang="en-US" sz="2400" dirty="0"/>
          </a:p>
          <a:p>
            <a:r>
              <a:rPr lang="en-US" sz="2400" dirty="0" smtClean="0"/>
              <a:t>If the author did not enter funding information, ACS Cloud Services adds the funding metadata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7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Funding Agency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b="1" dirty="0" smtClean="0"/>
              <a:t>27%</a:t>
            </a:r>
          </a:p>
          <a:p>
            <a:pPr lvl="1"/>
            <a:r>
              <a:rPr lang="en-US" sz="2200" dirty="0" smtClean="0"/>
              <a:t>Percentage of manuscripts with funding agencies identified during submission</a:t>
            </a:r>
          </a:p>
          <a:p>
            <a:endParaRPr lang="en-US" sz="800" dirty="0"/>
          </a:p>
          <a:p>
            <a:r>
              <a:rPr lang="en-US" sz="2400" b="1" dirty="0" smtClean="0"/>
              <a:t>15%</a:t>
            </a:r>
          </a:p>
          <a:p>
            <a:pPr lvl="1"/>
            <a:r>
              <a:rPr lang="en-US" sz="2200" dirty="0" smtClean="0"/>
              <a:t>Percentage of manuscripts where data entered by the author does not match the acknowledgment paragraph</a:t>
            </a:r>
          </a:p>
          <a:p>
            <a:pPr lvl="1"/>
            <a:endParaRPr lang="en-US" sz="800" dirty="0" smtClean="0"/>
          </a:p>
          <a:p>
            <a:r>
              <a:rPr lang="en-US" sz="2400" b="1" dirty="0" smtClean="0"/>
              <a:t>1.5</a:t>
            </a:r>
            <a:endParaRPr lang="en-US" sz="2400" b="1" dirty="0" smtClean="0"/>
          </a:p>
          <a:p>
            <a:pPr lvl="1"/>
            <a:r>
              <a:rPr lang="en-US" sz="2200" dirty="0" smtClean="0"/>
              <a:t>Average number of funding agencies per article*</a:t>
            </a:r>
          </a:p>
          <a:p>
            <a:pPr lvl="1"/>
            <a:endParaRPr lang="en-US" sz="800" dirty="0"/>
          </a:p>
          <a:p>
            <a:r>
              <a:rPr lang="en-US" sz="2400" b="1" dirty="0" smtClean="0"/>
              <a:t>11</a:t>
            </a:r>
            <a:endParaRPr lang="en-US" sz="2400" b="1" dirty="0" smtClean="0"/>
          </a:p>
          <a:p>
            <a:pPr lvl="1"/>
            <a:r>
              <a:rPr lang="en-US" sz="2200" dirty="0" smtClean="0"/>
              <a:t> Maximum number of funding agencies in an article*</a:t>
            </a:r>
          </a:p>
          <a:p>
            <a:pPr marL="0" indent="0">
              <a:buNone/>
            </a:pPr>
            <a:r>
              <a:rPr lang="en-US" sz="1200" dirty="0" smtClean="0"/>
              <a:t>      </a:t>
            </a:r>
          </a:p>
          <a:p>
            <a:pPr marL="0" indent="0">
              <a:buNone/>
            </a:pPr>
            <a:r>
              <a:rPr lang="en-US" sz="1200" dirty="0" smtClean="0"/>
              <a:t>* based on published articles with </a:t>
            </a:r>
            <a:r>
              <a:rPr lang="en-US" sz="1200" dirty="0" err="1" smtClean="0"/>
              <a:t>FundRef</a:t>
            </a:r>
            <a:r>
              <a:rPr lang="en-US" sz="1200" dirty="0" smtClean="0"/>
              <a:t> metadata, April 22, 2014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63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American Chemical Society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703869"/>
              </p:ext>
            </p:extLst>
          </p:nvPr>
        </p:nvGraphicFramePr>
        <p:xfrm>
          <a:off x="395536" y="980728"/>
          <a:ext cx="8654876" cy="508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44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CHORUS Metadata Deposits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8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32535</TotalTime>
  <Words>1040</Words>
  <Application>Microsoft Macintosh PowerPoint</Application>
  <PresentationFormat>On-screen Show (4:3)</PresentationFormat>
  <Paragraphs>179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    ACS Publications and CHORUS</vt:lpstr>
      <vt:lpstr>PowerPoint Presentation</vt:lpstr>
      <vt:lpstr>Which Version of the Article is part of CHORUS?</vt:lpstr>
      <vt:lpstr>PowerPoint Presentation</vt:lpstr>
      <vt:lpstr>PowerPoint Presentation</vt:lpstr>
      <vt:lpstr>ACS Procedure for Capturing Funding Information</vt:lpstr>
      <vt:lpstr>Experiences with Funding Agency Identification</vt:lpstr>
      <vt:lpstr>PowerPoint Presentation</vt:lpstr>
      <vt:lpstr>PowerPoint Presentation</vt:lpstr>
      <vt:lpstr>FundRef and License Metadata Deposits</vt:lpstr>
      <vt:lpstr>Workflow for FundRef/License Metadata Deposits to CrossRef</vt:lpstr>
      <vt:lpstr>Example of XML for FundRef and License metadata deposits: The Header</vt:lpstr>
      <vt:lpstr>Example of XML for FundRef and License metadata deposits: The Resource Block - Part 1</vt:lpstr>
      <vt:lpstr>Example of XML for FundRef and License metadata deposits: The Resource Block – Part 2</vt:lpstr>
      <vt:lpstr>PowerPoint Presentation</vt:lpstr>
      <vt:lpstr>Fun with the CrossRef API</vt:lpstr>
      <vt:lpstr>Fun with the CrossRef API</vt:lpstr>
      <vt:lpstr>Fun with the CrossRef API</vt:lpstr>
      <vt:lpstr>Fun with the CrossRef API</vt:lpstr>
      <vt:lpstr>Acknowledgments</vt:lpstr>
      <vt:lpstr>    ACS Publications and CHORUS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Publishing Innovations</dc:title>
  <dc:subject/>
  <dc:creator>Jonathan Morgan</dc:creator>
  <cp:keywords/>
  <dc:description/>
  <cp:lastModifiedBy>David Martinsen</cp:lastModifiedBy>
  <cp:revision>1545</cp:revision>
  <cp:lastPrinted>2014-02-21T16:30:21Z</cp:lastPrinted>
  <dcterms:created xsi:type="dcterms:W3CDTF">2012-01-25T13:04:52Z</dcterms:created>
  <dcterms:modified xsi:type="dcterms:W3CDTF">2014-04-28T16:14:36Z</dcterms:modified>
  <cp:category/>
</cp:coreProperties>
</file>