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0614" autoAdjust="0"/>
  </p:normalViewPr>
  <p:slideViewPr>
    <p:cSldViewPr>
      <p:cViewPr varScale="1">
        <p:scale>
          <a:sx n="47" d="100"/>
          <a:sy n="47" d="100"/>
        </p:scale>
        <p:origin x="1286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160F0-3E4C-47FE-92D2-106593B57B77}" type="datetimeFigureOut">
              <a:rPr lang="en-US" smtClean="0"/>
              <a:pPr/>
              <a:t>05/12/14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93918-9591-4192-9C57-87C6035A19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115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F4EF61-3F43-46A0-9488-A7AA1511F53C}" type="datetimeFigureOut">
              <a:rPr lang="en-US" smtClean="0"/>
              <a:pPr/>
              <a:t>05/12/14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B0CCF9-A12E-420E-9A12-15362DFA65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5663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change the Event</a:t>
            </a:r>
            <a:r>
              <a:rPr lang="en-US" baseline="0" dirty="0" smtClean="0"/>
              <a:t> name, presenter and date:</a:t>
            </a:r>
          </a:p>
          <a:p>
            <a:r>
              <a:rPr lang="en-US" baseline="0" dirty="0" smtClean="0"/>
              <a:t>Click “View”; select “Slide Master”</a:t>
            </a:r>
          </a:p>
          <a:p>
            <a:r>
              <a:rPr lang="en-US" baseline="0" dirty="0" smtClean="0"/>
              <a:t>Click the Main Screen area to make the necessary changes.  </a:t>
            </a:r>
          </a:p>
          <a:p>
            <a:r>
              <a:rPr lang="en-US" baseline="0" dirty="0" smtClean="0"/>
              <a:t>Click “save”.</a:t>
            </a:r>
          </a:p>
          <a:p>
            <a:r>
              <a:rPr lang="en-US" baseline="0" dirty="0" smtClean="0"/>
              <a:t>Reselect the “View tab”; Click on “Normal view” to exit Slide Master view.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0CCF9-A12E-420E-9A12-15362DFA65A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08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B0CCF9-A12E-420E-9A12-15362DFA65A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941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CS-1790 AIP Brand Slidesr3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0" y="2286000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r">
              <a:defRPr b="1" i="0">
                <a:solidFill>
                  <a:schemeClr val="bg1">
                    <a:lumMod val="95000"/>
                  </a:schemeClr>
                </a:solidFill>
                <a:latin typeface="Bariol Bold"/>
                <a:cs typeface="Bariol Bold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2903220" y="3505200"/>
            <a:ext cx="5334000" cy="495300"/>
          </a:xfrm>
          <a:effectLst>
            <a:outerShdw blurRad="50800" dist="38100" dir="2700000" algn="ctr" rotWithShape="0">
              <a:schemeClr val="tx1">
                <a:alpha val="40000"/>
              </a:schemeClr>
            </a:outerShdw>
          </a:effectLst>
        </p:spPr>
        <p:txBody>
          <a:bodyPr/>
          <a:lstStyle>
            <a:lvl1pPr marL="0" indent="0" algn="r">
              <a:buNone/>
              <a:defRPr b="1">
                <a:solidFill>
                  <a:schemeClr val="bg1"/>
                </a:solidFill>
                <a:effectLst/>
              </a:defRPr>
            </a:lvl1pPr>
            <a:lvl2pPr marL="457200" indent="0" algn="r">
              <a:buNone/>
              <a:defRPr sz="2000" b="1">
                <a:solidFill>
                  <a:schemeClr val="bg1">
                    <a:lumMod val="75000"/>
                  </a:schemeClr>
                </a:solidFill>
                <a:effectLst/>
              </a:defRPr>
            </a:lvl2pPr>
            <a:lvl3pPr marL="9144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3pPr>
            <a:lvl4pPr marL="13716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4pPr>
            <a:lvl5pPr marL="18288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 smtClean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2903220" y="3886200"/>
            <a:ext cx="5334000" cy="457200"/>
          </a:xfrm>
          <a:effectLst>
            <a:outerShdw blurRad="50800" dist="38100" dir="2700000" algn="ctr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r">
              <a:buNone/>
              <a:defRPr sz="2000" b="1">
                <a:solidFill>
                  <a:schemeClr val="bg1">
                    <a:lumMod val="75000"/>
                  </a:schemeClr>
                </a:solidFill>
                <a:effectLst/>
              </a:defRPr>
            </a:lvl1pPr>
            <a:lvl2pPr marL="457200" indent="0" algn="r">
              <a:buNone/>
              <a:defRPr sz="2000" b="1">
                <a:solidFill>
                  <a:schemeClr val="bg1">
                    <a:lumMod val="75000"/>
                  </a:schemeClr>
                </a:solidFill>
                <a:effectLst/>
              </a:defRPr>
            </a:lvl2pPr>
            <a:lvl3pPr marL="9144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3pPr>
            <a:lvl4pPr marL="13716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4pPr>
            <a:lvl5pPr marL="18288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903220" y="4191000"/>
            <a:ext cx="5334000" cy="381000"/>
          </a:xfrm>
          <a:effectLst>
            <a:outerShdw blurRad="50800" dist="38100" dir="2700000" algn="ctr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1pPr>
            <a:lvl2pPr marL="457200" indent="0" algn="r">
              <a:buNone/>
              <a:defRPr sz="2000" b="1">
                <a:solidFill>
                  <a:schemeClr val="bg1">
                    <a:lumMod val="75000"/>
                  </a:schemeClr>
                </a:solidFill>
                <a:effectLst/>
              </a:defRPr>
            </a:lvl2pPr>
            <a:lvl3pPr marL="9144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3pPr>
            <a:lvl4pPr marL="13716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4pPr>
            <a:lvl5pPr marL="1828800" indent="0" algn="r">
              <a:buNone/>
              <a:defRPr sz="1500" b="1">
                <a:solidFill>
                  <a:schemeClr val="bg1">
                    <a:lumMod val="75000"/>
                  </a:schemeClr>
                </a:solidFill>
                <a:effectLst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 cstate="print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Enter thank you or final thought here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1752600" y="2590800"/>
            <a:ext cx="571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For</a:t>
            </a:r>
            <a:r>
              <a:rPr lang="en-US" sz="3200" baseline="0" dirty="0" smtClean="0"/>
              <a:t> more information</a:t>
            </a:r>
            <a:endParaRPr lang="en-US" sz="32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2819400" y="3429000"/>
            <a:ext cx="388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Enter</a:t>
            </a:r>
            <a:r>
              <a:rPr lang="en-US" sz="2000" baseline="0" dirty="0" smtClean="0"/>
              <a:t> the Speaker’s Name</a:t>
            </a:r>
          </a:p>
          <a:p>
            <a:r>
              <a:rPr lang="en-US" sz="2000" baseline="0" dirty="0" smtClean="0"/>
              <a:t>Enter the Speaker’s Title</a:t>
            </a:r>
          </a:p>
          <a:p>
            <a:r>
              <a:rPr lang="en-US" sz="2000" baseline="0" dirty="0" smtClean="0"/>
              <a:t>Enter the Speaker’s Organization</a:t>
            </a:r>
          </a:p>
          <a:p>
            <a:r>
              <a:rPr lang="en-US" sz="2000" baseline="0" dirty="0" smtClean="0"/>
              <a:t>Enter the Speaker’s Phone Contact</a:t>
            </a:r>
          </a:p>
          <a:p>
            <a:r>
              <a:rPr lang="en-US" sz="2000" baseline="0" dirty="0" smtClean="0"/>
              <a:t>Enter the Speaker’s Email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itchFamily="34" charset="0"/>
              <a:buChar char="•"/>
              <a:defRPr sz="26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33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920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C1FD0-413A-49E5-8826-76B11110A2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CS-1790 AIP Brand Slidesr32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Slide title up to two lines </a:t>
            </a:r>
            <a:br>
              <a:rPr lang="en-US" dirty="0" smtClean="0"/>
            </a:br>
            <a:r>
              <a:rPr lang="en-US" dirty="0" smtClean="0"/>
              <a:t>in length can go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Body copy in gray </a:t>
            </a:r>
            <a:r>
              <a:rPr lang="en-US" dirty="0" err="1" smtClean="0"/>
              <a:t>Bariol</a:t>
            </a:r>
            <a:r>
              <a:rPr lang="en-US" dirty="0" smtClean="0"/>
              <a:t> font or Calibri regular</a:t>
            </a:r>
            <a:br>
              <a:rPr lang="en-US" dirty="0" smtClean="0"/>
            </a:br>
            <a:r>
              <a:rPr lang="en-US" dirty="0" smtClean="0"/>
              <a:t>point size should be twenty five whenever possible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6324600"/>
            <a:ext cx="441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u="none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Enter name and venue of event here</a:t>
            </a:r>
          </a:p>
          <a:p>
            <a:pPr algn="r"/>
            <a:r>
              <a:rPr lang="en-US" sz="1200" i="1" u="none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Enter Month,</a:t>
            </a:r>
            <a:r>
              <a:rPr lang="en-US" sz="1200" i="1" u="none" kern="1200" baseline="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 Day, Year here</a:t>
            </a:r>
            <a:endParaRPr lang="en-US" sz="1200" i="1" u="none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0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/>
        <a:buChar char="•"/>
        <a:tabLst/>
        <a:defRPr sz="2500" kern="1200">
          <a:solidFill>
            <a:schemeClr val="bg1">
              <a:lumMod val="50000"/>
            </a:schemeClr>
          </a:solidFill>
          <a:latin typeface="Bariol Bold"/>
          <a:ea typeface="+mn-ea"/>
          <a:cs typeface="Bariol Bold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500" kern="1200">
          <a:solidFill>
            <a:schemeClr val="bg1">
              <a:lumMod val="50000"/>
            </a:schemeClr>
          </a:solidFill>
          <a:latin typeface="Bariol Bold"/>
          <a:ea typeface="+mn-ea"/>
          <a:cs typeface="Bariol Bold"/>
        </a:defRPr>
      </a:lvl2pPr>
      <a:lvl3pPr marL="1143000" indent="-228600" algn="l" defTabSz="914400" rtl="0" eaLnBrk="1" latinLnBrk="0" hangingPunct="1">
        <a:spcBef>
          <a:spcPct val="20000"/>
        </a:spcBef>
        <a:buSzPct val="80000"/>
        <a:buFont typeface="Wingdings" pitchFamily="2" charset="2"/>
        <a:buChar char="§"/>
        <a:defRPr sz="2500" kern="1200">
          <a:solidFill>
            <a:schemeClr val="bg1">
              <a:lumMod val="50000"/>
            </a:schemeClr>
          </a:solidFill>
          <a:latin typeface="Bariol Bold"/>
          <a:ea typeface="+mn-ea"/>
          <a:cs typeface="Bariol Bold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bg1">
              <a:lumMod val="50000"/>
            </a:schemeClr>
          </a:solidFill>
          <a:latin typeface="Bariol Bold"/>
          <a:ea typeface="+mn-ea"/>
          <a:cs typeface="Bariol Bold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bg1">
              <a:lumMod val="50000"/>
            </a:schemeClr>
          </a:solidFill>
          <a:latin typeface="Bariol Bold"/>
          <a:ea typeface="+mn-ea"/>
          <a:cs typeface="Bariol Bold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0" y="2057400"/>
            <a:ext cx="82296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CHORUS</a:t>
            </a:r>
            <a:br>
              <a:rPr lang="en-US" dirty="0" smtClean="0"/>
            </a:br>
            <a:r>
              <a:rPr lang="en-US" dirty="0" smtClean="0"/>
              <a:t>at AIP Publishing LLC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Evan Owens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2903220" y="4076700"/>
            <a:ext cx="53340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CHORUS Webinar</a:t>
            </a:r>
          </a:p>
          <a:p>
            <a:r>
              <a:rPr lang="en-US" dirty="0" smtClean="0"/>
              <a:t>16 May</a:t>
            </a:r>
            <a:r>
              <a:rPr lang="en-US" dirty="0" smtClean="0"/>
              <a:t> </a:t>
            </a:r>
            <a:r>
              <a:rPr lang="en-US" dirty="0" smtClean="0"/>
              <a:t>2014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398" y="533400"/>
            <a:ext cx="5334731" cy="144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en-US" dirty="0" smtClean="0"/>
              <a:t>Implementation Components for AIPP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Business Decision</a:t>
            </a:r>
          </a:p>
          <a:p>
            <a:pPr lvl="1"/>
            <a:r>
              <a:rPr lang="en-US" dirty="0" smtClean="0"/>
              <a:t>AM or VOR?</a:t>
            </a:r>
          </a:p>
          <a:p>
            <a:r>
              <a:rPr lang="en-US" dirty="0" smtClean="0"/>
              <a:t>Collecting Metadata</a:t>
            </a:r>
          </a:p>
          <a:p>
            <a:pPr lvl="1"/>
            <a:r>
              <a:rPr lang="en-US" dirty="0" smtClean="0"/>
              <a:t>Peer Review System &amp; CMS</a:t>
            </a:r>
          </a:p>
          <a:p>
            <a:r>
              <a:rPr lang="en-US" dirty="0" smtClean="0"/>
              <a:t>Depositing Metadata</a:t>
            </a:r>
          </a:p>
          <a:p>
            <a:pPr lvl="1"/>
            <a:r>
              <a:rPr lang="en-US" dirty="0" smtClean="0"/>
              <a:t>CMS &amp; CrossRef</a:t>
            </a:r>
          </a:p>
          <a:p>
            <a:r>
              <a:rPr lang="en-US" dirty="0" smtClean="0"/>
              <a:t>Accessible Content</a:t>
            </a:r>
          </a:p>
          <a:p>
            <a:pPr lvl="1"/>
            <a:r>
              <a:rPr lang="en-US" dirty="0" smtClean="0"/>
              <a:t>CMS &amp; Hosting Platform</a:t>
            </a:r>
          </a:p>
          <a:p>
            <a:r>
              <a:rPr lang="en-US" dirty="0" smtClean="0"/>
              <a:t>Archiving Content</a:t>
            </a:r>
          </a:p>
          <a:p>
            <a:pPr lvl="1"/>
            <a:r>
              <a:rPr lang="en-US" dirty="0" smtClean="0"/>
              <a:t>CMS &amp; Portico/CLOCKSS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7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FundRef Metadata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Collected from Authors via Peer Review System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Challenges:</a:t>
            </a:r>
          </a:p>
          <a:p>
            <a:r>
              <a:rPr lang="en-US" dirty="0" smtClean="0"/>
              <a:t>FundRef MD versus Acknowledgments</a:t>
            </a:r>
          </a:p>
          <a:p>
            <a:pPr lvl="1"/>
            <a:r>
              <a:rPr lang="en-US" dirty="0" smtClean="0"/>
              <a:t>Verified by staff (new process)</a:t>
            </a:r>
          </a:p>
          <a:p>
            <a:r>
              <a:rPr lang="en-US" dirty="0" smtClean="0"/>
              <a:t>Name problems</a:t>
            </a:r>
          </a:p>
          <a:p>
            <a:pPr lvl="1"/>
            <a:r>
              <a:rPr lang="en-US" dirty="0" smtClean="0"/>
              <a:t>Non-standard funder name forms, abbreviations</a:t>
            </a:r>
          </a:p>
          <a:p>
            <a:pPr lvl="1"/>
            <a:r>
              <a:rPr lang="en-US" dirty="0" smtClean="0"/>
              <a:t>Faux “new” funders</a:t>
            </a:r>
          </a:p>
          <a:p>
            <a:pPr lvl="1"/>
            <a:r>
              <a:rPr lang="en-US" dirty="0" smtClean="0"/>
              <a:t>True “new” funder names e.g. Chinese funders</a:t>
            </a:r>
          </a:p>
          <a:p>
            <a:r>
              <a:rPr lang="en-US" dirty="0" smtClean="0"/>
              <a:t>Funder Hierarchy confusion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Author instructions make a difference!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81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Version of an Entry Form UI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26" y="1828802"/>
            <a:ext cx="9098026" cy="219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7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Version: More Instructions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1676397"/>
            <a:ext cx="8610600" cy="3816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94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Labs.CrossRef.Org</a:t>
            </a:r>
            <a:r>
              <a:rPr lang="en-US" dirty="0" smtClean="0"/>
              <a:t> FundRef Widget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345803"/>
            <a:ext cx="5806905" cy="5054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570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the 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 of Metadata</a:t>
            </a:r>
          </a:p>
          <a:p>
            <a:pPr lvl="1"/>
            <a:r>
              <a:rPr lang="en-US" dirty="0" smtClean="0"/>
              <a:t>FundRef</a:t>
            </a:r>
          </a:p>
          <a:p>
            <a:pPr lvl="1"/>
            <a:r>
              <a:rPr lang="en-US" dirty="0" smtClean="0"/>
              <a:t>ORCID</a:t>
            </a:r>
          </a:p>
          <a:p>
            <a:pPr lvl="1"/>
            <a:r>
              <a:rPr lang="en-US" dirty="0" smtClean="0"/>
              <a:t>Licenses</a:t>
            </a:r>
          </a:p>
          <a:p>
            <a:pPr lvl="1"/>
            <a:r>
              <a:rPr lang="en-US" dirty="0" smtClean="0"/>
              <a:t>Archiving</a:t>
            </a:r>
          </a:p>
          <a:p>
            <a:pPr lvl="1"/>
            <a:r>
              <a:rPr lang="en-US" dirty="0" smtClean="0"/>
              <a:t>URLs</a:t>
            </a:r>
          </a:p>
          <a:p>
            <a:r>
              <a:rPr lang="en-US" dirty="0" smtClean="0"/>
              <a:t>Storage Options</a:t>
            </a:r>
          </a:p>
          <a:p>
            <a:pPr lvl="1"/>
            <a:r>
              <a:rPr lang="en-US" dirty="0" smtClean="0"/>
              <a:t>In XML or in CMS…or both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CrossRef / CrossMark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Version? </a:t>
            </a:r>
          </a:p>
          <a:p>
            <a:pPr lvl="1"/>
            <a:r>
              <a:rPr lang="en-US" dirty="0" smtClean="0"/>
              <a:t>AM or VOR</a:t>
            </a:r>
          </a:p>
          <a:p>
            <a:pPr lvl="1"/>
            <a:r>
              <a:rPr lang="en-US" dirty="0" smtClean="0"/>
              <a:t>Gold Open Access is VOR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Hosting Systems tasks</a:t>
            </a:r>
          </a:p>
          <a:p>
            <a:pPr lvl="1"/>
            <a:r>
              <a:rPr lang="en-US" dirty="0" smtClean="0"/>
              <a:t>Content loading for AM</a:t>
            </a:r>
          </a:p>
          <a:p>
            <a:pPr lvl="1"/>
            <a:r>
              <a:rPr lang="en-US" dirty="0" smtClean="0"/>
              <a:t>Content display in UI for AM</a:t>
            </a:r>
          </a:p>
          <a:p>
            <a:pPr lvl="1"/>
            <a:r>
              <a:rPr lang="en-US" dirty="0" smtClean="0"/>
              <a:t>Access Control for AM or VOR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0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 Archiving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Archiving Arrangements</a:t>
            </a:r>
          </a:p>
          <a:p>
            <a:pPr lvl="1"/>
            <a:r>
              <a:rPr lang="en-US" dirty="0" smtClean="0"/>
              <a:t>Portico</a:t>
            </a:r>
          </a:p>
          <a:p>
            <a:pPr lvl="1"/>
            <a:r>
              <a:rPr lang="en-US" dirty="0" smtClean="0"/>
              <a:t>CLOCKSS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Archiving Versions</a:t>
            </a:r>
          </a:p>
          <a:p>
            <a:pPr lvl="1"/>
            <a:r>
              <a:rPr lang="en-US" dirty="0" smtClean="0"/>
              <a:t>Already done for VOR!</a:t>
            </a:r>
          </a:p>
          <a:p>
            <a:pPr lvl="1"/>
            <a:r>
              <a:rPr lang="en-US" dirty="0" smtClean="0"/>
              <a:t>No support yet for AM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39C1FD0-413A-49E5-8826-76B11110A2B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5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IP-PowerPoint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94AA808BAAD642AA7AB3CC03542025" ma:contentTypeVersion="1" ma:contentTypeDescription="Create a new document." ma:contentTypeScope="" ma:versionID="2456492530e3a2ff34dfc9910fe68e7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a447206dab0015f8b9f8924535193e8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C4CB13-B564-4F09-A5F7-77E59F1047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55B2E1-4D03-493A-80EB-CB1D40324EC4}">
  <ds:schemaRefs>
    <ds:schemaRef ds:uri="http://schemas.microsoft.com/office/2006/documentManagement/types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590DC45-F96A-4A16-9FAE-E66FDB8171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AIP-PowerPoint Presentation Template</Template>
  <TotalTime>43</TotalTime>
  <Words>247</Words>
  <Application>Microsoft Office PowerPoint</Application>
  <PresentationFormat>On-screen Show (4:3)</PresentationFormat>
  <Paragraphs>75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Bariol Bold</vt:lpstr>
      <vt:lpstr>Calibri</vt:lpstr>
      <vt:lpstr>Wingdings</vt:lpstr>
      <vt:lpstr>AIP-PowerPoint Presentation Template</vt:lpstr>
      <vt:lpstr>Implementing CHORUS at AIP Publishing LLC</vt:lpstr>
      <vt:lpstr>Implementation Components for AIPP</vt:lpstr>
      <vt:lpstr>FundRef Metadata Challenges</vt:lpstr>
      <vt:lpstr>1st Version of an Entry Form UI</vt:lpstr>
      <vt:lpstr>2nd Version: More Instructions</vt:lpstr>
      <vt:lpstr>Labs.CrossRef.Org FundRef Widget</vt:lpstr>
      <vt:lpstr>Managing the Metadata</vt:lpstr>
      <vt:lpstr>Content Access</vt:lpstr>
      <vt:lpstr>Content Archiving</vt:lpstr>
    </vt:vector>
  </TitlesOfParts>
  <Company>American Istitute of Physics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Evan Owens</dc:creator>
  <cp:lastModifiedBy>Evan Owens</cp:lastModifiedBy>
  <cp:revision>17</cp:revision>
  <dcterms:created xsi:type="dcterms:W3CDTF">2014-04-23T16:52:19Z</dcterms:created>
  <dcterms:modified xsi:type="dcterms:W3CDTF">2014-05-12T17:30:44Z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0x0101002F94AA808BAAD642AA7AB3CC03542025</vt:lpwstr>
  </property>
</Properties>
</file>