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C40E283-A168-4FF5-AE34-AF9CE6D14FE6}">
  <a:tblStyle styleId="{AC40E283-A168-4FF5-AE34-AF9CE6D14FE6}"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9" d="100"/>
          <a:sy n="119" d="100"/>
        </p:scale>
        <p:origin x="-744"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69111199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A presentation on CrossRef metadata best practice, concentrating on new metadata components. These components are often more generic than is strictly necessary for CHORUS. There are also more of them than required by CHORUS at the moment, though that may change, and they have value by themselves anyway. They often overlap with other CrossRef and industry-wide initiatives. For example full-text links for TDM and for CHORUS aggregation.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solidFill>
                  <a:schemeClr val="dk1"/>
                </a:solidFill>
              </a:rPr>
              <a:t>Examination of manuscripts may be used for backfiles, author entry for current publications.</a:t>
            </a:r>
          </a:p>
          <a:p>
            <a:endParaRPr lang="en-GB">
              <a:solidFill>
                <a:schemeClr val="dk1"/>
              </a:solidFill>
            </a:endParaRPr>
          </a:p>
          <a:p>
            <a:pPr lvl="0" rtl="0">
              <a:buNone/>
            </a:pPr>
            <a:r>
              <a:rPr lang="en-GB">
                <a:solidFill>
                  <a:schemeClr val="dk1"/>
                </a:solidFill>
              </a:rPr>
              <a:t>When CrossRef has spoken to federal agencies they have indicated a desire to see intramural funding (that is, funding not through a grant but as a result of employment) recorded. </a:t>
            </a:r>
          </a:p>
          <a:p>
            <a:endParaRPr lang="en-GB">
              <a:solidFill>
                <a:schemeClr val="dk1"/>
              </a:solidFill>
            </a:endParaRPr>
          </a:p>
          <a:p>
            <a:pPr lvl="0" rtl="0">
              <a:buNone/>
            </a:pPr>
            <a:r>
              <a:rPr lang="en-GB">
                <a:solidFill>
                  <a:schemeClr val="dk1"/>
                </a:solidFill>
              </a:rPr>
              <a:t>Therefore </a:t>
            </a:r>
            <a:r>
              <a:rPr lang="en-GB"/>
              <a:t>author entry at manuscript submission should probably include collection of author’s affiliation, or a clear indication that funding information should be entered for an author’s organisation if they work for a (federal) funder. Awaiting guidelines on this from the FundRef Advisory Group.</a:t>
            </a:r>
          </a:p>
          <a:p>
            <a:endParaRPr lang="en-GB"/>
          </a:p>
          <a:p>
            <a:pPr lvl="0" rtl="0">
              <a:buNone/>
            </a:pPr>
            <a:r>
              <a:rPr lang="en-GB"/>
              <a:t>KM - The example above is likely an Austrian Univ that wouldn’t be expected to be credited for funding. </a:t>
            </a:r>
          </a:p>
          <a:p>
            <a:endParaRPr lang="en-GB"/>
          </a:p>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The benefit of querying CrossRef dynamically is that the data will always be up-to-date using information from the latest registry file. CrossRef’s reconciliation tool using the CrossRef funder API to match names to funder DOIs.</a:t>
            </a:r>
          </a:p>
          <a:p>
            <a:endParaRPr lang="en-GB"/>
          </a:p>
          <a:p>
            <a:pPr lvl="0" rtl="0">
              <a:buNone/>
            </a:pPr>
            <a:r>
              <a:rPr lang="en-GB"/>
              <a:t>Mainly for those developing their own submission system as well as technology vendors.</a:t>
            </a:r>
          </a:p>
          <a:p>
            <a:endParaRPr lang="en-GB"/>
          </a:p>
          <a:p>
            <a:pPr>
              <a:buNone/>
            </a:pPr>
            <a:r>
              <a:rPr lang="en-GB"/>
              <a:t>Query API will be under SLA so any technology vendor or publisher integrating into manuscript submission or peer review systems can work with guarantees on availability and uptime.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This gives an indication that FundRef is being widely adopted by vendors. All that have spoken to CrossRef have said they already have or plan to integrate FundRef.</a:t>
            </a:r>
          </a:p>
          <a:p>
            <a:endParaRPr lang="en-GB"/>
          </a:p>
          <a:p>
            <a:pPr>
              <a:buNone/>
            </a:pPr>
            <a:r>
              <a:rPr lang="en-GB"/>
              <a:t>This is however specifically FundRef, not license metadata and the other new metadata components.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Collection ends with a deposit to CrossRef. Distribution (and aggregation) starts with a deposit to CrossRef.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Recording a link does not mean that the link is accessible to anyone in particular. Just that it exists.</a:t>
            </a:r>
          </a:p>
          <a:p>
            <a:endParaRPr lang="en-GB"/>
          </a:p>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solidFill>
                  <a:schemeClr val="dk1"/>
                </a:solidFill>
              </a:rPr>
              <a:t>An intended use hint indicates what the publisher intends the link to be used for. Options are text-mining, syndication, search engine crawling or any of those (no hint).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Say for the *same* DOI we also want to record that the accepted manuscript is available as a PDF, without any intended use hint.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Collection ends with a deposit to CrossRef. Distribution (and aggregation) starts with a deposit to CrossRef.</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&lt;license_ref&gt; provides a link to a license for either the AM or VOR. free-to-read is a flag that indicates that content can be accessed and read for free. It is not make any assertion on re-use rights of the content.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From a CHORUS and funder perspective, CrossRef and FundRef are providing value to funders by tracking funding and providing as much information as possible for publications that arise as a result of research funding.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This is probably a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License metadata is associated with and repeated for each particular article, not a whole journal.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Collection ends with a deposit to CrossRef. Distribution (and aggregation) starts with a deposit to CrossRef.</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Funders may want to ensure continued public access to content in the event of unavailability on a publisher site (e.g. CHORUS trigger event)</a:t>
            </a:r>
          </a:p>
          <a:p>
            <a:endParaRPr lang="en-GB"/>
          </a:p>
          <a:p>
            <a:pPr lvl="0" rtl="0">
              <a:buNone/>
            </a:pPr>
            <a:r>
              <a:rPr lang="en-GB"/>
              <a:t>Archives will likely work with special trigger events for VORs reporting on federally funded research. This content would trigger in the event that it is not publicly accessible on the publisher’s site after an expected embargo period.</a:t>
            </a:r>
          </a:p>
          <a:p>
            <a:endParaRPr lang="en-GB"/>
          </a:p>
          <a:p>
            <a:pPr lvl="0" rtl="0">
              <a:buNone/>
            </a:pPr>
            <a:r>
              <a:rPr lang="en-GB"/>
              <a:t>No guarantee for metadata consumers. They can accept the assertion, but there is no guarantee it is correct. </a:t>
            </a:r>
          </a:p>
          <a:p>
            <a:endParaRPr lang="en-GB"/>
          </a:p>
          <a:p>
            <a:pPr lvl="0" rtl="0">
              <a:buNone/>
            </a:pPr>
            <a:r>
              <a:rPr lang="en-GB"/>
              <a:t>Archives could read CrossRef license and full-text link metadata to determine trigger events if they wanted automatic triggers.</a:t>
            </a:r>
          </a:p>
          <a:p>
            <a:endParaRPr lang="en-GB"/>
          </a:p>
          <a:p>
            <a:pPr lvl="0" rtl="0">
              <a:buNone/>
            </a:pPr>
            <a:r>
              <a:rPr lang="en-GB"/>
              <a:t>The archive name list is a controlled vocabulary that will be updated as our members require it.</a:t>
            </a:r>
          </a:p>
          <a:p>
            <a:endParaRPr lang="en-GB"/>
          </a:p>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Collection ends with a deposit to CrossRef. Distribution (and aggregation) starts with a deposit to CrossRef.</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Left side is the responsibility of content publishers and is what I will concentrate on.</a:t>
            </a:r>
          </a:p>
          <a:p>
            <a:endParaRPr lang="en-GB"/>
          </a:p>
          <a:p>
            <a:pPr lvl="0" rtl="0">
              <a:buNone/>
            </a:pPr>
            <a:r>
              <a:rPr lang="en-GB"/>
              <a:t>Collection ends with a deposit to CrossRef. Distribution (and aggregation) starts with a deposit to CrossRef.</a:t>
            </a:r>
          </a:p>
          <a:p>
            <a:endParaRPr lang="en-GB"/>
          </a:p>
          <a:p>
            <a:pPr lvl="0" rtl="0">
              <a:buNone/>
            </a:pPr>
            <a:r>
              <a:rPr lang="en-GB"/>
              <a:t>License, resources and archive arrangement are the *current* minimum requirement for CHORUS participation. Will discuss more pieces of metadata for CrossRef deposits too that we encourage deposit of, where available. However CHORUS requirements may change, for example, CHORUS is deciding now how to collect abstracts and whether this should be done via CrossRef metadata.</a:t>
            </a:r>
          </a:p>
          <a:p>
            <a:endParaRPr lang="en-GB"/>
          </a:p>
          <a:p>
            <a:pPr lvl="0" rtl="0">
              <a:buNone/>
            </a:pPr>
            <a:r>
              <a:rPr lang="en-GB"/>
              <a:t>The more data collected the more value can be provided to funding agencies. I will explain how certain pieces of metadata may provide value to funding agencies.</a:t>
            </a:r>
          </a:p>
          <a:p>
            <a:endParaRPr lang="en-GB"/>
          </a:p>
          <a:p>
            <a:pPr lvl="0" rtl="0">
              <a:buNone/>
            </a:pPr>
            <a:r>
              <a:rPr lang="en-GB">
                <a:solidFill>
                  <a:schemeClr val="dk1"/>
                </a:solidFill>
              </a:rPr>
              <a:t>Funding of an article may influence decision on licensing, which resources will be made available (am, vor) via full-text links in CrossRef metadata and where an article (and which version of an article) will be archived.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Funding and licensing information can be placed inside CrossMark data, or can be left outside it. CrossMark participation is not required but is strongly encouraged. If you have not yet fully implemented CrossMark but are planning to you can still deposit FundRef and license metadata within CrossMark data.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A reason to deposit in CrossMark is the standard display of funding information in the CrossMark record tab. CrossMark record tab will display FundRef funding information. Including license information is in the works.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All of the metadata discussed can be applied to any type of output that can be given a DOI by CrossRef. This includes datasets, proceedings, reports, so on.</a:t>
            </a:r>
          </a:p>
          <a:p>
            <a:endParaRPr lang="en-GB"/>
          </a:p>
          <a:p>
            <a:pPr>
              <a:buNone/>
            </a:pPr>
            <a:r>
              <a:rPr lang="en-GB"/>
              <a:t>It is not that common for members to register CrossRef DOIs for datasets, but if more started to do so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CrossRef initiatives such as CrossRef Text and Data Mining are as applicable to OA publishers as they are subscription publishers.</a:t>
            </a:r>
          </a:p>
          <a:p>
            <a:endParaRPr lang="en-GB"/>
          </a:p>
          <a:p>
            <a:pPr lvl="0" rtl="0">
              <a:buNone/>
            </a:pPr>
            <a:r>
              <a:rPr lang="en-GB"/>
              <a:t>FundRef is not just about federal agencies and CHORUS, it covers funders across the world. Publishers can deposit global funding information for their content. </a:t>
            </a:r>
          </a:p>
          <a:p>
            <a:endParaRPr lang="en-GB"/>
          </a:p>
          <a:p>
            <a:pPr lvl="0" rtl="0">
              <a:buNone/>
            </a:pPr>
            <a:r>
              <a:rPr lang="en-GB"/>
              <a:t>CrossRef encourages CHORUS participants to supply FundRef data not just for US federal funders but all funding information possible. A full implementation of FundRef. This may have value for funding agencies because they would be able to</a:t>
            </a:r>
          </a:p>
          <a:p>
            <a:pPr>
              <a:buNone/>
            </a:pPr>
            <a:r>
              <a:rPr lang="en-GB"/>
              <a:t>tell where their funding overlaps with that of other agencies.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A CrossRef and FundRef perspective on implementation of CHORUS.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When considering CrossRef metadata as a whole, the relationships between identifiers are even more interesting than when considering FundRef alone.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Collection ends with a deposit to CrossRef. Distribution (and aggregation) starts with a deposit to CrossRef.</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A reduced example funder record in the FundRef registry. </a:t>
            </a:r>
          </a:p>
          <a:p>
            <a:endParaRPr lang="en-GB"/>
          </a:p>
          <a:p>
            <a:pPr>
              <a:buNone/>
            </a:pPr>
            <a:r>
              <a:rPr lang="en-GB"/>
              <a:t>Elements not shown include alternate names, origin language names, organisation type and funder internal hierarchies.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GB"/>
              <a:t>An example of a single funder record within a DOI record. This record is a funder record within CrossMark data, though funder data does not have to be included within CrossMark data.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t>There is a relationship between FundRef metadata deposits and the FundRef registry. Metadata deposits usually result in an update of the registry, unless the entry doesn’t contain enough info to locate the funder. </a:t>
            </a:r>
          </a:p>
          <a:p>
            <a:endParaRPr lang="en-GB"/>
          </a:p>
          <a:p>
            <a:pPr>
              <a:buNone/>
            </a:pPr>
            <a:r>
              <a:rPr lang="en-GB"/>
              <a:t>Currently published once a month but may become more infrequent as the registry becomes more complete.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174"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GB">
                <a:solidFill>
                  <a:schemeClr val="dk1"/>
                </a:solidFill>
              </a:rPr>
              <a:t>Only legitimate reason for a FundRef record without a funder DOI is to record funding information for a funder that is not in the FundRef registry.</a:t>
            </a:r>
          </a:p>
          <a:p>
            <a:endParaRPr lang="en-GB">
              <a:solidFill>
                <a:schemeClr val="dk1"/>
              </a:solidFill>
            </a:endParaRPr>
          </a:p>
          <a:p>
            <a:pPr lvl="0" rtl="0">
              <a:buNone/>
            </a:pPr>
            <a:r>
              <a:rPr lang="en-GB"/>
              <a:t>Funder DOIs are especially important for CHORUS. Funder records without funder DOIs will not be recorded in reporting tools. At least this will be the case until funder names missing from the registry are assigned a DOI and your records are updated retrospectively.</a:t>
            </a:r>
          </a:p>
          <a:p>
            <a:endParaRPr lang="en-GB"/>
          </a:p>
          <a:p>
            <a:pPr lvl="0" rtl="0">
              <a:buNone/>
            </a:pPr>
            <a:r>
              <a:rPr lang="en-GB"/>
              <a:t>Best effort for data collection via author would be monitoring quality of data being entered, possibly working with technology partners to understand why data collection is going wrong and improve it, for example via user interface changes.</a:t>
            </a:r>
          </a:p>
          <a:p>
            <a:endParaRPr lang="en-GB"/>
          </a:p>
          <a:p>
            <a:pPr lvl="0" rtl="0">
              <a:buNone/>
            </a:pPr>
            <a:r>
              <a:rPr lang="en-GB"/>
              <a:t>A reason why FundRef identifiers are important - names are not enough to uniquely identify funding organisations. There are at least four ‘National Science Foundations’ across the world:</a:t>
            </a:r>
          </a:p>
          <a:p>
            <a:endParaRPr lang="en-GB"/>
          </a:p>
          <a:p>
            <a:pPr lvl="0" rtl="0">
              <a:buNone/>
            </a:pPr>
            <a:r>
              <a:rPr lang="en-GB"/>
              <a:t>Swiss National Science Foundation</a:t>
            </a:r>
          </a:p>
          <a:p>
            <a:pPr lvl="0" rtl="0">
              <a:buNone/>
            </a:pPr>
            <a:r>
              <a:rPr lang="en-GB"/>
              <a:t>U.S. National Science Foundation</a:t>
            </a:r>
          </a:p>
          <a:p>
            <a:pPr lvl="0" rtl="0">
              <a:buNone/>
            </a:pPr>
            <a:r>
              <a:rPr lang="en-GB"/>
              <a:t>National Science Foundation - Sri Lanka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10" name="Shape 10"/>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3" name="Shape 13"/>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7" name="Shape 17"/>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pic>
        <p:nvPicPr>
          <p:cNvPr id="7" name="Shape 7"/>
          <p:cNvPicPr preferRelativeResize="0"/>
          <p:nvPr/>
        </p:nvPicPr>
        <p:blipFill>
          <a:blip r:embed="rId8"/>
          <a:stretch>
            <a:fillRect/>
          </a:stretch>
        </p:blipFill>
        <p:spPr>
          <a:xfrm>
            <a:off x="8069275" y="205974"/>
            <a:ext cx="617525" cy="2288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crossref.org/fundref" TargetMode="External"/><Relationship Id="rId4" Type="http://schemas.openxmlformats.org/officeDocument/2006/relationships/hyperlink" Target="http://api.crossref.org/funders?query=nsf"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publisher.com/full-text/vor/10.5555/12345678.xml" TargetMode="External"/><Relationship Id="rId4" Type="http://schemas.openxmlformats.org/officeDocument/2006/relationships/hyperlink" Target="http://publisher.com/full-text/vor/10.5555/12345678.pdf"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publisher.com/full-text/vor/10.5555/12345678.x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publisher.com/license/v1" TargetMode="External"/><Relationship Id="rId4" Type="http://schemas.openxmlformats.org/officeDocument/2006/relationships/hyperlink" Target="http://creativecommons.org/licenses/by/3.0"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creativecommons.org/licenses/by/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orcid.org/0000-0002-1825-0097"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hyperlink" Target="http://www.crossref.org/fundref" TargetMode="External"/><Relationship Id="rId4" Type="http://schemas.openxmlformats.org/officeDocument/2006/relationships/hyperlink" Target="http://api.crossref.org/help/bestpractice" TargetMode="External"/><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labs.crossref.org/fundref-reconciliation-service" TargetMode="External"/><Relationship Id="rId4" Type="http://schemas.openxmlformats.org/officeDocument/2006/relationships/hyperlink" Target="http://labs.crossref.org/fundref/widget"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685800" y="1583342"/>
            <a:ext cx="7772400" cy="1159799"/>
          </a:xfrm>
          <a:prstGeom prst="rect">
            <a:avLst/>
          </a:prstGeom>
        </p:spPr>
        <p:txBody>
          <a:bodyPr lIns="91425" tIns="91425" rIns="91425" bIns="91425" anchor="b" anchorCtr="0">
            <a:noAutofit/>
          </a:bodyPr>
          <a:lstStyle/>
          <a:p>
            <a:pPr lvl="0" rtl="0">
              <a:buNone/>
            </a:pPr>
            <a:r>
              <a:rPr lang="en-GB"/>
              <a:t>               Metadata </a:t>
            </a:r>
          </a:p>
          <a:p>
            <a:pPr>
              <a:buNone/>
            </a:pPr>
            <a:r>
              <a:rPr lang="en-GB"/>
              <a:t>Best Practices</a:t>
            </a:r>
          </a:p>
        </p:txBody>
      </p:sp>
      <p:sp>
        <p:nvSpPr>
          <p:cNvPr id="25" name="Shape 25"/>
          <p:cNvSpPr txBox="1">
            <a:spLocks noGrp="1"/>
          </p:cNvSpPr>
          <p:nvPr>
            <p:ph type="subTitle" idx="1"/>
          </p:nvPr>
        </p:nvSpPr>
        <p:spPr>
          <a:xfrm>
            <a:off x="685800" y="2840053"/>
            <a:ext cx="7772400" cy="784799"/>
          </a:xfrm>
          <a:prstGeom prst="rect">
            <a:avLst/>
          </a:prstGeom>
        </p:spPr>
        <p:txBody>
          <a:bodyPr lIns="91425" tIns="91425" rIns="91425" bIns="91425" anchor="t" anchorCtr="0">
            <a:noAutofit/>
          </a:bodyPr>
          <a:lstStyle/>
          <a:p>
            <a:pPr>
              <a:buNone/>
            </a:pPr>
            <a:r>
              <a:rPr lang="en-GB"/>
              <a:t>FundRef, license metadata &amp; others</a:t>
            </a:r>
          </a:p>
        </p:txBody>
      </p:sp>
      <p:pic>
        <p:nvPicPr>
          <p:cNvPr id="26" name="Shape 26"/>
          <p:cNvPicPr preferRelativeResize="0"/>
          <p:nvPr/>
        </p:nvPicPr>
        <p:blipFill>
          <a:blip r:embed="rId3"/>
          <a:stretch>
            <a:fillRect/>
          </a:stretch>
        </p:blipFill>
        <p:spPr>
          <a:xfrm>
            <a:off x="1624576" y="912024"/>
            <a:ext cx="2802549" cy="934175"/>
          </a:xfrm>
          <a:prstGeom prst="rect">
            <a:avLst/>
          </a:prstGeom>
          <a:noFill/>
          <a:ln>
            <a:noFill/>
          </a:ln>
        </p:spPr>
      </p:pic>
      <p:sp>
        <p:nvSpPr>
          <p:cNvPr id="27" name="Shape 27"/>
          <p:cNvSpPr txBox="1"/>
          <p:nvPr/>
        </p:nvSpPr>
        <p:spPr>
          <a:xfrm>
            <a:off x="0" y="0"/>
            <a:ext cx="3000000" cy="3000000"/>
          </a:xfrm>
          <a:prstGeom prst="rect">
            <a:avLst/>
          </a:prstGeom>
        </p:spPr>
        <p:txBody>
          <a:bodyPr lIns="91425" tIns="91425" rIns="91425" bIns="91425" anchor="ctr" anchorCtr="0">
            <a:noAutofit/>
          </a:bodyPr>
          <a:lstStyle/>
          <a:p>
            <a:pPr lvl="0" rtl="0">
              <a:buNone/>
            </a:pPr>
            <a:r>
              <a:rPr lang="en-GB"/>
              <a:t> </a:t>
            </a:r>
          </a:p>
        </p:txBody>
      </p:sp>
      <p:sp>
        <p:nvSpPr>
          <p:cNvPr id="28" name="Shape 28"/>
          <p:cNvSpPr txBox="1"/>
          <p:nvPr/>
        </p:nvSpPr>
        <p:spPr>
          <a:xfrm>
            <a:off x="152400" y="152400"/>
            <a:ext cx="3000000" cy="3000000"/>
          </a:xfrm>
          <a:prstGeom prst="rect">
            <a:avLst/>
          </a:prstGeom>
        </p:spPr>
        <p:txBody>
          <a:bodyPr lIns="91425" tIns="91425" rIns="91425" bIns="91425" anchor="ctr" anchorCtr="0">
            <a:noAutofit/>
          </a:bodyPr>
          <a:lstStyle/>
          <a:p>
            <a:pPr lvl="0" rtl="0">
              <a:buNone/>
            </a:pPr>
            <a:r>
              <a:rPr lang="en-GB"/>
              <a:t> </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Collection of FundRef Data</a:t>
            </a:r>
          </a:p>
        </p:txBody>
      </p:sp>
      <p:sp>
        <p:nvSpPr>
          <p:cNvPr id="120" name="Shape 120"/>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buNone/>
            </a:pPr>
            <a:r>
              <a:rPr lang="en-GB" sz="1800"/>
              <a:t>Examine acknowledgements in manuscripts</a:t>
            </a:r>
          </a:p>
        </p:txBody>
      </p:sp>
      <p:cxnSp>
        <p:nvCxnSpPr>
          <p:cNvPr id="121" name="Shape 121"/>
          <p:cNvCxnSpPr/>
          <p:nvPr/>
        </p:nvCxnSpPr>
        <p:spPr>
          <a:xfrm>
            <a:off x="4539525" y="1055550"/>
            <a:ext cx="0" cy="3662700"/>
          </a:xfrm>
          <a:prstGeom prst="straightConnector1">
            <a:avLst/>
          </a:prstGeom>
          <a:noFill/>
          <a:ln w="19050" cap="flat">
            <a:solidFill>
              <a:srgbClr val="434343"/>
            </a:solidFill>
            <a:prstDash val="solid"/>
            <a:round/>
            <a:headEnd type="none" w="lg" len="lg"/>
            <a:tailEnd type="none" w="lg" len="lg"/>
          </a:ln>
        </p:spPr>
      </p:cxnSp>
      <p:sp>
        <p:nvSpPr>
          <p:cNvPr id="122" name="Shape 122"/>
          <p:cNvSpPr txBox="1"/>
          <p:nvPr/>
        </p:nvSpPr>
        <p:spPr>
          <a:xfrm>
            <a:off x="4154625" y="4697250"/>
            <a:ext cx="792299" cy="457200"/>
          </a:xfrm>
          <a:prstGeom prst="rect">
            <a:avLst/>
          </a:prstGeom>
        </p:spPr>
        <p:txBody>
          <a:bodyPr lIns="91425" tIns="91425" rIns="91425" bIns="91425" anchor="t" anchorCtr="0">
            <a:noAutofit/>
          </a:bodyPr>
          <a:lstStyle/>
          <a:p>
            <a:pPr>
              <a:buNone/>
            </a:pPr>
            <a:r>
              <a:rPr lang="en-GB"/>
              <a:t>and / or</a:t>
            </a:r>
          </a:p>
        </p:txBody>
      </p:sp>
      <p:pic>
        <p:nvPicPr>
          <p:cNvPr id="123" name="Shape 123"/>
          <p:cNvPicPr preferRelativeResize="0"/>
          <p:nvPr/>
        </p:nvPicPr>
        <p:blipFill>
          <a:blip r:embed="rId3"/>
          <a:stretch>
            <a:fillRect/>
          </a:stretch>
        </p:blipFill>
        <p:spPr>
          <a:xfrm>
            <a:off x="348800" y="2335975"/>
            <a:ext cx="3837425" cy="817325"/>
          </a:xfrm>
          <a:prstGeom prst="rect">
            <a:avLst/>
          </a:prstGeom>
          <a:noFill/>
          <a:ln w="19050" cap="flat">
            <a:solidFill>
              <a:srgbClr val="CCCCCC"/>
            </a:solidFill>
            <a:prstDash val="solid"/>
            <a:round/>
            <a:headEnd type="none" w="med" len="med"/>
            <a:tailEnd type="none" w="med" len="med"/>
          </a:ln>
        </p:spPr>
      </p:pic>
      <p:pic>
        <p:nvPicPr>
          <p:cNvPr id="124" name="Shape 124"/>
          <p:cNvPicPr preferRelativeResize="0"/>
          <p:nvPr/>
        </p:nvPicPr>
        <p:blipFill>
          <a:blip r:embed="rId4"/>
          <a:stretch>
            <a:fillRect/>
          </a:stretch>
        </p:blipFill>
        <p:spPr>
          <a:xfrm>
            <a:off x="5263150" y="1207950"/>
            <a:ext cx="2848621" cy="2487750"/>
          </a:xfrm>
          <a:prstGeom prst="rect">
            <a:avLst/>
          </a:prstGeom>
          <a:noFill/>
          <a:ln w="19050" cap="flat">
            <a:solidFill>
              <a:srgbClr val="999999"/>
            </a:solidFill>
            <a:prstDash val="solid"/>
            <a:round/>
            <a:headEnd type="none" w="med" len="med"/>
            <a:tailEnd type="none" w="med" len="med"/>
          </a:ln>
        </p:spPr>
      </p:pic>
      <p:sp>
        <p:nvSpPr>
          <p:cNvPr id="125" name="Shape 125"/>
          <p:cNvSpPr txBox="1">
            <a:spLocks noGrp="1"/>
          </p:cNvSpPr>
          <p:nvPr>
            <p:ph type="body" idx="2"/>
          </p:nvPr>
        </p:nvSpPr>
        <p:spPr>
          <a:xfrm>
            <a:off x="4768475" y="3695700"/>
            <a:ext cx="3994500" cy="1081199"/>
          </a:xfrm>
          <a:prstGeom prst="rect">
            <a:avLst/>
          </a:prstGeom>
        </p:spPr>
        <p:txBody>
          <a:bodyPr lIns="91425" tIns="91425" rIns="91425" bIns="91425" anchor="t" anchorCtr="0">
            <a:noAutofit/>
          </a:bodyPr>
          <a:lstStyle/>
          <a:p>
            <a:pPr lvl="0" rtl="0">
              <a:buNone/>
            </a:pPr>
            <a:r>
              <a:rPr lang="en-GB" sz="1800"/>
              <a:t>Author entry at manuscript submission</a:t>
            </a:r>
          </a:p>
        </p:txBody>
      </p:sp>
      <p:sp>
        <p:nvSpPr>
          <p:cNvPr id="126" name="Shape 126"/>
          <p:cNvSpPr txBox="1"/>
          <p:nvPr/>
        </p:nvSpPr>
        <p:spPr>
          <a:xfrm>
            <a:off x="376500" y="3932050"/>
            <a:ext cx="3710399" cy="516299"/>
          </a:xfrm>
          <a:prstGeom prst="rect">
            <a:avLst/>
          </a:prstGeom>
        </p:spPr>
        <p:txBody>
          <a:bodyPr lIns="91425" tIns="91425" rIns="91425" bIns="91425" anchor="t" anchorCtr="0">
            <a:noAutofit/>
          </a:bodyPr>
          <a:lstStyle/>
          <a:p>
            <a:pPr marL="457200" lvl="0" indent="-317500">
              <a:buClr>
                <a:srgbClr val="000000"/>
              </a:buClr>
              <a:buSzPct val="100000"/>
              <a:buFont typeface="Arial"/>
              <a:buChar char="●"/>
            </a:pPr>
            <a:r>
              <a:rPr lang="en-GB"/>
              <a:t>Intramural funding for US federal agencies</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Using the Registry</a:t>
            </a:r>
          </a:p>
        </p:txBody>
      </p:sp>
      <p:sp>
        <p:nvSpPr>
          <p:cNvPr id="132" name="Shape 13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Download and incorporate the registry</a:t>
            </a:r>
          </a:p>
          <a:p>
            <a:pPr lvl="0" rtl="0">
              <a:buNone/>
            </a:pPr>
            <a:r>
              <a:rPr lang="en-GB"/>
              <a:t>	</a:t>
            </a:r>
            <a:r>
              <a:rPr lang="en-GB" sz="2400" u="sng">
                <a:solidFill>
                  <a:schemeClr val="hlink"/>
                </a:solidFill>
                <a:hlinkClick r:id="rId3"/>
              </a:rPr>
              <a:t>http://www.crossref.org/fundref</a:t>
            </a:r>
          </a:p>
          <a:p>
            <a:endParaRPr lang="en-GB" sz="2400" u="sng">
              <a:solidFill>
                <a:schemeClr val="hlink"/>
              </a:solidFill>
              <a:hlinkClick r:id="rId3"/>
            </a:endParaRPr>
          </a:p>
          <a:p>
            <a:pPr marL="457200" lvl="0" indent="-419100" rtl="0">
              <a:buClr>
                <a:schemeClr val="dk1"/>
              </a:buClr>
              <a:buSzPct val="166666"/>
              <a:buFont typeface="Arial"/>
              <a:buChar char="•"/>
            </a:pPr>
            <a:r>
              <a:rPr lang="en-GB"/>
              <a:t>Query CrossRef’s API dynamically</a:t>
            </a:r>
          </a:p>
          <a:p>
            <a:pPr marL="457200" lvl="0" indent="0">
              <a:buNone/>
            </a:pPr>
            <a:r>
              <a:rPr lang="en-GB" sz="2400" u="sng">
                <a:solidFill>
                  <a:schemeClr val="hlink"/>
                </a:solidFill>
                <a:hlinkClick r:id="rId4"/>
              </a:rPr>
              <a:t>http://api.crossref.org/funders?query=nsf</a:t>
            </a:r>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FundRef - Technology Integration</a:t>
            </a:r>
          </a:p>
        </p:txBody>
      </p:sp>
      <p:graphicFrame>
        <p:nvGraphicFramePr>
          <p:cNvPr id="138" name="Shape 138"/>
          <p:cNvGraphicFramePr/>
          <p:nvPr/>
        </p:nvGraphicFramePr>
        <p:xfrm>
          <a:off x="952500" y="1562100"/>
          <a:ext cx="7239000" cy="2834429"/>
        </p:xfrm>
        <a:graphic>
          <a:graphicData uri="http://schemas.openxmlformats.org/drawingml/2006/table">
            <a:tbl>
              <a:tblPr>
                <a:noFill/>
                <a:tableStyleId>{AC40E283-A168-4FF5-AE34-AF9CE6D14FE6}</a:tableStyleId>
              </a:tblPr>
              <a:tblGrid>
                <a:gridCol w="4098125"/>
                <a:gridCol w="3140875"/>
              </a:tblGrid>
              <a:tr h="381000">
                <a:tc>
                  <a:txBody>
                    <a:bodyPr/>
                    <a:lstStyle/>
                    <a:p>
                      <a:pPr>
                        <a:buNone/>
                      </a:pPr>
                      <a:r>
                        <a:rPr lang="en-GB" sz="1800" b="1"/>
                        <a:t>Vendor</a:t>
                      </a:r>
                    </a:p>
                  </a:txBody>
                  <a:tcPr marL="91425" marR="91425" marT="91425" marB="91425"/>
                </a:tc>
                <a:tc>
                  <a:txBody>
                    <a:bodyPr/>
                    <a:lstStyle/>
                    <a:p>
                      <a:pPr>
                        <a:buNone/>
                      </a:pPr>
                      <a:r>
                        <a:rPr lang="en-GB" sz="1800" b="1"/>
                        <a:t>Implemented</a:t>
                      </a:r>
                    </a:p>
                  </a:txBody>
                  <a:tcPr marL="91425" marR="91425" marT="91425" marB="91425"/>
                </a:tc>
              </a:tr>
              <a:tr h="381000">
                <a:tc>
                  <a:txBody>
                    <a:bodyPr/>
                    <a:lstStyle/>
                    <a:p>
                      <a:pPr>
                        <a:buNone/>
                      </a:pPr>
                      <a:r>
                        <a:rPr lang="en-GB"/>
                        <a:t>e</a:t>
                      </a:r>
                      <a:r>
                        <a:rPr lang="en-GB" sz="1400"/>
                        <a:t>JournalPress</a:t>
                      </a:r>
                    </a:p>
                  </a:txBody>
                  <a:tcPr marL="91425" marR="91425" marT="91425" marB="91425"/>
                </a:tc>
                <a:tc>
                  <a:txBody>
                    <a:bodyPr/>
                    <a:lstStyle/>
                    <a:p>
                      <a:pPr>
                        <a:buNone/>
                      </a:pPr>
                      <a:r>
                        <a:rPr lang="en-GB" sz="1400" b="1">
                          <a:solidFill>
                            <a:srgbClr val="6AA84F"/>
                          </a:solidFill>
                        </a:rPr>
                        <a:t>Yes</a:t>
                      </a:r>
                    </a:p>
                  </a:txBody>
                  <a:tcPr marL="91425" marR="91425" marT="91425" marB="91425"/>
                </a:tc>
              </a:tr>
              <a:tr h="381000">
                <a:tc>
                  <a:txBody>
                    <a:bodyPr/>
                    <a:lstStyle/>
                    <a:p>
                      <a:pPr>
                        <a:buNone/>
                      </a:pPr>
                      <a:r>
                        <a:rPr lang="en-GB" sz="1400"/>
                        <a:t>ScholarOne</a:t>
                      </a:r>
                    </a:p>
                  </a:txBody>
                  <a:tcPr marL="91425" marR="91425" marT="91425" marB="91425"/>
                </a:tc>
                <a:tc>
                  <a:txBody>
                    <a:bodyPr/>
                    <a:lstStyle/>
                    <a:p>
                      <a:pPr>
                        <a:buNone/>
                      </a:pPr>
                      <a:r>
                        <a:rPr lang="en-GB" sz="1400" b="1">
                          <a:solidFill>
                            <a:srgbClr val="6AA84F"/>
                          </a:solidFill>
                        </a:rPr>
                        <a:t>Yes</a:t>
                      </a:r>
                    </a:p>
                  </a:txBody>
                  <a:tcPr marL="91425" marR="91425" marT="91425" marB="91425"/>
                </a:tc>
              </a:tr>
              <a:tr h="381000">
                <a:tc>
                  <a:txBody>
                    <a:bodyPr/>
                    <a:lstStyle/>
                    <a:p>
                      <a:pPr rtl="0">
                        <a:buNone/>
                      </a:pPr>
                      <a:r>
                        <a:rPr lang="en-GB" sz="1400"/>
                        <a:t>Aries</a:t>
                      </a:r>
                    </a:p>
                  </a:txBody>
                  <a:tcPr marL="91425" marR="91425" marT="91425" marB="91425"/>
                </a:tc>
                <a:tc>
                  <a:txBody>
                    <a:bodyPr/>
                    <a:lstStyle/>
                    <a:p>
                      <a:pPr rtl="0">
                        <a:buNone/>
                      </a:pPr>
                      <a:r>
                        <a:rPr lang="en-GB" sz="1400"/>
                        <a:t>Rolling out</a:t>
                      </a:r>
                    </a:p>
                  </a:txBody>
                  <a:tcPr marL="91425" marR="91425" marT="91425" marB="91425"/>
                </a:tc>
              </a:tr>
              <a:tr h="381000">
                <a:tc>
                  <a:txBody>
                    <a:bodyPr/>
                    <a:lstStyle/>
                    <a:p>
                      <a:pPr rtl="0">
                        <a:buNone/>
                      </a:pPr>
                      <a:r>
                        <a:rPr lang="en-GB" sz="1400"/>
                        <a:t>Atypon</a:t>
                      </a:r>
                    </a:p>
                  </a:txBody>
                  <a:tcPr marL="91425" marR="91425" marT="91425" marB="91425"/>
                </a:tc>
                <a:tc>
                  <a:txBody>
                    <a:bodyPr/>
                    <a:lstStyle/>
                    <a:p>
                      <a:pPr rtl="0">
                        <a:buNone/>
                      </a:pPr>
                      <a:r>
                        <a:rPr lang="en-GB" sz="1400"/>
                        <a:t>Imminent</a:t>
                      </a:r>
                    </a:p>
                  </a:txBody>
                  <a:tcPr marL="91425" marR="91425" marT="91425" marB="91425"/>
                </a:tc>
              </a:tr>
              <a:tr h="381000">
                <a:tc>
                  <a:txBody>
                    <a:bodyPr/>
                    <a:lstStyle/>
                    <a:p>
                      <a:pPr rtl="0">
                        <a:buNone/>
                      </a:pPr>
                      <a:r>
                        <a:rPr lang="en-GB" sz="1400"/>
                        <a:t>Publishing Technology</a:t>
                      </a:r>
                    </a:p>
                  </a:txBody>
                  <a:tcPr marL="91425" marR="91425" marT="91425" marB="91425"/>
                </a:tc>
                <a:tc>
                  <a:txBody>
                    <a:bodyPr/>
                    <a:lstStyle/>
                    <a:p>
                      <a:pPr rtl="0">
                        <a:buNone/>
                      </a:pPr>
                      <a:r>
                        <a:rPr lang="en-GB" sz="1400"/>
                        <a:t>At least one implementation</a:t>
                      </a:r>
                    </a:p>
                  </a:txBody>
                  <a:tcPr marL="91425" marR="91425" marT="91425" marB="91425"/>
                </a:tc>
              </a:tr>
              <a:tr h="381000">
                <a:tc>
                  <a:txBody>
                    <a:bodyPr/>
                    <a:lstStyle/>
                    <a:p>
                      <a:pPr rtl="0">
                        <a:buNone/>
                      </a:pPr>
                      <a:r>
                        <a:rPr lang="en-GB" sz="1400"/>
                        <a:t>Highwire</a:t>
                      </a:r>
                    </a:p>
                  </a:txBody>
                  <a:tcPr marL="91425" marR="91425" marT="91425" marB="91425"/>
                </a:tc>
                <a:tc>
                  <a:txBody>
                    <a:bodyPr/>
                    <a:lstStyle/>
                    <a:p>
                      <a:pPr rtl="0">
                        <a:buNone/>
                      </a:pPr>
                      <a:r>
                        <a:rPr lang="en-GB" sz="1400"/>
                        <a:t>Release imminent</a:t>
                      </a:r>
                    </a:p>
                  </a:txBody>
                  <a:tcPr marL="91425" marR="91425" marT="91425" marB="91425"/>
                </a:tc>
              </a:tr>
            </a:tbl>
          </a:graphicData>
        </a:graphic>
      </p:graphicFrame>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GB"/>
              <a:t>Collection and Distribution</a:t>
            </a:r>
          </a:p>
        </p:txBody>
      </p:sp>
      <p:sp>
        <p:nvSpPr>
          <p:cNvPr id="144" name="Shape 144"/>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buNone/>
            </a:pPr>
            <a:r>
              <a:rPr lang="en-GB"/>
              <a:t>Collection</a:t>
            </a:r>
          </a:p>
          <a:p>
            <a:pPr marL="457200" lvl="0" indent="-381000" rtl="0">
              <a:buClr>
                <a:srgbClr val="000000"/>
              </a:buClr>
              <a:buSzPct val="100000"/>
              <a:buFont typeface="Arial"/>
              <a:buAutoNum type="arabicPeriod"/>
            </a:pPr>
            <a:r>
              <a:rPr lang="en-GB" sz="2400">
                <a:solidFill>
                  <a:srgbClr val="000000"/>
                </a:solidFill>
              </a:rPr>
              <a:t>Determine funding of research</a:t>
            </a:r>
          </a:p>
          <a:p>
            <a:pPr marL="457200" lvl="0" indent="-381000" rtl="0">
              <a:buClr>
                <a:srgbClr val="E06666"/>
              </a:buClr>
              <a:buSzPct val="100000"/>
              <a:buFont typeface="Arial"/>
              <a:buAutoNum type="arabicPeriod"/>
            </a:pPr>
            <a:r>
              <a:rPr lang="en-GB" sz="2400">
                <a:solidFill>
                  <a:srgbClr val="E06666"/>
                </a:solidFill>
              </a:rPr>
              <a:t>Determine resources</a:t>
            </a:r>
          </a:p>
          <a:p>
            <a:pPr marL="457200" lvl="0" indent="-381000" rtl="0">
              <a:buClr>
                <a:srgbClr val="000000"/>
              </a:buClr>
              <a:buSzPct val="100000"/>
              <a:buFont typeface="Arial"/>
              <a:buAutoNum type="arabicPeriod"/>
            </a:pPr>
            <a:r>
              <a:rPr lang="en-GB" sz="2400">
                <a:solidFill>
                  <a:srgbClr val="000000"/>
                </a:solidFill>
              </a:rPr>
              <a:t>Determine licenses</a:t>
            </a:r>
          </a:p>
          <a:p>
            <a:pPr marL="457200" lvl="0" indent="-381000" rtl="0">
              <a:buClr>
                <a:srgbClr val="000000"/>
              </a:buClr>
              <a:buSzPct val="100000"/>
              <a:buFont typeface="Arial"/>
              <a:buAutoNum type="arabicPeriod"/>
            </a:pPr>
            <a:r>
              <a:rPr lang="en-GB" sz="2400">
                <a:solidFill>
                  <a:srgbClr val="000000"/>
                </a:solidFill>
              </a:rPr>
              <a:t>Determine archive locations</a:t>
            </a:r>
          </a:p>
          <a:p>
            <a:pPr marL="457200" lvl="0" indent="-381000" rtl="0">
              <a:buClr>
                <a:srgbClr val="434343"/>
              </a:buClr>
              <a:buSzPct val="100000"/>
              <a:buFont typeface="Arial"/>
              <a:buAutoNum type="arabicPeriod"/>
            </a:pPr>
            <a:r>
              <a:rPr lang="en-GB" sz="2400">
                <a:solidFill>
                  <a:srgbClr val="434343"/>
                </a:solidFill>
              </a:rPr>
              <a:t>Deposit with CrossRef</a:t>
            </a:r>
          </a:p>
        </p:txBody>
      </p:sp>
      <p:sp>
        <p:nvSpPr>
          <p:cNvPr id="145" name="Shape 145"/>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buNone/>
            </a:pPr>
            <a:r>
              <a:rPr lang="en-GB"/>
              <a:t>Distribution</a:t>
            </a:r>
          </a:p>
          <a:p>
            <a:pPr marL="457200" lvl="0" indent="-381000" rtl="0">
              <a:buClr>
                <a:schemeClr val="dk1"/>
              </a:buClr>
              <a:buSzPct val="100000"/>
              <a:buFont typeface="Arial"/>
              <a:buAutoNum type="arabicPeriod"/>
            </a:pPr>
            <a:r>
              <a:rPr lang="en-GB" sz="2400"/>
              <a:t>Deposit with CrossRef</a:t>
            </a:r>
          </a:p>
          <a:p>
            <a:endParaRPr lang="en-GB" sz="2400"/>
          </a:p>
          <a:p>
            <a:pPr marL="457200" lvl="0" indent="-381000" rtl="0">
              <a:buClr>
                <a:schemeClr val="dk1"/>
              </a:buClr>
              <a:buSzPct val="100000"/>
              <a:buFont typeface="Arial"/>
              <a:buAutoNum type="arabicPeriod"/>
            </a:pPr>
            <a:r>
              <a:rPr lang="en-GB" sz="2400"/>
              <a:t>Metadata distribution via CrossRef API to CHORUS aggregation services, funders, others</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Resource Links</a:t>
            </a:r>
          </a:p>
        </p:txBody>
      </p:sp>
      <p:sp>
        <p:nvSpPr>
          <p:cNvPr id="151" name="Shape 15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Federal funding agencies want to ensure that content is publicly available for reading, text-mining and indexing</a:t>
            </a:r>
          </a:p>
          <a:p>
            <a:endParaRPr lang="en-GB"/>
          </a:p>
          <a:p>
            <a:pPr marL="457200" lvl="0" indent="-419100" rtl="0">
              <a:buClr>
                <a:schemeClr val="dk1"/>
              </a:buClr>
              <a:buSzPct val="166666"/>
              <a:buFont typeface="Arial"/>
              <a:buChar char="•"/>
            </a:pPr>
            <a:r>
              <a:rPr lang="en-GB"/>
              <a:t>Deep links to full-texts on publisher sites</a:t>
            </a:r>
          </a:p>
          <a:p>
            <a:pPr marL="457200" lvl="0" indent="-419100" rtl="0">
              <a:buClr>
                <a:schemeClr val="dk1"/>
              </a:buClr>
              <a:buSzPct val="166666"/>
              <a:buFont typeface="Arial"/>
              <a:buChar char="•"/>
            </a:pPr>
            <a:r>
              <a:rPr lang="en-GB"/>
              <a:t>No guarantee that the link is accessible</a:t>
            </a: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Resource Links</a:t>
            </a:r>
          </a:p>
        </p:txBody>
      </p:sp>
      <p:sp>
        <p:nvSpPr>
          <p:cNvPr id="157" name="Shape 15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Record a full-text link to a particular representation (mime type), JAV version (AM or VOR)</a:t>
            </a:r>
          </a:p>
          <a:p>
            <a:endParaRPr lang="en-GB"/>
          </a:p>
          <a:p>
            <a:pPr marL="457200" lvl="0" indent="-419100" rtl="0">
              <a:buClr>
                <a:schemeClr val="dk1"/>
              </a:buClr>
              <a:buSzPct val="166666"/>
              <a:buFont typeface="Arial"/>
              <a:buChar char="•"/>
            </a:pPr>
            <a:r>
              <a:rPr lang="en-GB"/>
              <a:t>Possible to provide an ‘intended use’ hint</a:t>
            </a:r>
          </a:p>
          <a:p>
            <a:pPr marL="914400" lvl="1" indent="-381000" rtl="0">
              <a:buClr>
                <a:schemeClr val="dk1"/>
              </a:buClr>
              <a:buSzPct val="80000"/>
              <a:buFont typeface="Courier New"/>
              <a:buChar char="o"/>
            </a:pPr>
            <a:r>
              <a:rPr lang="en-GB"/>
              <a:t>text-mining, syndication, search engine crawling, any</a:t>
            </a:r>
          </a:p>
          <a:p>
            <a:endParaRPr lang="en-GB"/>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Resource Link Examples</a:t>
            </a:r>
          </a:p>
        </p:txBody>
      </p:sp>
      <p:sp>
        <p:nvSpPr>
          <p:cNvPr id="163" name="Shape 163"/>
          <p:cNvSpPr txBox="1">
            <a:spLocks noGrp="1"/>
          </p:cNvSpPr>
          <p:nvPr>
            <p:ph type="body" idx="1"/>
          </p:nvPr>
        </p:nvSpPr>
        <p:spPr>
          <a:xfrm>
            <a:off x="457200" y="9715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Version of record XML intended for text mining, version of record PDF intended for access under a syndication arrangement:</a:t>
            </a:r>
          </a:p>
          <a:p>
            <a:endParaRPr lang="en-GB"/>
          </a:p>
          <a:p>
            <a:endParaRPr lang="en-GB"/>
          </a:p>
        </p:txBody>
      </p:sp>
      <p:sp>
        <p:nvSpPr>
          <p:cNvPr id="164" name="Shape 164"/>
          <p:cNvSpPr txBox="1"/>
          <p:nvPr/>
        </p:nvSpPr>
        <p:spPr>
          <a:xfrm>
            <a:off x="993800" y="2649550"/>
            <a:ext cx="7585500" cy="1971599"/>
          </a:xfrm>
          <a:prstGeom prst="rect">
            <a:avLst/>
          </a:prstGeom>
        </p:spPr>
        <p:txBody>
          <a:bodyPr lIns="91425" tIns="91425" rIns="91425" bIns="91425" anchor="t" anchorCtr="0">
            <a:noAutofit/>
          </a:bodyPr>
          <a:lstStyle/>
          <a:p>
            <a:pPr lvl="0" rtl="0">
              <a:buNone/>
            </a:pPr>
            <a:r>
              <a:rPr lang="en-GB">
                <a:latin typeface="Courier New"/>
                <a:ea typeface="Courier New"/>
                <a:cs typeface="Courier New"/>
                <a:sym typeface="Courier New"/>
              </a:rPr>
              <a:t>&lt;collection property=”</a:t>
            </a:r>
            <a:r>
              <a:rPr lang="en-GB">
                <a:solidFill>
                  <a:srgbClr val="E06666"/>
                </a:solidFill>
                <a:latin typeface="Courier New"/>
                <a:ea typeface="Courier New"/>
                <a:cs typeface="Courier New"/>
                <a:sym typeface="Courier New"/>
              </a:rPr>
              <a:t>text-mining</a:t>
            </a:r>
            <a:r>
              <a:rPr lang="en-GB">
                <a:latin typeface="Courier New"/>
                <a:ea typeface="Courier New"/>
                <a:cs typeface="Courier New"/>
                <a:sym typeface="Courier New"/>
              </a:rPr>
              <a:t>”&gt;</a:t>
            </a:r>
          </a:p>
          <a:p>
            <a:pPr lvl="0" rtl="0">
              <a:buNone/>
            </a:pPr>
            <a:r>
              <a:rPr lang="en-GB">
                <a:latin typeface="Courier New"/>
                <a:ea typeface="Courier New"/>
                <a:cs typeface="Courier New"/>
                <a:sym typeface="Courier New"/>
              </a:rPr>
              <a:t>    &lt;resource content_type=”</a:t>
            </a:r>
            <a:r>
              <a:rPr lang="en-GB">
                <a:solidFill>
                  <a:srgbClr val="E06666"/>
                </a:solidFill>
                <a:latin typeface="Courier New"/>
                <a:ea typeface="Courier New"/>
                <a:cs typeface="Courier New"/>
                <a:sym typeface="Courier New"/>
              </a:rPr>
              <a:t>text/xml</a:t>
            </a:r>
            <a:r>
              <a:rPr lang="en-GB">
                <a:latin typeface="Courier New"/>
                <a:ea typeface="Courier New"/>
                <a:cs typeface="Courier New"/>
                <a:sym typeface="Courier New"/>
              </a:rPr>
              <a:t>” content_version=”</a:t>
            </a:r>
            <a:r>
              <a:rPr lang="en-GB">
                <a:solidFill>
                  <a:srgbClr val="E06666"/>
                </a:solidFill>
                <a:latin typeface="Courier New"/>
                <a:ea typeface="Courier New"/>
                <a:cs typeface="Courier New"/>
                <a:sym typeface="Courier New"/>
              </a:rPr>
              <a:t>vor</a:t>
            </a:r>
            <a:r>
              <a:rPr lang="en-GB">
                <a:latin typeface="Courier New"/>
                <a:ea typeface="Courier New"/>
                <a:cs typeface="Courier New"/>
                <a:sym typeface="Courier New"/>
              </a:rPr>
              <a:t>”&gt;</a:t>
            </a:r>
          </a:p>
          <a:p>
            <a:pPr lvl="0" rtl="0">
              <a:buNone/>
            </a:pPr>
            <a:r>
              <a:rPr lang="en-GB">
                <a:latin typeface="Courier New"/>
                <a:ea typeface="Courier New"/>
                <a:cs typeface="Courier New"/>
                <a:sym typeface="Courier New"/>
              </a:rPr>
              <a:t>        </a:t>
            </a:r>
            <a:r>
              <a:rPr lang="en-GB" u="sng">
                <a:solidFill>
                  <a:schemeClr val="hlink"/>
                </a:solidFill>
                <a:latin typeface="Courier New"/>
                <a:ea typeface="Courier New"/>
                <a:cs typeface="Courier New"/>
                <a:sym typeface="Courier New"/>
                <a:hlinkClick r:id="rId3"/>
              </a:rPr>
              <a:t>http://publisher.com/full-text/vor/10.5555/12345678.xml</a:t>
            </a:r>
          </a:p>
          <a:p>
            <a:pPr lvl="0" rtl="0">
              <a:buNone/>
            </a:pPr>
            <a:r>
              <a:rPr lang="en-GB">
                <a:latin typeface="Courier New"/>
                <a:ea typeface="Courier New"/>
                <a:cs typeface="Courier New"/>
                <a:sym typeface="Courier New"/>
              </a:rPr>
              <a:t>    &lt;/resource&gt;</a:t>
            </a:r>
          </a:p>
          <a:p>
            <a:pPr lvl="0" rtl="0">
              <a:buNone/>
            </a:pPr>
            <a:r>
              <a:rPr lang="en-GB">
                <a:latin typeface="Courier New"/>
                <a:ea typeface="Courier New"/>
                <a:cs typeface="Courier New"/>
                <a:sym typeface="Courier New"/>
              </a:rPr>
              <a:t>&lt;/collection&gt;</a:t>
            </a:r>
          </a:p>
          <a:p>
            <a:pPr lvl="0" rtl="0">
              <a:buNone/>
            </a:pPr>
            <a:r>
              <a:rPr lang="en-GB">
                <a:latin typeface="Courier New"/>
                <a:ea typeface="Courier New"/>
                <a:cs typeface="Courier New"/>
                <a:sym typeface="Courier New"/>
              </a:rPr>
              <a:t>&lt;collection property=”</a:t>
            </a:r>
            <a:r>
              <a:rPr lang="en-GB">
                <a:solidFill>
                  <a:srgbClr val="E06666"/>
                </a:solidFill>
                <a:latin typeface="Courier New"/>
                <a:ea typeface="Courier New"/>
                <a:cs typeface="Courier New"/>
                <a:sym typeface="Courier New"/>
              </a:rPr>
              <a:t>syndication</a:t>
            </a:r>
            <a:r>
              <a:rPr lang="en-GB">
                <a:latin typeface="Courier New"/>
                <a:ea typeface="Courier New"/>
                <a:cs typeface="Courier New"/>
                <a:sym typeface="Courier New"/>
              </a:rPr>
              <a:t>”&gt;</a:t>
            </a:r>
          </a:p>
          <a:p>
            <a:pPr lvl="0" rtl="0">
              <a:buNone/>
            </a:pPr>
            <a:r>
              <a:rPr lang="en-GB">
                <a:latin typeface="Courier New"/>
                <a:ea typeface="Courier New"/>
                <a:cs typeface="Courier New"/>
                <a:sym typeface="Courier New"/>
              </a:rPr>
              <a:t>    &lt;resource content_type=”</a:t>
            </a:r>
            <a:r>
              <a:rPr lang="en-GB">
                <a:solidFill>
                  <a:srgbClr val="E06666"/>
                </a:solidFill>
                <a:latin typeface="Courier New"/>
                <a:ea typeface="Courier New"/>
                <a:cs typeface="Courier New"/>
                <a:sym typeface="Courier New"/>
              </a:rPr>
              <a:t>application/pdf</a:t>
            </a:r>
            <a:r>
              <a:rPr lang="en-GB">
                <a:latin typeface="Courier New"/>
                <a:ea typeface="Courier New"/>
                <a:cs typeface="Courier New"/>
                <a:sym typeface="Courier New"/>
              </a:rPr>
              <a:t>” content_version=”</a:t>
            </a:r>
            <a:r>
              <a:rPr lang="en-GB">
                <a:solidFill>
                  <a:srgbClr val="E06666"/>
                </a:solidFill>
                <a:latin typeface="Courier New"/>
                <a:ea typeface="Courier New"/>
                <a:cs typeface="Courier New"/>
                <a:sym typeface="Courier New"/>
              </a:rPr>
              <a:t>vor</a:t>
            </a:r>
            <a:r>
              <a:rPr lang="en-GB">
                <a:latin typeface="Courier New"/>
                <a:ea typeface="Courier New"/>
                <a:cs typeface="Courier New"/>
                <a:sym typeface="Courier New"/>
              </a:rPr>
              <a:t>”&gt;</a:t>
            </a:r>
          </a:p>
          <a:p>
            <a:pPr lvl="0" rtl="0">
              <a:buNone/>
            </a:pPr>
            <a:r>
              <a:rPr lang="en-GB">
                <a:latin typeface="Courier New"/>
                <a:ea typeface="Courier New"/>
                <a:cs typeface="Courier New"/>
                <a:sym typeface="Courier New"/>
              </a:rPr>
              <a:t>        </a:t>
            </a:r>
            <a:r>
              <a:rPr lang="en-GB" u="sng">
                <a:solidFill>
                  <a:schemeClr val="hlink"/>
                </a:solidFill>
                <a:latin typeface="Courier New"/>
                <a:ea typeface="Courier New"/>
                <a:cs typeface="Courier New"/>
                <a:sym typeface="Courier New"/>
                <a:hlinkClick r:id="rId4"/>
              </a:rPr>
              <a:t>http://publisher.com/full-text/vor/10.5555/12345678.pdf</a:t>
            </a:r>
          </a:p>
          <a:p>
            <a:pPr lvl="0" rtl="0">
              <a:buNone/>
            </a:pPr>
            <a:r>
              <a:rPr lang="en-GB">
                <a:latin typeface="Courier New"/>
                <a:ea typeface="Courier New"/>
                <a:cs typeface="Courier New"/>
                <a:sym typeface="Courier New"/>
              </a:rPr>
              <a:t>    &lt;/resource&gt;</a:t>
            </a:r>
          </a:p>
          <a:p>
            <a:pPr>
              <a:buNone/>
            </a:pPr>
            <a:r>
              <a:rPr lang="en-GB">
                <a:latin typeface="Courier New"/>
                <a:ea typeface="Courier New"/>
                <a:cs typeface="Courier New"/>
                <a:sym typeface="Courier New"/>
              </a:rPr>
              <a:t>&lt;/collection&gt;</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Resource Link Examples</a:t>
            </a:r>
          </a:p>
        </p:txBody>
      </p:sp>
      <p:sp>
        <p:nvSpPr>
          <p:cNvPr id="170" name="Shape 170"/>
          <p:cNvSpPr txBox="1">
            <a:spLocks noGrp="1"/>
          </p:cNvSpPr>
          <p:nvPr>
            <p:ph type="body" idx="1"/>
          </p:nvPr>
        </p:nvSpPr>
        <p:spPr>
          <a:xfrm>
            <a:off x="457200" y="1207325"/>
            <a:ext cx="8229600" cy="3725699"/>
          </a:xfrm>
          <a:prstGeom prst="rect">
            <a:avLst/>
          </a:prstGeom>
        </p:spPr>
        <p:txBody>
          <a:bodyPr lIns="91425" tIns="91425" rIns="91425" bIns="91425" anchor="t" anchorCtr="0">
            <a:noAutofit/>
          </a:bodyPr>
          <a:lstStyle/>
          <a:p>
            <a:pPr marL="457200" lvl="0" indent="-419100">
              <a:buClr>
                <a:schemeClr val="dk1"/>
              </a:buClr>
              <a:buSzPct val="166666"/>
              <a:buFont typeface="Arial"/>
              <a:buChar char="•"/>
            </a:pPr>
            <a:r>
              <a:rPr lang="en-GB"/>
              <a:t>Accepted manuscript PDF without an intended use hint:</a:t>
            </a:r>
          </a:p>
        </p:txBody>
      </p:sp>
      <p:sp>
        <p:nvSpPr>
          <p:cNvPr id="171" name="Shape 171"/>
          <p:cNvSpPr txBox="1"/>
          <p:nvPr/>
        </p:nvSpPr>
        <p:spPr>
          <a:xfrm>
            <a:off x="993800" y="2878150"/>
            <a:ext cx="7585500" cy="1971599"/>
          </a:xfrm>
          <a:prstGeom prst="rect">
            <a:avLst/>
          </a:prstGeom>
        </p:spPr>
        <p:txBody>
          <a:bodyPr lIns="91425" tIns="91425" rIns="91425" bIns="91425" anchor="t" anchorCtr="0">
            <a:noAutofit/>
          </a:bodyPr>
          <a:lstStyle/>
          <a:p>
            <a:pPr lvl="0" rtl="0">
              <a:buNone/>
            </a:pPr>
            <a:r>
              <a:rPr lang="en-GB">
                <a:latin typeface="Courier New"/>
                <a:ea typeface="Courier New"/>
                <a:cs typeface="Courier New"/>
                <a:sym typeface="Courier New"/>
              </a:rPr>
              <a:t>&lt;collection property=”</a:t>
            </a:r>
            <a:r>
              <a:rPr lang="en-GB">
                <a:solidFill>
                  <a:srgbClr val="E06666"/>
                </a:solidFill>
                <a:latin typeface="Courier New"/>
                <a:ea typeface="Courier New"/>
                <a:cs typeface="Courier New"/>
                <a:sym typeface="Courier New"/>
              </a:rPr>
              <a:t>any</a:t>
            </a:r>
            <a:r>
              <a:rPr lang="en-GB">
                <a:latin typeface="Courier New"/>
                <a:ea typeface="Courier New"/>
                <a:cs typeface="Courier New"/>
                <a:sym typeface="Courier New"/>
              </a:rPr>
              <a:t>”&gt;</a:t>
            </a:r>
          </a:p>
          <a:p>
            <a:pPr lvl="0" rtl="0">
              <a:buNone/>
            </a:pPr>
            <a:r>
              <a:rPr lang="en-GB">
                <a:latin typeface="Courier New"/>
                <a:ea typeface="Courier New"/>
                <a:cs typeface="Courier New"/>
                <a:sym typeface="Courier New"/>
              </a:rPr>
              <a:t>    &lt;resource content_type=”</a:t>
            </a:r>
            <a:r>
              <a:rPr lang="en-GB">
                <a:solidFill>
                  <a:srgbClr val="E06666"/>
                </a:solidFill>
                <a:latin typeface="Courier New"/>
                <a:ea typeface="Courier New"/>
                <a:cs typeface="Courier New"/>
                <a:sym typeface="Courier New"/>
              </a:rPr>
              <a:t>application/pdf</a:t>
            </a:r>
            <a:r>
              <a:rPr lang="en-GB">
                <a:latin typeface="Courier New"/>
                <a:ea typeface="Courier New"/>
                <a:cs typeface="Courier New"/>
                <a:sym typeface="Courier New"/>
              </a:rPr>
              <a:t>” content_version=”</a:t>
            </a:r>
            <a:r>
              <a:rPr lang="en-GB">
                <a:solidFill>
                  <a:srgbClr val="E06666"/>
                </a:solidFill>
                <a:latin typeface="Courier New"/>
                <a:ea typeface="Courier New"/>
                <a:cs typeface="Courier New"/>
                <a:sym typeface="Courier New"/>
              </a:rPr>
              <a:t>am</a:t>
            </a:r>
            <a:r>
              <a:rPr lang="en-GB">
                <a:latin typeface="Courier New"/>
                <a:ea typeface="Courier New"/>
                <a:cs typeface="Courier New"/>
                <a:sym typeface="Courier New"/>
              </a:rPr>
              <a:t>”&gt;</a:t>
            </a:r>
          </a:p>
          <a:p>
            <a:pPr lvl="0" rtl="0">
              <a:buNone/>
            </a:pPr>
            <a:r>
              <a:rPr lang="en-GB">
                <a:latin typeface="Courier New"/>
                <a:ea typeface="Courier New"/>
                <a:cs typeface="Courier New"/>
                <a:sym typeface="Courier New"/>
              </a:rPr>
              <a:t>        </a:t>
            </a:r>
            <a:r>
              <a:rPr lang="en-GB" u="sng">
                <a:solidFill>
                  <a:schemeClr val="hlink"/>
                </a:solidFill>
                <a:latin typeface="Courier New"/>
                <a:ea typeface="Courier New"/>
                <a:cs typeface="Courier New"/>
                <a:sym typeface="Courier New"/>
                <a:hlinkClick r:id="rId3"/>
              </a:rPr>
              <a:t>http://publisher.com/full-text/am/10.5555/12345678.</a:t>
            </a:r>
            <a:r>
              <a:rPr lang="en-GB">
                <a:latin typeface="Courier New"/>
                <a:ea typeface="Courier New"/>
                <a:cs typeface="Courier New"/>
                <a:sym typeface="Courier New"/>
              </a:rPr>
              <a:t>pdf</a:t>
            </a:r>
          </a:p>
          <a:p>
            <a:pPr lvl="0" rtl="0">
              <a:buNone/>
            </a:pPr>
            <a:r>
              <a:rPr lang="en-GB">
                <a:latin typeface="Courier New"/>
                <a:ea typeface="Courier New"/>
                <a:cs typeface="Courier New"/>
                <a:sym typeface="Courier New"/>
              </a:rPr>
              <a:t>    &lt;/resource&gt;</a:t>
            </a:r>
          </a:p>
          <a:p>
            <a:pPr lvl="0" rtl="0">
              <a:buNone/>
            </a:pPr>
            <a:r>
              <a:rPr lang="en-GB">
                <a:latin typeface="Courier New"/>
                <a:ea typeface="Courier New"/>
                <a:cs typeface="Courier New"/>
                <a:sym typeface="Courier New"/>
              </a:rPr>
              <a:t>&lt;/collection&gt;</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GB"/>
              <a:t>Collection and Distribution</a:t>
            </a:r>
          </a:p>
        </p:txBody>
      </p:sp>
      <p:sp>
        <p:nvSpPr>
          <p:cNvPr id="177" name="Shape 177"/>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buNone/>
            </a:pPr>
            <a:r>
              <a:rPr lang="en-GB"/>
              <a:t>Collection</a:t>
            </a:r>
          </a:p>
          <a:p>
            <a:pPr marL="457200" lvl="0" indent="-381000" rtl="0">
              <a:buClr>
                <a:srgbClr val="000000"/>
              </a:buClr>
              <a:buSzPct val="100000"/>
              <a:buFont typeface="Arial"/>
              <a:buAutoNum type="arabicPeriod"/>
            </a:pPr>
            <a:r>
              <a:rPr lang="en-GB" sz="2400">
                <a:solidFill>
                  <a:srgbClr val="000000"/>
                </a:solidFill>
              </a:rPr>
              <a:t>Determine funding of research</a:t>
            </a:r>
          </a:p>
          <a:p>
            <a:pPr marL="457200" lvl="0" indent="-381000" rtl="0">
              <a:buClr>
                <a:srgbClr val="434343"/>
              </a:buClr>
              <a:buSzPct val="100000"/>
              <a:buFont typeface="Arial"/>
              <a:buAutoNum type="arabicPeriod"/>
            </a:pPr>
            <a:r>
              <a:rPr lang="en-GB" sz="2400">
                <a:solidFill>
                  <a:srgbClr val="434343"/>
                </a:solidFill>
              </a:rPr>
              <a:t>Determine resources</a:t>
            </a:r>
          </a:p>
          <a:p>
            <a:pPr marL="457200" lvl="0" indent="-381000" rtl="0">
              <a:buClr>
                <a:srgbClr val="E06666"/>
              </a:buClr>
              <a:buSzPct val="100000"/>
              <a:buFont typeface="Arial"/>
              <a:buAutoNum type="arabicPeriod"/>
            </a:pPr>
            <a:r>
              <a:rPr lang="en-GB" sz="2400">
                <a:solidFill>
                  <a:srgbClr val="E06666"/>
                </a:solidFill>
              </a:rPr>
              <a:t>Determine licenses</a:t>
            </a:r>
          </a:p>
          <a:p>
            <a:pPr marL="457200" lvl="0" indent="-381000" rtl="0">
              <a:buClr>
                <a:srgbClr val="000000"/>
              </a:buClr>
              <a:buSzPct val="100000"/>
              <a:buFont typeface="Arial"/>
              <a:buAutoNum type="arabicPeriod"/>
            </a:pPr>
            <a:r>
              <a:rPr lang="en-GB" sz="2400">
                <a:solidFill>
                  <a:srgbClr val="000000"/>
                </a:solidFill>
              </a:rPr>
              <a:t>Determine archive locations</a:t>
            </a:r>
          </a:p>
          <a:p>
            <a:pPr marL="457200" lvl="0" indent="-381000" rtl="0">
              <a:buClr>
                <a:srgbClr val="434343"/>
              </a:buClr>
              <a:buSzPct val="100000"/>
              <a:buFont typeface="Arial"/>
              <a:buAutoNum type="arabicPeriod"/>
            </a:pPr>
            <a:r>
              <a:rPr lang="en-GB" sz="2400">
                <a:solidFill>
                  <a:srgbClr val="434343"/>
                </a:solidFill>
              </a:rPr>
              <a:t>Deposit with CrossRef</a:t>
            </a:r>
          </a:p>
        </p:txBody>
      </p:sp>
      <p:sp>
        <p:nvSpPr>
          <p:cNvPr id="178" name="Shape 178"/>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buNone/>
            </a:pPr>
            <a:r>
              <a:rPr lang="en-GB"/>
              <a:t>Distribution</a:t>
            </a:r>
          </a:p>
          <a:p>
            <a:pPr marL="457200" lvl="0" indent="-381000" rtl="0">
              <a:buClr>
                <a:schemeClr val="dk1"/>
              </a:buClr>
              <a:buSzPct val="100000"/>
              <a:buFont typeface="Arial"/>
              <a:buAutoNum type="arabicPeriod"/>
            </a:pPr>
            <a:r>
              <a:rPr lang="en-GB" sz="2400"/>
              <a:t>Deposit with CrossRef</a:t>
            </a:r>
          </a:p>
          <a:p>
            <a:endParaRPr lang="en-GB" sz="2400"/>
          </a:p>
          <a:p>
            <a:pPr marL="457200" lvl="0" indent="-381000" rtl="0">
              <a:buClr>
                <a:schemeClr val="dk1"/>
              </a:buClr>
              <a:buSzPct val="100000"/>
              <a:buFont typeface="Arial"/>
              <a:buAutoNum type="arabicPeriod"/>
            </a:pPr>
            <a:r>
              <a:rPr lang="en-GB" sz="2400"/>
              <a:t>Metadata distribution via CrossRef API to CHORUS aggregation services, funders, others</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License Metadata</a:t>
            </a:r>
          </a:p>
        </p:txBody>
      </p:sp>
      <p:sp>
        <p:nvSpPr>
          <p:cNvPr id="184" name="Shape 18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Funding agencies may wish to report on the public availability of articles and data arising from research they fund</a:t>
            </a:r>
          </a:p>
          <a:p>
            <a:pPr marL="914400" lvl="1" indent="-381000" rtl="0">
              <a:buClr>
                <a:schemeClr val="dk1"/>
              </a:buClr>
              <a:buSzPct val="80000"/>
              <a:buFont typeface="Courier New"/>
              <a:buChar char="o"/>
            </a:pPr>
            <a:r>
              <a:rPr lang="en-GB"/>
              <a:t>Embargo period length and license terms</a:t>
            </a:r>
          </a:p>
          <a:p>
            <a:pPr marL="457200" lvl="0" indent="-419100" rtl="0">
              <a:buClr>
                <a:schemeClr val="dk1"/>
              </a:buClr>
              <a:buSzPct val="166666"/>
              <a:buFont typeface="Arial"/>
              <a:buChar char="•"/>
            </a:pPr>
            <a:r>
              <a:rPr lang="en-GB"/>
              <a:t>Follows NISO access indicators proposal</a:t>
            </a:r>
          </a:p>
          <a:p>
            <a:pPr marL="914400" lvl="1" indent="-381000" rtl="0">
              <a:buClr>
                <a:schemeClr val="dk1"/>
              </a:buClr>
              <a:buSzPct val="80000"/>
              <a:buFont typeface="Courier New"/>
              <a:buChar char="o"/>
            </a:pPr>
            <a:r>
              <a:rPr lang="en-GB">
                <a:latin typeface="Courier New"/>
                <a:ea typeface="Courier New"/>
                <a:cs typeface="Courier New"/>
                <a:sym typeface="Courier New"/>
              </a:rPr>
              <a:t>&lt;license_ref/&gt;</a:t>
            </a:r>
            <a:r>
              <a:rPr lang="en-GB"/>
              <a:t> and </a:t>
            </a:r>
            <a:r>
              <a:rPr lang="en-GB">
                <a:latin typeface="Courier New"/>
                <a:ea typeface="Courier New"/>
                <a:cs typeface="Courier New"/>
                <a:sym typeface="Courier New"/>
              </a:rPr>
              <a:t>&lt;free-to-read/&gt;</a:t>
            </a:r>
          </a:p>
          <a:p>
            <a:pPr marL="914400" lvl="1" indent="-381000" rtl="0">
              <a:buClr>
                <a:schemeClr val="dk1"/>
              </a:buClr>
              <a:buSzPct val="80000"/>
              <a:buFont typeface="Courier New"/>
              <a:buChar char="o"/>
            </a:pPr>
            <a:r>
              <a:rPr lang="en-GB"/>
              <a:t>Different licenses for AM and VOR</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p:nvPr/>
        </p:nvSpPr>
        <p:spPr>
          <a:xfrm>
            <a:off x="996199" y="1720250"/>
            <a:ext cx="922500" cy="1074000"/>
          </a:xfrm>
          <a:prstGeom prst="arc">
            <a:avLst>
              <a:gd name="adj1" fmla="val 16166593"/>
              <a:gd name="adj2" fmla="val 16140162"/>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4" name="Shape 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Flow of Metadata</a:t>
            </a:r>
          </a:p>
        </p:txBody>
      </p:sp>
      <p:sp>
        <p:nvSpPr>
          <p:cNvPr id="35" name="Shape 35"/>
          <p:cNvSpPr/>
          <p:nvPr/>
        </p:nvSpPr>
        <p:spPr>
          <a:xfrm>
            <a:off x="5132250" y="1270162"/>
            <a:ext cx="251100" cy="3414600"/>
          </a:xfrm>
          <a:prstGeom prst="rect">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6" name="Shape 36"/>
          <p:cNvSpPr/>
          <p:nvPr/>
        </p:nvSpPr>
        <p:spPr>
          <a:xfrm>
            <a:off x="3066100" y="1648725"/>
            <a:ext cx="963899" cy="495599"/>
          </a:xfrm>
          <a:prstGeom prst="rect">
            <a:avLst/>
          </a:prstGeom>
          <a:solidFill>
            <a:srgbClr val="B6D7A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buNone/>
            </a:pPr>
            <a:r>
              <a:rPr lang="en-GB"/>
              <a:t>Publisher</a:t>
            </a:r>
          </a:p>
        </p:txBody>
      </p:sp>
      <p:sp>
        <p:nvSpPr>
          <p:cNvPr id="37" name="Shape 37"/>
          <p:cNvSpPr/>
          <p:nvPr/>
        </p:nvSpPr>
        <p:spPr>
          <a:xfrm>
            <a:off x="3038637" y="2729675"/>
            <a:ext cx="1018799" cy="495599"/>
          </a:xfrm>
          <a:prstGeom prst="rect">
            <a:avLst/>
          </a:prstGeom>
          <a:solidFill>
            <a:srgbClr val="B6D7A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a:t>Society</a:t>
            </a:r>
          </a:p>
        </p:txBody>
      </p:sp>
      <p:sp>
        <p:nvSpPr>
          <p:cNvPr id="38" name="Shape 38"/>
          <p:cNvSpPr/>
          <p:nvPr/>
        </p:nvSpPr>
        <p:spPr>
          <a:xfrm>
            <a:off x="2964325" y="3769725"/>
            <a:ext cx="1265999" cy="495599"/>
          </a:xfrm>
          <a:prstGeom prst="rect">
            <a:avLst/>
          </a:prstGeom>
          <a:solidFill>
            <a:srgbClr val="B6D7A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a:t>OA Publisher</a:t>
            </a:r>
          </a:p>
        </p:txBody>
      </p:sp>
      <p:sp>
        <p:nvSpPr>
          <p:cNvPr id="39" name="Shape 39"/>
          <p:cNvSpPr/>
          <p:nvPr/>
        </p:nvSpPr>
        <p:spPr>
          <a:xfrm>
            <a:off x="6605000" y="4293325"/>
            <a:ext cx="1265999" cy="495599"/>
          </a:xfrm>
          <a:prstGeom prst="rect">
            <a:avLst/>
          </a:prstGeom>
          <a:solidFill>
            <a:srgbClr val="A4C2F4"/>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a:t>Researcher</a:t>
            </a:r>
          </a:p>
        </p:txBody>
      </p:sp>
      <p:sp>
        <p:nvSpPr>
          <p:cNvPr id="40" name="Shape 40"/>
          <p:cNvSpPr/>
          <p:nvPr/>
        </p:nvSpPr>
        <p:spPr>
          <a:xfrm>
            <a:off x="6428150" y="879175"/>
            <a:ext cx="1317600" cy="814200"/>
          </a:xfrm>
          <a:prstGeom prst="rect">
            <a:avLst/>
          </a:prstGeom>
          <a:noFill/>
          <a:ln w="19050" cap="flat">
            <a:solidFill>
              <a:schemeClr val="dk2"/>
            </a:solidFill>
            <a:prstDash val="solid"/>
            <a:round/>
            <a:headEnd type="none" w="med" len="med"/>
            <a:tailEnd type="none" w="med" len="med"/>
          </a:ln>
        </p:spPr>
        <p:txBody>
          <a:bodyPr lIns="91425" tIns="91425" rIns="91425" bIns="91425" anchor="b" anchorCtr="0">
            <a:noAutofit/>
          </a:bodyPr>
          <a:lstStyle/>
          <a:p>
            <a:pPr lvl="0" algn="ctr" rtl="0">
              <a:buNone/>
            </a:pPr>
            <a:r>
              <a:rPr lang="en-GB"/>
              <a:t>Dashboard &amp; Search</a:t>
            </a:r>
          </a:p>
        </p:txBody>
      </p:sp>
      <p:sp>
        <p:nvSpPr>
          <p:cNvPr id="41" name="Shape 41"/>
          <p:cNvSpPr/>
          <p:nvPr/>
        </p:nvSpPr>
        <p:spPr>
          <a:xfrm>
            <a:off x="6631800" y="1820325"/>
            <a:ext cx="1317600" cy="495599"/>
          </a:xfrm>
          <a:prstGeom prst="rect">
            <a:avLst/>
          </a:prstGeom>
          <a:solidFill>
            <a:srgbClr val="A4C2F4"/>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a:t>Archive</a:t>
            </a:r>
          </a:p>
        </p:txBody>
      </p:sp>
      <p:cxnSp>
        <p:nvCxnSpPr>
          <p:cNvPr id="42" name="Shape 42"/>
          <p:cNvCxnSpPr/>
          <p:nvPr/>
        </p:nvCxnSpPr>
        <p:spPr>
          <a:xfrm>
            <a:off x="4030000" y="1896525"/>
            <a:ext cx="1119300" cy="5700"/>
          </a:xfrm>
          <a:prstGeom prst="straightConnector1">
            <a:avLst/>
          </a:prstGeom>
          <a:noFill/>
          <a:ln w="19050" cap="flat">
            <a:solidFill>
              <a:schemeClr val="dk2"/>
            </a:solidFill>
            <a:prstDash val="solid"/>
            <a:round/>
            <a:headEnd type="none" w="lg" len="lg"/>
            <a:tailEnd type="stealth" w="lg" len="lg"/>
          </a:ln>
        </p:spPr>
      </p:cxnSp>
      <p:cxnSp>
        <p:nvCxnSpPr>
          <p:cNvPr id="43" name="Shape 43"/>
          <p:cNvCxnSpPr>
            <a:stCxn id="37" idx="3"/>
            <a:endCxn id="35" idx="1"/>
          </p:cNvCxnSpPr>
          <p:nvPr/>
        </p:nvCxnSpPr>
        <p:spPr>
          <a:xfrm rot="10800000" flipH="1">
            <a:off x="4057437" y="2977462"/>
            <a:ext cx="1074812" cy="12"/>
          </a:xfrm>
          <a:prstGeom prst="straightConnector1">
            <a:avLst/>
          </a:prstGeom>
          <a:noFill/>
          <a:ln w="19050" cap="flat">
            <a:solidFill>
              <a:schemeClr val="dk2"/>
            </a:solidFill>
            <a:prstDash val="solid"/>
            <a:round/>
            <a:headEnd type="none" w="lg" len="lg"/>
            <a:tailEnd type="stealth" w="lg" len="lg"/>
          </a:ln>
        </p:spPr>
      </p:cxnSp>
      <p:cxnSp>
        <p:nvCxnSpPr>
          <p:cNvPr id="44" name="Shape 44"/>
          <p:cNvCxnSpPr>
            <a:stCxn id="38" idx="3"/>
          </p:cNvCxnSpPr>
          <p:nvPr/>
        </p:nvCxnSpPr>
        <p:spPr>
          <a:xfrm>
            <a:off x="4230324" y="4017524"/>
            <a:ext cx="912300" cy="4199"/>
          </a:xfrm>
          <a:prstGeom prst="straightConnector1">
            <a:avLst/>
          </a:prstGeom>
          <a:noFill/>
          <a:ln w="19050" cap="flat">
            <a:solidFill>
              <a:schemeClr val="dk2"/>
            </a:solidFill>
            <a:prstDash val="solid"/>
            <a:round/>
            <a:headEnd type="none" w="lg" len="lg"/>
            <a:tailEnd type="stealth" w="lg" len="lg"/>
          </a:ln>
        </p:spPr>
      </p:cxnSp>
      <p:sp>
        <p:nvSpPr>
          <p:cNvPr id="45" name="Shape 45"/>
          <p:cNvSpPr/>
          <p:nvPr/>
        </p:nvSpPr>
        <p:spPr>
          <a:xfrm>
            <a:off x="6631800" y="2443175"/>
            <a:ext cx="1317600" cy="495599"/>
          </a:xfrm>
          <a:prstGeom prst="rect">
            <a:avLst/>
          </a:prstGeom>
          <a:solidFill>
            <a:srgbClr val="A4C2F4"/>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a:t>Publisher</a:t>
            </a:r>
          </a:p>
        </p:txBody>
      </p:sp>
      <p:sp>
        <p:nvSpPr>
          <p:cNvPr id="46" name="Shape 46"/>
          <p:cNvSpPr/>
          <p:nvPr/>
        </p:nvSpPr>
        <p:spPr>
          <a:xfrm>
            <a:off x="798650" y="2383137"/>
            <a:ext cx="1317600" cy="1120800"/>
          </a:xfrm>
          <a:prstGeom prst="rect">
            <a:avLst/>
          </a:prstGeom>
          <a:solidFill>
            <a:srgbClr val="F9CB9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buNone/>
            </a:pPr>
            <a:r>
              <a:rPr lang="en-GB"/>
              <a:t>Author (one way or another)</a:t>
            </a:r>
          </a:p>
        </p:txBody>
      </p:sp>
      <p:cxnSp>
        <p:nvCxnSpPr>
          <p:cNvPr id="47" name="Shape 47"/>
          <p:cNvCxnSpPr>
            <a:stCxn id="46" idx="3"/>
            <a:endCxn id="36" idx="1"/>
          </p:cNvCxnSpPr>
          <p:nvPr/>
        </p:nvCxnSpPr>
        <p:spPr>
          <a:xfrm rot="10800000" flipH="1">
            <a:off x="2116250" y="1896524"/>
            <a:ext cx="949849" cy="1047012"/>
          </a:xfrm>
          <a:prstGeom prst="straightConnector1">
            <a:avLst/>
          </a:prstGeom>
          <a:noFill/>
          <a:ln w="19050" cap="flat">
            <a:solidFill>
              <a:schemeClr val="dk2"/>
            </a:solidFill>
            <a:prstDash val="dot"/>
            <a:round/>
            <a:headEnd type="none" w="lg" len="lg"/>
            <a:tailEnd type="stealth" w="lg" len="lg"/>
          </a:ln>
        </p:spPr>
      </p:cxnSp>
      <p:cxnSp>
        <p:nvCxnSpPr>
          <p:cNvPr id="48" name="Shape 48"/>
          <p:cNvCxnSpPr>
            <a:stCxn id="46" idx="3"/>
            <a:endCxn id="37" idx="1"/>
          </p:cNvCxnSpPr>
          <p:nvPr/>
        </p:nvCxnSpPr>
        <p:spPr>
          <a:xfrm>
            <a:off x="2116250" y="2943537"/>
            <a:ext cx="922387" cy="33937"/>
          </a:xfrm>
          <a:prstGeom prst="straightConnector1">
            <a:avLst/>
          </a:prstGeom>
          <a:noFill/>
          <a:ln w="19050" cap="flat">
            <a:solidFill>
              <a:schemeClr val="dk2"/>
            </a:solidFill>
            <a:prstDash val="dot"/>
            <a:round/>
            <a:headEnd type="none" w="lg" len="lg"/>
            <a:tailEnd type="stealth" w="lg" len="lg"/>
          </a:ln>
        </p:spPr>
      </p:cxnSp>
      <p:cxnSp>
        <p:nvCxnSpPr>
          <p:cNvPr id="49" name="Shape 49"/>
          <p:cNvCxnSpPr>
            <a:stCxn id="46" idx="3"/>
            <a:endCxn id="38" idx="1"/>
          </p:cNvCxnSpPr>
          <p:nvPr/>
        </p:nvCxnSpPr>
        <p:spPr>
          <a:xfrm>
            <a:off x="2116250" y="2943537"/>
            <a:ext cx="848074" cy="1073987"/>
          </a:xfrm>
          <a:prstGeom prst="straightConnector1">
            <a:avLst/>
          </a:prstGeom>
          <a:noFill/>
          <a:ln w="19050" cap="flat">
            <a:solidFill>
              <a:schemeClr val="dk2"/>
            </a:solidFill>
            <a:prstDash val="dot"/>
            <a:round/>
            <a:headEnd type="none" w="lg" len="lg"/>
            <a:tailEnd type="stealth" w="lg" len="lg"/>
          </a:ln>
        </p:spPr>
      </p:cxnSp>
      <p:sp>
        <p:nvSpPr>
          <p:cNvPr id="50" name="Shape 50"/>
          <p:cNvSpPr/>
          <p:nvPr/>
        </p:nvSpPr>
        <p:spPr>
          <a:xfrm>
            <a:off x="6808650" y="3063450"/>
            <a:ext cx="963899" cy="495599"/>
          </a:xfrm>
          <a:prstGeom prst="rect">
            <a:avLst/>
          </a:prstGeom>
          <a:solidFill>
            <a:srgbClr val="A4C2F4"/>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a:t>Funder</a:t>
            </a:r>
          </a:p>
        </p:txBody>
      </p:sp>
      <p:cxnSp>
        <p:nvCxnSpPr>
          <p:cNvPr id="51" name="Shape 51"/>
          <p:cNvCxnSpPr/>
          <p:nvPr/>
        </p:nvCxnSpPr>
        <p:spPr>
          <a:xfrm rot="10800000" flipH="1">
            <a:off x="5394050" y="1362474"/>
            <a:ext cx="1034100" cy="1800"/>
          </a:xfrm>
          <a:prstGeom prst="straightConnector1">
            <a:avLst/>
          </a:prstGeom>
          <a:noFill/>
          <a:ln w="19050" cap="flat">
            <a:solidFill>
              <a:schemeClr val="dk2"/>
            </a:solidFill>
            <a:prstDash val="solid"/>
            <a:round/>
            <a:headEnd type="none" w="lg" len="lg"/>
            <a:tailEnd type="stealth" w="lg" len="lg"/>
          </a:ln>
        </p:spPr>
      </p:cxnSp>
      <p:cxnSp>
        <p:nvCxnSpPr>
          <p:cNvPr id="52" name="Shape 52"/>
          <p:cNvCxnSpPr>
            <a:endCxn id="41" idx="1"/>
          </p:cNvCxnSpPr>
          <p:nvPr/>
        </p:nvCxnSpPr>
        <p:spPr>
          <a:xfrm rot="10800000" flipH="1">
            <a:off x="5387099" y="2068124"/>
            <a:ext cx="1244700" cy="2099"/>
          </a:xfrm>
          <a:prstGeom prst="straightConnector1">
            <a:avLst/>
          </a:prstGeom>
          <a:noFill/>
          <a:ln w="19050" cap="flat">
            <a:solidFill>
              <a:schemeClr val="dk2"/>
            </a:solidFill>
            <a:prstDash val="solid"/>
            <a:round/>
            <a:headEnd type="none" w="lg" len="lg"/>
            <a:tailEnd type="stealth" w="lg" len="lg"/>
          </a:ln>
        </p:spPr>
      </p:cxnSp>
      <p:cxnSp>
        <p:nvCxnSpPr>
          <p:cNvPr id="53" name="Shape 53"/>
          <p:cNvCxnSpPr/>
          <p:nvPr/>
        </p:nvCxnSpPr>
        <p:spPr>
          <a:xfrm>
            <a:off x="5393700" y="2687375"/>
            <a:ext cx="1238099" cy="3600"/>
          </a:xfrm>
          <a:prstGeom prst="straightConnector1">
            <a:avLst/>
          </a:prstGeom>
          <a:noFill/>
          <a:ln w="19050" cap="flat">
            <a:solidFill>
              <a:schemeClr val="dk2"/>
            </a:solidFill>
            <a:prstDash val="solid"/>
            <a:round/>
            <a:headEnd type="none" w="lg" len="lg"/>
            <a:tailEnd type="stealth" w="lg" len="lg"/>
          </a:ln>
        </p:spPr>
      </p:cxnSp>
      <p:cxnSp>
        <p:nvCxnSpPr>
          <p:cNvPr id="54" name="Shape 54"/>
          <p:cNvCxnSpPr/>
          <p:nvPr/>
        </p:nvCxnSpPr>
        <p:spPr>
          <a:xfrm rot="10800000" flipH="1">
            <a:off x="5387250" y="3311250"/>
            <a:ext cx="1421400" cy="4799"/>
          </a:xfrm>
          <a:prstGeom prst="straightConnector1">
            <a:avLst/>
          </a:prstGeom>
          <a:noFill/>
          <a:ln w="19050" cap="flat">
            <a:solidFill>
              <a:schemeClr val="dk2"/>
            </a:solidFill>
            <a:prstDash val="solid"/>
            <a:round/>
            <a:headEnd type="none" w="lg" len="lg"/>
            <a:tailEnd type="stealth" w="lg" len="lg"/>
          </a:ln>
        </p:spPr>
      </p:cxnSp>
      <p:cxnSp>
        <p:nvCxnSpPr>
          <p:cNvPr id="55" name="Shape 55"/>
          <p:cNvCxnSpPr/>
          <p:nvPr/>
        </p:nvCxnSpPr>
        <p:spPr>
          <a:xfrm rot="10800000" flipH="1">
            <a:off x="5387300" y="4541125"/>
            <a:ext cx="1217700" cy="6599"/>
          </a:xfrm>
          <a:prstGeom prst="straightConnector1">
            <a:avLst/>
          </a:prstGeom>
          <a:noFill/>
          <a:ln w="19050" cap="flat">
            <a:solidFill>
              <a:schemeClr val="dk2"/>
            </a:solidFill>
            <a:prstDash val="solid"/>
            <a:round/>
            <a:headEnd type="none" w="lg" len="lg"/>
            <a:tailEnd type="stealth" w="lg" len="lg"/>
          </a:ln>
        </p:spPr>
      </p:cxnSp>
      <p:cxnSp>
        <p:nvCxnSpPr>
          <p:cNvPr id="56" name="Shape 56"/>
          <p:cNvCxnSpPr/>
          <p:nvPr/>
        </p:nvCxnSpPr>
        <p:spPr>
          <a:xfrm flipH="1">
            <a:off x="1918700" y="2177650"/>
            <a:ext cx="13499" cy="205499"/>
          </a:xfrm>
          <a:prstGeom prst="straightConnector1">
            <a:avLst/>
          </a:prstGeom>
          <a:noFill/>
          <a:ln w="19050" cap="flat">
            <a:solidFill>
              <a:schemeClr val="dk2"/>
            </a:solidFill>
            <a:prstDash val="solid"/>
            <a:round/>
            <a:headEnd type="none" w="lg" len="lg"/>
            <a:tailEnd type="triangle" w="lg" len="lg"/>
          </a:ln>
        </p:spPr>
      </p:cxnSp>
      <p:sp>
        <p:nvSpPr>
          <p:cNvPr id="57" name="Shape 57"/>
          <p:cNvSpPr/>
          <p:nvPr/>
        </p:nvSpPr>
        <p:spPr>
          <a:xfrm>
            <a:off x="674600" y="1149000"/>
            <a:ext cx="1565699" cy="676200"/>
          </a:xfrm>
          <a:prstGeom prst="rect">
            <a:avLst/>
          </a:prstGeom>
          <a:solidFill>
            <a:srgbClr val="FFFFFF"/>
          </a:solidFill>
          <a:ln w="19050" cap="flat">
            <a:solidFill>
              <a:schemeClr val="dk2"/>
            </a:solidFill>
            <a:prstDash val="solid"/>
            <a:round/>
            <a:headEnd type="none" w="med" len="med"/>
            <a:tailEnd type="none" w="med" len="med"/>
          </a:ln>
        </p:spPr>
        <p:txBody>
          <a:bodyPr lIns="91425" tIns="91425" rIns="91425" bIns="91425" anchor="b" anchorCtr="0">
            <a:noAutofit/>
          </a:bodyPr>
          <a:lstStyle/>
          <a:p>
            <a:pPr algn="ctr">
              <a:buNone/>
            </a:pPr>
            <a:r>
              <a:rPr lang="en-GB"/>
              <a:t>Funder Registry</a:t>
            </a:r>
          </a:p>
        </p:txBody>
      </p:sp>
      <p:pic>
        <p:nvPicPr>
          <p:cNvPr id="58" name="Shape 58"/>
          <p:cNvPicPr preferRelativeResize="0"/>
          <p:nvPr/>
        </p:nvPicPr>
        <p:blipFill>
          <a:blip r:embed="rId3"/>
          <a:stretch>
            <a:fillRect/>
          </a:stretch>
        </p:blipFill>
        <p:spPr>
          <a:xfrm>
            <a:off x="4777200" y="815025"/>
            <a:ext cx="949499" cy="362450"/>
          </a:xfrm>
          <a:prstGeom prst="rect">
            <a:avLst/>
          </a:prstGeom>
          <a:noFill/>
          <a:ln>
            <a:noFill/>
          </a:ln>
        </p:spPr>
      </p:pic>
      <p:cxnSp>
        <p:nvCxnSpPr>
          <p:cNvPr id="59" name="Shape 59"/>
          <p:cNvCxnSpPr/>
          <p:nvPr/>
        </p:nvCxnSpPr>
        <p:spPr>
          <a:xfrm>
            <a:off x="5393025" y="3960250"/>
            <a:ext cx="1296000" cy="0"/>
          </a:xfrm>
          <a:prstGeom prst="straightConnector1">
            <a:avLst/>
          </a:prstGeom>
          <a:noFill/>
          <a:ln w="19050" cap="flat">
            <a:solidFill>
              <a:schemeClr val="dk2"/>
            </a:solidFill>
            <a:prstDash val="solid"/>
            <a:round/>
            <a:headEnd type="none" w="lg" len="lg"/>
            <a:tailEnd type="stealth" w="lg" len="lg"/>
          </a:ln>
        </p:spPr>
      </p:cxnSp>
      <p:sp>
        <p:nvSpPr>
          <p:cNvPr id="60" name="Shape 60"/>
          <p:cNvSpPr/>
          <p:nvPr/>
        </p:nvSpPr>
        <p:spPr>
          <a:xfrm>
            <a:off x="6656250" y="3673050"/>
            <a:ext cx="963899" cy="495599"/>
          </a:xfrm>
          <a:prstGeom prst="rect">
            <a:avLst/>
          </a:prstGeom>
          <a:solidFill>
            <a:srgbClr val="A4C2F4"/>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a:t>SHARE</a:t>
            </a:r>
          </a:p>
        </p:txBody>
      </p:sp>
      <p:pic>
        <p:nvPicPr>
          <p:cNvPr id="61" name="Shape 61"/>
          <p:cNvPicPr preferRelativeResize="0"/>
          <p:nvPr/>
        </p:nvPicPr>
        <p:blipFill>
          <a:blip r:embed="rId4"/>
          <a:stretch>
            <a:fillRect/>
          </a:stretch>
        </p:blipFill>
        <p:spPr>
          <a:xfrm>
            <a:off x="6558800" y="943501"/>
            <a:ext cx="1056310" cy="205499"/>
          </a:xfrm>
          <a:prstGeom prst="rect">
            <a:avLst/>
          </a:prstGeom>
          <a:noFill/>
          <a:ln>
            <a:noFill/>
          </a:ln>
        </p:spPr>
      </p:pic>
      <p:pic>
        <p:nvPicPr>
          <p:cNvPr id="62" name="Shape 62"/>
          <p:cNvPicPr preferRelativeResize="0"/>
          <p:nvPr/>
        </p:nvPicPr>
        <p:blipFill>
          <a:blip r:embed="rId5"/>
          <a:stretch>
            <a:fillRect/>
          </a:stretch>
        </p:blipFill>
        <p:spPr>
          <a:xfrm>
            <a:off x="1073087" y="1219060"/>
            <a:ext cx="768725" cy="28862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10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childTnLst>
                                </p:cTn>
                              </p:par>
                              <p:par>
                                <p:cTn id="22" presetID="10"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fade">
                                      <p:cBhvr>
                                        <p:cTn id="24" dur="1000"/>
                                        <p:tgtEl>
                                          <p:spTgt spid="57"/>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License Link Best Practice</a:t>
            </a:r>
          </a:p>
        </p:txBody>
      </p:sp>
      <p:sp>
        <p:nvSpPr>
          <p:cNvPr id="190" name="Shape 19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Create a web page and link for each version of a license</a:t>
            </a:r>
          </a:p>
          <a:p>
            <a:pPr marL="457200" lvl="0" indent="-419100" rtl="0">
              <a:buClr>
                <a:schemeClr val="dk1"/>
              </a:buClr>
              <a:buSzPct val="166666"/>
              <a:buFont typeface="Arial"/>
              <a:buChar char="•"/>
            </a:pPr>
            <a:r>
              <a:rPr lang="en-GB"/>
              <a:t>Use canonical URLs for community licenses such as CC licenses or the STM licenses</a:t>
            </a:r>
          </a:p>
          <a:p>
            <a:pPr marL="457200" lvl="0" indent="-419100" rtl="0">
              <a:buClr>
                <a:schemeClr val="dk1"/>
              </a:buClr>
              <a:buSzPct val="166666"/>
              <a:buFont typeface="Arial"/>
              <a:buChar char="•"/>
            </a:pPr>
            <a:r>
              <a:rPr lang="en-GB"/>
              <a:t>Optionally register DOIs for licenses</a:t>
            </a:r>
          </a:p>
          <a:p>
            <a:pPr marL="914400" lvl="1" indent="-381000">
              <a:buClr>
                <a:schemeClr val="dk1"/>
              </a:buClr>
              <a:buSzPct val="80000"/>
              <a:buFont typeface="Courier New"/>
              <a:buChar char="o"/>
            </a:pPr>
            <a:r>
              <a:rPr lang="en-GB"/>
              <a:t>A ‘web page’ DOI type coming soon</a:t>
            </a: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License Metadata Example</a:t>
            </a:r>
          </a:p>
        </p:txBody>
      </p:sp>
      <p:sp>
        <p:nvSpPr>
          <p:cNvPr id="196" name="Shape 196"/>
          <p:cNvSpPr txBox="1">
            <a:spLocks noGrp="1"/>
          </p:cNvSpPr>
          <p:nvPr>
            <p:ph type="body" idx="1"/>
          </p:nvPr>
        </p:nvSpPr>
        <p:spPr>
          <a:xfrm>
            <a:off x="457200" y="1123950"/>
            <a:ext cx="8229600" cy="3725699"/>
          </a:xfrm>
          <a:prstGeom prst="rect">
            <a:avLst/>
          </a:prstGeom>
        </p:spPr>
        <p:txBody>
          <a:bodyPr lIns="91425" tIns="91425" rIns="91425" bIns="91425" anchor="t" anchorCtr="0">
            <a:noAutofit/>
          </a:bodyPr>
          <a:lstStyle/>
          <a:p>
            <a:pPr lvl="0">
              <a:buNone/>
            </a:pPr>
            <a:r>
              <a:rPr lang="en-GB"/>
              <a:t>A publisher wants to express that some articles within a hybrid journal are </a:t>
            </a:r>
            <a:r>
              <a:rPr lang="en-GB">
                <a:solidFill>
                  <a:srgbClr val="E06666"/>
                </a:solidFill>
              </a:rPr>
              <a:t>licensed under a proprietary license</a:t>
            </a:r>
            <a:r>
              <a:rPr lang="en-GB"/>
              <a:t> but, after </a:t>
            </a:r>
            <a:r>
              <a:rPr lang="en-GB">
                <a:solidFill>
                  <a:srgbClr val="000000"/>
                </a:solidFill>
              </a:rPr>
              <a:t>an </a:t>
            </a:r>
            <a:r>
              <a:rPr lang="en-GB">
                <a:solidFill>
                  <a:srgbClr val="E06666"/>
                </a:solidFill>
              </a:rPr>
              <a:t>embargo period of one year</a:t>
            </a:r>
            <a:r>
              <a:rPr lang="en-GB"/>
              <a:t>, the articles become available to the public under CC-BY. Articles in the same journal that receive an APC are </a:t>
            </a:r>
            <a:r>
              <a:rPr lang="en-GB">
                <a:solidFill>
                  <a:srgbClr val="E06666"/>
                </a:solidFill>
              </a:rPr>
              <a:t>immediately made available to the public under CC-BY</a:t>
            </a:r>
            <a:r>
              <a:rPr lang="en-GB"/>
              <a:t>.</a:t>
            </a: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Embargoed Articles</a:t>
            </a:r>
          </a:p>
        </p:txBody>
      </p:sp>
      <p:sp>
        <p:nvSpPr>
          <p:cNvPr id="202" name="Shape 20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GB" sz="2200">
                <a:latin typeface="Courier New"/>
                <a:ea typeface="Courier New"/>
                <a:cs typeface="Courier New"/>
                <a:sym typeface="Courier New"/>
              </a:rPr>
              <a:t>&lt;doi_data&gt;&lt;doi&gt;</a:t>
            </a:r>
            <a:r>
              <a:rPr lang="en-GB" sz="2200">
                <a:solidFill>
                  <a:srgbClr val="E06666"/>
                </a:solidFill>
                <a:latin typeface="Courier New"/>
                <a:ea typeface="Courier New"/>
                <a:cs typeface="Courier New"/>
                <a:sym typeface="Courier New"/>
              </a:rPr>
              <a:t>10.5555/12345678</a:t>
            </a:r>
            <a:r>
              <a:rPr lang="en-GB" sz="2200">
                <a:latin typeface="Courier New"/>
                <a:ea typeface="Courier New"/>
                <a:cs typeface="Courier New"/>
                <a:sym typeface="Courier New"/>
              </a:rPr>
              <a:t>&lt;/doi&gt;&lt;/doi_data&gt;</a:t>
            </a:r>
          </a:p>
          <a:p>
            <a:pPr lvl="0" rtl="0">
              <a:buNone/>
            </a:pPr>
            <a:r>
              <a:rPr lang="en-GB" sz="2200">
                <a:latin typeface="Courier New"/>
                <a:ea typeface="Courier New"/>
                <a:cs typeface="Courier New"/>
                <a:sym typeface="Courier New"/>
              </a:rPr>
              <a:t>&lt;license_ref&gt;</a:t>
            </a:r>
          </a:p>
          <a:p>
            <a:pPr lvl="0" rtl="0">
              <a:buNone/>
            </a:pPr>
            <a:r>
              <a:rPr lang="en-GB" sz="2200">
                <a:latin typeface="Courier New"/>
                <a:ea typeface="Courier New"/>
                <a:cs typeface="Courier New"/>
                <a:sym typeface="Courier New"/>
              </a:rPr>
              <a:t>    </a:t>
            </a:r>
            <a:r>
              <a:rPr lang="en-GB" sz="2200" u="sng">
                <a:solidFill>
                  <a:schemeClr val="hlink"/>
                </a:solidFill>
                <a:latin typeface="Courier New"/>
                <a:ea typeface="Courier New"/>
                <a:cs typeface="Courier New"/>
                <a:sym typeface="Courier New"/>
                <a:hlinkClick r:id="rId3"/>
              </a:rPr>
              <a:t>http://publisher.com/license/v1</a:t>
            </a:r>
          </a:p>
          <a:p>
            <a:pPr lvl="0" rtl="0">
              <a:buNone/>
            </a:pPr>
            <a:r>
              <a:rPr lang="en-GB" sz="2200">
                <a:latin typeface="Courier New"/>
                <a:ea typeface="Courier New"/>
                <a:cs typeface="Courier New"/>
                <a:sym typeface="Courier New"/>
              </a:rPr>
              <a:t>&lt;/license_ref&gt;</a:t>
            </a:r>
          </a:p>
          <a:p>
            <a:pPr lvl="0" rtl="0">
              <a:lnSpc>
                <a:spcPct val="100000"/>
              </a:lnSpc>
              <a:spcBef>
                <a:spcPts val="1100"/>
              </a:spcBef>
              <a:spcAft>
                <a:spcPts val="1100"/>
              </a:spcAft>
              <a:buNone/>
            </a:pPr>
            <a:r>
              <a:rPr lang="en-GB" sz="2200">
                <a:latin typeface="Courier New"/>
                <a:ea typeface="Courier New"/>
                <a:cs typeface="Courier New"/>
                <a:sym typeface="Courier New"/>
              </a:rPr>
              <a:t>&lt;license_ref start_date=”</a:t>
            </a:r>
            <a:r>
              <a:rPr lang="en-GB" sz="2200">
                <a:solidFill>
                  <a:srgbClr val="E06666"/>
                </a:solidFill>
                <a:latin typeface="Courier New"/>
                <a:ea typeface="Courier New"/>
                <a:cs typeface="Courier New"/>
                <a:sym typeface="Courier New"/>
              </a:rPr>
              <a:t>2015-04-28</a:t>
            </a:r>
            <a:r>
              <a:rPr lang="en-GB" sz="2200">
                <a:latin typeface="Courier New"/>
                <a:ea typeface="Courier New"/>
                <a:cs typeface="Courier New"/>
                <a:sym typeface="Courier New"/>
              </a:rPr>
              <a:t>”&gt;</a:t>
            </a:r>
          </a:p>
          <a:p>
            <a:pPr lvl="0" rtl="0">
              <a:lnSpc>
                <a:spcPct val="100000"/>
              </a:lnSpc>
              <a:spcBef>
                <a:spcPts val="1100"/>
              </a:spcBef>
              <a:spcAft>
                <a:spcPts val="1100"/>
              </a:spcAft>
              <a:buNone/>
            </a:pPr>
            <a:r>
              <a:rPr lang="en-GB" sz="2200">
                <a:latin typeface="Courier New"/>
                <a:ea typeface="Courier New"/>
                <a:cs typeface="Courier New"/>
                <a:sym typeface="Courier New"/>
              </a:rPr>
              <a:t>    </a:t>
            </a:r>
            <a:r>
              <a:rPr lang="en-GB" sz="2200" u="sng">
                <a:solidFill>
                  <a:schemeClr val="hlink"/>
                </a:solidFill>
                <a:latin typeface="Courier New"/>
                <a:ea typeface="Courier New"/>
                <a:cs typeface="Courier New"/>
                <a:sym typeface="Courier New"/>
                <a:hlinkClick r:id="rId4"/>
              </a:rPr>
              <a:t>http://creativecommons.org/licenses/by/3.0</a:t>
            </a:r>
          </a:p>
          <a:p>
            <a:pPr lvl="0" rtl="0">
              <a:lnSpc>
                <a:spcPct val="142500"/>
              </a:lnSpc>
              <a:spcBef>
                <a:spcPts val="1100"/>
              </a:spcBef>
              <a:spcAft>
                <a:spcPts val="1100"/>
              </a:spcAft>
              <a:buClr>
                <a:schemeClr val="dk1"/>
              </a:buClr>
              <a:buSzPct val="50000"/>
              <a:buFont typeface="Arial"/>
              <a:buNone/>
            </a:pPr>
            <a:r>
              <a:rPr lang="en-GB" sz="2200">
                <a:latin typeface="Courier New"/>
                <a:ea typeface="Courier New"/>
                <a:cs typeface="Courier New"/>
                <a:sym typeface="Courier New"/>
              </a:rPr>
              <a:t>&lt;/license_ref&gt;</a:t>
            </a:r>
          </a:p>
          <a:p>
            <a:endParaRPr lang="en-GB" sz="2200">
              <a:latin typeface="Courier New"/>
              <a:ea typeface="Courier New"/>
              <a:cs typeface="Courier New"/>
              <a:sym typeface="Courier New"/>
            </a:endParaRP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Gold OA Articles</a:t>
            </a:r>
          </a:p>
        </p:txBody>
      </p:sp>
      <p:sp>
        <p:nvSpPr>
          <p:cNvPr id="208" name="Shape 20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buNone/>
            </a:pPr>
            <a:r>
              <a:rPr lang="en-GB" sz="2200">
                <a:latin typeface="Courier New"/>
                <a:ea typeface="Courier New"/>
                <a:cs typeface="Courier New"/>
                <a:sym typeface="Courier New"/>
              </a:rPr>
              <a:t>
&lt;doi_data&gt;&lt;doi&gt;</a:t>
            </a:r>
            <a:r>
              <a:rPr lang="en-GB" sz="2200">
                <a:solidFill>
                  <a:srgbClr val="E06666"/>
                </a:solidFill>
                <a:latin typeface="Courier New"/>
                <a:ea typeface="Courier New"/>
                <a:cs typeface="Courier New"/>
                <a:sym typeface="Courier New"/>
              </a:rPr>
              <a:t>10.5555/87654321</a:t>
            </a:r>
            <a:r>
              <a:rPr lang="en-GB" sz="2200">
                <a:latin typeface="Courier New"/>
                <a:ea typeface="Courier New"/>
                <a:cs typeface="Courier New"/>
                <a:sym typeface="Courier New"/>
              </a:rPr>
              <a:t>&lt;/doi&gt;&lt;/doi_data&gt;</a:t>
            </a:r>
          </a:p>
          <a:p>
            <a:endParaRPr lang="en-GB" sz="2200">
              <a:latin typeface="Courier New"/>
              <a:ea typeface="Courier New"/>
              <a:cs typeface="Courier New"/>
              <a:sym typeface="Courier New"/>
            </a:endParaRPr>
          </a:p>
          <a:p>
            <a:pPr lvl="0" rtl="0">
              <a:buClr>
                <a:schemeClr val="dk1"/>
              </a:buClr>
              <a:buSzPct val="50000"/>
              <a:buFont typeface="Arial"/>
              <a:buNone/>
            </a:pPr>
            <a:r>
              <a:rPr lang="en-GB" sz="2200">
                <a:latin typeface="Courier New"/>
                <a:ea typeface="Courier New"/>
                <a:cs typeface="Courier New"/>
                <a:sym typeface="Courier New"/>
              </a:rPr>
              <a:t>&lt;license_ref&gt;</a:t>
            </a:r>
          </a:p>
          <a:p>
            <a:pPr lvl="0" rtl="0">
              <a:buNone/>
            </a:pPr>
            <a:r>
              <a:rPr lang="en-GB" sz="2200">
                <a:latin typeface="Courier New"/>
                <a:ea typeface="Courier New"/>
                <a:cs typeface="Courier New"/>
                <a:sym typeface="Courier New"/>
              </a:rPr>
              <a:t>    </a:t>
            </a:r>
            <a:r>
              <a:rPr lang="en-GB" sz="2200" u="sng">
                <a:solidFill>
                  <a:schemeClr val="hlink"/>
                </a:solidFill>
                <a:latin typeface="Courier New"/>
                <a:ea typeface="Courier New"/>
                <a:cs typeface="Courier New"/>
                <a:sym typeface="Courier New"/>
                <a:hlinkClick r:id="rId3"/>
              </a:rPr>
              <a:t>http://creativecommons.org/licenses/by/3.0</a:t>
            </a:r>
          </a:p>
          <a:p>
            <a:pPr lvl="0" rtl="0">
              <a:buNone/>
            </a:pPr>
            <a:r>
              <a:rPr lang="en-GB" sz="2200">
                <a:latin typeface="Courier New"/>
                <a:ea typeface="Courier New"/>
                <a:cs typeface="Courier New"/>
                <a:sym typeface="Courier New"/>
              </a:rPr>
              <a:t>&lt;/license_ref&gt;</a:t>
            </a:r>
          </a:p>
          <a:p>
            <a:endParaRPr lang="en-GB" sz="2200">
              <a:latin typeface="Courier New"/>
              <a:ea typeface="Courier New"/>
              <a:cs typeface="Courier New"/>
              <a:sym typeface="Courier New"/>
            </a:endParaRP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GB"/>
              <a:t>Collection and Distribution</a:t>
            </a:r>
          </a:p>
        </p:txBody>
      </p:sp>
      <p:sp>
        <p:nvSpPr>
          <p:cNvPr id="214" name="Shape 214"/>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buNone/>
            </a:pPr>
            <a:r>
              <a:rPr lang="en-GB"/>
              <a:t>Collection</a:t>
            </a:r>
          </a:p>
          <a:p>
            <a:pPr marL="457200" lvl="0" indent="-381000" rtl="0">
              <a:buClr>
                <a:srgbClr val="000000"/>
              </a:buClr>
              <a:buSzPct val="100000"/>
              <a:buFont typeface="Arial"/>
              <a:buAutoNum type="arabicPeriod"/>
            </a:pPr>
            <a:r>
              <a:rPr lang="en-GB" sz="2400">
                <a:solidFill>
                  <a:srgbClr val="000000"/>
                </a:solidFill>
              </a:rPr>
              <a:t>Determine funding of research</a:t>
            </a:r>
          </a:p>
          <a:p>
            <a:pPr marL="457200" lvl="0" indent="-381000" rtl="0">
              <a:buClr>
                <a:srgbClr val="434343"/>
              </a:buClr>
              <a:buSzPct val="100000"/>
              <a:buFont typeface="Arial"/>
              <a:buAutoNum type="arabicPeriod"/>
            </a:pPr>
            <a:r>
              <a:rPr lang="en-GB" sz="2400">
                <a:solidFill>
                  <a:srgbClr val="434343"/>
                </a:solidFill>
              </a:rPr>
              <a:t>Determine license</a:t>
            </a:r>
          </a:p>
          <a:p>
            <a:pPr marL="457200" lvl="0" indent="-381000" rtl="0">
              <a:buClr>
                <a:srgbClr val="434343"/>
              </a:buClr>
              <a:buSzPct val="100000"/>
              <a:buFont typeface="Arial"/>
              <a:buAutoNum type="arabicPeriod"/>
            </a:pPr>
            <a:r>
              <a:rPr lang="en-GB" sz="2400">
                <a:solidFill>
                  <a:srgbClr val="434343"/>
                </a:solidFill>
              </a:rPr>
              <a:t>Determine resources</a:t>
            </a:r>
          </a:p>
          <a:p>
            <a:pPr marL="457200" lvl="0" indent="-381000" rtl="0">
              <a:buClr>
                <a:srgbClr val="E06666"/>
              </a:buClr>
              <a:buSzPct val="100000"/>
              <a:buFont typeface="Arial"/>
              <a:buAutoNum type="arabicPeriod"/>
            </a:pPr>
            <a:r>
              <a:rPr lang="en-GB" sz="2400">
                <a:solidFill>
                  <a:srgbClr val="E06666"/>
                </a:solidFill>
              </a:rPr>
              <a:t>Determine archive locations</a:t>
            </a:r>
          </a:p>
          <a:p>
            <a:pPr marL="457200" lvl="0" indent="-381000" rtl="0">
              <a:buClr>
                <a:srgbClr val="434343"/>
              </a:buClr>
              <a:buSzPct val="100000"/>
              <a:buFont typeface="Arial"/>
              <a:buAutoNum type="arabicPeriod"/>
            </a:pPr>
            <a:r>
              <a:rPr lang="en-GB" sz="2400">
                <a:solidFill>
                  <a:srgbClr val="434343"/>
                </a:solidFill>
              </a:rPr>
              <a:t>Deposit with CrossRef</a:t>
            </a:r>
          </a:p>
        </p:txBody>
      </p:sp>
      <p:sp>
        <p:nvSpPr>
          <p:cNvPr id="215" name="Shape 215"/>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buNone/>
            </a:pPr>
            <a:r>
              <a:rPr lang="en-GB"/>
              <a:t>Distribution</a:t>
            </a:r>
          </a:p>
          <a:p>
            <a:pPr marL="457200" lvl="0" indent="-381000" rtl="0">
              <a:buClr>
                <a:schemeClr val="dk1"/>
              </a:buClr>
              <a:buSzPct val="100000"/>
              <a:buFont typeface="Arial"/>
              <a:buAutoNum type="arabicPeriod"/>
            </a:pPr>
            <a:r>
              <a:rPr lang="en-GB" sz="2400"/>
              <a:t>Deposit with CrossRef</a:t>
            </a:r>
          </a:p>
          <a:p>
            <a:endParaRPr lang="en-GB" sz="2400"/>
          </a:p>
          <a:p>
            <a:pPr marL="457200" lvl="0" indent="-381000" rtl="0">
              <a:buClr>
                <a:schemeClr val="dk1"/>
              </a:buClr>
              <a:buSzPct val="100000"/>
              <a:buFont typeface="Arial"/>
              <a:buAutoNum type="arabicPeriod"/>
            </a:pPr>
            <a:r>
              <a:rPr lang="en-GB" sz="2400"/>
              <a:t>Metadata distribution via CrossRef API to CHORUS aggregation services, funders, others</a:t>
            </a: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Archive Locations</a:t>
            </a:r>
          </a:p>
        </p:txBody>
      </p:sp>
      <p:sp>
        <p:nvSpPr>
          <p:cNvPr id="221" name="Shape 221"/>
          <p:cNvSpPr txBox="1">
            <a:spLocks noGrp="1"/>
          </p:cNvSpPr>
          <p:nvPr>
            <p:ph type="body" idx="1"/>
          </p:nvPr>
        </p:nvSpPr>
        <p:spPr>
          <a:xfrm>
            <a:off x="457200" y="864875"/>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Depositing CrossRef member asserts the archive location(s) of content.</a:t>
            </a:r>
          </a:p>
          <a:p>
            <a:pPr marL="457200" lvl="0" indent="-419100" rtl="0">
              <a:buClr>
                <a:schemeClr val="dk1"/>
              </a:buClr>
              <a:buSzPct val="166666"/>
              <a:buFont typeface="Arial"/>
              <a:buChar char="•"/>
            </a:pPr>
            <a:r>
              <a:rPr lang="en-GB"/>
              <a:t>Not a guarantee of archiving but may be independently verified (by CHORUS, funders)</a:t>
            </a:r>
          </a:p>
          <a:p>
            <a:endParaRPr lang="en-GB"/>
          </a:p>
        </p:txBody>
      </p:sp>
      <p:sp>
        <p:nvSpPr>
          <p:cNvPr id="222" name="Shape 222"/>
          <p:cNvSpPr txBox="1"/>
          <p:nvPr/>
        </p:nvSpPr>
        <p:spPr>
          <a:xfrm>
            <a:off x="1165850" y="3002275"/>
            <a:ext cx="7223700" cy="1638300"/>
          </a:xfrm>
          <a:prstGeom prst="rect">
            <a:avLst/>
          </a:prstGeom>
        </p:spPr>
        <p:txBody>
          <a:bodyPr lIns="91425" tIns="91425" rIns="91425" bIns="91425" anchor="t" anchorCtr="0">
            <a:noAutofit/>
          </a:bodyPr>
          <a:lstStyle/>
          <a:p>
            <a:pPr lvl="0" rtl="0">
              <a:buClr>
                <a:schemeClr val="dk1"/>
              </a:buClr>
              <a:buSzPct val="45833"/>
              <a:buFont typeface="Arial"/>
              <a:buNone/>
            </a:pPr>
            <a:r>
              <a:rPr lang="en-GB" sz="2400">
                <a:latin typeface="Courier New"/>
                <a:ea typeface="Courier New"/>
                <a:cs typeface="Courier New"/>
                <a:sym typeface="Courier New"/>
              </a:rPr>
              <a:t>&lt;archive_locations&gt;</a:t>
            </a:r>
          </a:p>
          <a:p>
            <a:pPr lvl="0" rtl="0">
              <a:buNone/>
            </a:pPr>
            <a:r>
              <a:rPr lang="en-GB" sz="2400">
                <a:latin typeface="Courier New"/>
                <a:ea typeface="Courier New"/>
                <a:cs typeface="Courier New"/>
                <a:sym typeface="Courier New"/>
              </a:rPr>
              <a:t>    &lt;archive name="</a:t>
            </a:r>
            <a:r>
              <a:rPr lang="en-GB" sz="2400">
                <a:solidFill>
                  <a:srgbClr val="E06666"/>
                </a:solidFill>
                <a:latin typeface="Courier New"/>
                <a:ea typeface="Courier New"/>
                <a:cs typeface="Courier New"/>
                <a:sym typeface="Courier New"/>
              </a:rPr>
              <a:t>DWT</a:t>
            </a:r>
            <a:r>
              <a:rPr lang="en-GB" sz="2400">
                <a:latin typeface="Courier New"/>
                <a:ea typeface="Courier New"/>
                <a:cs typeface="Courier New"/>
                <a:sym typeface="Courier New"/>
              </a:rPr>
              <a:t>"/&gt;</a:t>
            </a:r>
          </a:p>
          <a:p>
            <a:pPr lvl="0" rtl="0">
              <a:buNone/>
            </a:pPr>
            <a:r>
              <a:rPr lang="en-GB" sz="2400">
                <a:latin typeface="Courier New"/>
                <a:ea typeface="Courier New"/>
                <a:cs typeface="Courier New"/>
                <a:sym typeface="Courier New"/>
              </a:rPr>
              <a:t>    &lt;archive name="</a:t>
            </a:r>
            <a:r>
              <a:rPr lang="en-GB" sz="2400">
                <a:solidFill>
                  <a:srgbClr val="E06666"/>
                </a:solidFill>
                <a:latin typeface="Courier New"/>
                <a:ea typeface="Courier New"/>
                <a:cs typeface="Courier New"/>
                <a:sym typeface="Courier New"/>
              </a:rPr>
              <a:t>Portico</a:t>
            </a:r>
            <a:r>
              <a:rPr lang="en-GB" sz="2400">
                <a:latin typeface="Courier New"/>
                <a:ea typeface="Courier New"/>
                <a:cs typeface="Courier New"/>
                <a:sym typeface="Courier New"/>
              </a:rPr>
              <a:t>"/&gt;</a:t>
            </a:r>
          </a:p>
          <a:p>
            <a:pPr lvl="0" rtl="0">
              <a:buClr>
                <a:schemeClr val="dk1"/>
              </a:buClr>
              <a:buSzPct val="45833"/>
              <a:buFont typeface="Arial"/>
              <a:buNone/>
            </a:pPr>
            <a:r>
              <a:rPr lang="en-GB" sz="2400">
                <a:latin typeface="Courier New"/>
                <a:ea typeface="Courier New"/>
                <a:cs typeface="Courier New"/>
                <a:sym typeface="Courier New"/>
              </a:rPr>
              <a:t>&lt;/archive_locations&gt;</a:t>
            </a:r>
          </a:p>
          <a:p>
            <a:endParaRPr lang="en-GB" sz="2400">
              <a:latin typeface="Courier New"/>
              <a:ea typeface="Courier New"/>
              <a:cs typeface="Courier New"/>
              <a:sym typeface="Courier New"/>
            </a:endParaRP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GB"/>
              <a:t>Collection and Distribution</a:t>
            </a:r>
          </a:p>
        </p:txBody>
      </p:sp>
      <p:sp>
        <p:nvSpPr>
          <p:cNvPr id="228" name="Shape 228"/>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buNone/>
            </a:pPr>
            <a:r>
              <a:rPr lang="en-GB"/>
              <a:t>Collection</a:t>
            </a:r>
          </a:p>
          <a:p>
            <a:pPr marL="457200" lvl="0" indent="-381000" rtl="0">
              <a:buClr>
                <a:schemeClr val="dk1"/>
              </a:buClr>
              <a:buSzPct val="100000"/>
              <a:buFont typeface="Arial"/>
              <a:buAutoNum type="arabicPeriod"/>
            </a:pPr>
            <a:r>
              <a:rPr lang="en-GB" sz="2400"/>
              <a:t>Determine funding of research</a:t>
            </a:r>
          </a:p>
          <a:p>
            <a:pPr marL="457200" lvl="0" indent="-381000" rtl="0">
              <a:buClr>
                <a:schemeClr val="dk1"/>
              </a:buClr>
              <a:buSzPct val="100000"/>
              <a:buFont typeface="Arial"/>
              <a:buAutoNum type="arabicPeriod"/>
            </a:pPr>
            <a:r>
              <a:rPr lang="en-GB" sz="2400">
                <a:solidFill>
                  <a:srgbClr val="434343"/>
                </a:solidFill>
              </a:rPr>
              <a:t>Determine licenses</a:t>
            </a:r>
          </a:p>
          <a:p>
            <a:pPr marL="457200" lvl="0" indent="-381000" rtl="0">
              <a:buClr>
                <a:schemeClr val="dk1"/>
              </a:buClr>
              <a:buSzPct val="100000"/>
              <a:buFont typeface="Arial"/>
              <a:buAutoNum type="arabicPeriod"/>
            </a:pPr>
            <a:r>
              <a:rPr lang="en-GB" sz="2400">
                <a:solidFill>
                  <a:srgbClr val="434343"/>
                </a:solidFill>
              </a:rPr>
              <a:t>Determine resources</a:t>
            </a:r>
          </a:p>
          <a:p>
            <a:pPr marL="457200" lvl="0" indent="-381000" rtl="0">
              <a:buClr>
                <a:srgbClr val="000000"/>
              </a:buClr>
              <a:buSzPct val="100000"/>
              <a:buFont typeface="Arial"/>
              <a:buAutoNum type="arabicPeriod"/>
            </a:pPr>
            <a:r>
              <a:rPr lang="en-GB" sz="2400">
                <a:solidFill>
                  <a:srgbClr val="000000"/>
                </a:solidFill>
              </a:rPr>
              <a:t>Determine archive locations</a:t>
            </a:r>
          </a:p>
          <a:p>
            <a:pPr marL="457200" lvl="0" indent="-381000" rtl="0">
              <a:buClr>
                <a:srgbClr val="E06666"/>
              </a:buClr>
              <a:buSzPct val="100000"/>
              <a:buFont typeface="Arial"/>
              <a:buAutoNum type="arabicPeriod"/>
            </a:pPr>
            <a:r>
              <a:rPr lang="en-GB" sz="2400">
                <a:solidFill>
                  <a:srgbClr val="E06666"/>
                </a:solidFill>
              </a:rPr>
              <a:t>Deposit with CrossRef</a:t>
            </a:r>
          </a:p>
        </p:txBody>
      </p:sp>
      <p:sp>
        <p:nvSpPr>
          <p:cNvPr id="229" name="Shape 229"/>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buNone/>
            </a:pPr>
            <a:r>
              <a:rPr lang="en-GB"/>
              <a:t>Distribution</a:t>
            </a:r>
          </a:p>
          <a:p>
            <a:pPr marL="457200" lvl="0" indent="-381000" rtl="0">
              <a:buClr>
                <a:srgbClr val="E06666"/>
              </a:buClr>
              <a:buSzPct val="100000"/>
              <a:buFont typeface="Arial"/>
              <a:buAutoNum type="arabicPeriod"/>
            </a:pPr>
            <a:r>
              <a:rPr lang="en-GB" sz="2400">
                <a:solidFill>
                  <a:srgbClr val="E06666"/>
                </a:solidFill>
              </a:rPr>
              <a:t>Deposit with CrossRef</a:t>
            </a:r>
          </a:p>
          <a:p>
            <a:endParaRPr lang="en-GB" sz="2400">
              <a:solidFill>
                <a:srgbClr val="E06666"/>
              </a:solidFill>
            </a:endParaRPr>
          </a:p>
          <a:p>
            <a:pPr marL="457200" lvl="0" indent="-381000" rtl="0">
              <a:buClr>
                <a:schemeClr val="dk1"/>
              </a:buClr>
              <a:buSzPct val="100000"/>
              <a:buFont typeface="Arial"/>
              <a:buAutoNum type="arabicPeriod"/>
            </a:pPr>
            <a:r>
              <a:rPr lang="en-GB" sz="2400"/>
              <a:t>Metadata distribution via CrossRef API to CHORUS aggregation services, funders, others</a:t>
            </a:r>
          </a:p>
        </p:txBody>
      </p:sp>
    </p:spTree>
  </p:cSld>
  <p:clrMapOvr>
    <a:masterClrMapping/>
  </p:clrMapOvr>
  <p:transition xmlns:p14="http://schemas.microsoft.com/office/powerpoint/2010/mai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GB"/>
              <a:t>CrossRef Deposits - ORCIDs</a:t>
            </a:r>
          </a:p>
        </p:txBody>
      </p:sp>
      <p:sp>
        <p:nvSpPr>
          <p:cNvPr id="235" name="Shape 235"/>
          <p:cNvSpPr txBox="1">
            <a:spLocks noGrp="1"/>
          </p:cNvSpPr>
          <p:nvPr>
            <p:ph type="body" idx="1"/>
          </p:nvPr>
        </p:nvSpPr>
        <p:spPr>
          <a:xfrm>
            <a:off x="457200" y="10477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Allow funding agencies to connect researchers to funding</a:t>
            </a:r>
          </a:p>
          <a:p>
            <a:pPr marL="457200" lvl="0" indent="-419100" rtl="0">
              <a:buClr>
                <a:schemeClr val="dk1"/>
              </a:buClr>
              <a:buSzPct val="166666"/>
              <a:buFont typeface="Arial"/>
              <a:buChar char="•"/>
            </a:pPr>
            <a:r>
              <a:rPr lang="en-GB"/>
              <a:t>CrossRef deposit metadata can include an ORCID for each contributor:</a:t>
            </a:r>
          </a:p>
        </p:txBody>
      </p:sp>
      <p:sp>
        <p:nvSpPr>
          <p:cNvPr id="236" name="Shape 236"/>
          <p:cNvSpPr txBox="1"/>
          <p:nvPr/>
        </p:nvSpPr>
        <p:spPr>
          <a:xfrm>
            <a:off x="1106075" y="3184625"/>
            <a:ext cx="7537799" cy="1436399"/>
          </a:xfrm>
          <a:prstGeom prst="rect">
            <a:avLst/>
          </a:prstGeom>
        </p:spPr>
        <p:txBody>
          <a:bodyPr lIns="91425" tIns="91425" rIns="91425" bIns="91425" anchor="t" anchorCtr="0">
            <a:noAutofit/>
          </a:bodyPr>
          <a:lstStyle/>
          <a:p>
            <a:pPr lvl="0" rtl="0">
              <a:buNone/>
            </a:pPr>
            <a:r>
              <a:rPr lang="en-GB">
                <a:latin typeface="Courier New"/>
                <a:ea typeface="Courier New"/>
                <a:cs typeface="Courier New"/>
                <a:sym typeface="Courier New"/>
              </a:rPr>
              <a:t>&lt;contributor role=”author”&gt;</a:t>
            </a:r>
          </a:p>
          <a:p>
            <a:pPr lvl="0" rtl="0">
              <a:buNone/>
            </a:pPr>
            <a:r>
              <a:rPr lang="en-GB">
                <a:latin typeface="Courier New"/>
                <a:ea typeface="Courier New"/>
                <a:cs typeface="Courier New"/>
                <a:sym typeface="Courier New"/>
              </a:rPr>
              <a:t>    &lt;person_name&gt;</a:t>
            </a:r>
          </a:p>
          <a:p>
            <a:pPr lvl="0" rtl="0">
              <a:buNone/>
            </a:pPr>
            <a:r>
              <a:rPr lang="en-GB">
                <a:latin typeface="Courier New"/>
                <a:ea typeface="Courier New"/>
                <a:cs typeface="Courier New"/>
                <a:sym typeface="Courier New"/>
              </a:rPr>
              <a:t>        &lt;given_name&gt;Josiah&lt;/given_name&gt;</a:t>
            </a:r>
          </a:p>
          <a:p>
            <a:pPr lvl="0" rtl="0">
              <a:buNone/>
            </a:pPr>
            <a:r>
              <a:rPr lang="en-GB">
                <a:latin typeface="Courier New"/>
                <a:ea typeface="Courier New"/>
                <a:cs typeface="Courier New"/>
                <a:sym typeface="Courier New"/>
              </a:rPr>
              <a:t>        &lt;surname&gt;Carberry&lt;/surname&gt;</a:t>
            </a:r>
          </a:p>
          <a:p>
            <a:pPr lvl="0" rtl="0">
              <a:buNone/>
            </a:pPr>
            <a:r>
              <a:rPr lang="en-GB">
                <a:latin typeface="Courier New"/>
                <a:ea typeface="Courier New"/>
                <a:cs typeface="Courier New"/>
                <a:sym typeface="Courier New"/>
              </a:rPr>
              <a:t>        &lt;ORCID&gt;</a:t>
            </a:r>
            <a:r>
              <a:rPr lang="en-GB" u="sng">
                <a:solidFill>
                  <a:schemeClr val="hlink"/>
                </a:solidFill>
                <a:latin typeface="Courier New"/>
                <a:ea typeface="Courier New"/>
                <a:cs typeface="Courier New"/>
                <a:sym typeface="Courier New"/>
                <a:hlinkClick r:id="rId3"/>
              </a:rPr>
              <a:t>http://orcid.org/0000-0002-1825-0097</a:t>
            </a:r>
            <a:r>
              <a:rPr lang="en-GB">
                <a:latin typeface="Courier New"/>
                <a:ea typeface="Courier New"/>
                <a:cs typeface="Courier New"/>
                <a:sym typeface="Courier New"/>
              </a:rPr>
              <a:t>&lt;/ORCID&gt;</a:t>
            </a:r>
          </a:p>
          <a:p>
            <a:pPr lvl="0" rtl="0">
              <a:buNone/>
            </a:pPr>
            <a:r>
              <a:rPr lang="en-GB">
                <a:latin typeface="Courier New"/>
                <a:ea typeface="Courier New"/>
                <a:cs typeface="Courier New"/>
                <a:sym typeface="Courier New"/>
              </a:rPr>
              <a:t>    &lt;/person_name&gt;</a:t>
            </a:r>
          </a:p>
          <a:p>
            <a:pPr lvl="0" rtl="0">
              <a:buNone/>
            </a:pPr>
            <a:r>
              <a:rPr lang="en-GB">
                <a:latin typeface="Courier New"/>
                <a:ea typeface="Courier New"/>
                <a:cs typeface="Courier New"/>
                <a:sym typeface="Courier New"/>
              </a:rPr>
              <a:t>&lt;/contributor&gt;</a:t>
            </a:r>
          </a:p>
        </p:txBody>
      </p:sp>
    </p:spTree>
  </p:cSld>
  <p:clrMapOvr>
    <a:masterClrMapping/>
  </p:clrMapOvr>
  <p:transition xmlns:p14="http://schemas.microsoft.com/office/powerpoint/2010/mai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CrossRef Deposits - Abstracts</a:t>
            </a:r>
          </a:p>
        </p:txBody>
      </p:sp>
      <p:sp>
        <p:nvSpPr>
          <p:cNvPr id="242" name="Shape 242"/>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Agencies may want to display abstracts in research portals</a:t>
            </a:r>
          </a:p>
          <a:p>
            <a:endParaRPr lang="en-GB"/>
          </a:p>
          <a:p>
            <a:pPr marL="457200" lvl="0" indent="-419100" rtl="0">
              <a:buClr>
                <a:schemeClr val="dk1"/>
              </a:buClr>
              <a:buSzPct val="166666"/>
              <a:buFont typeface="Arial"/>
              <a:buChar char="•"/>
            </a:pPr>
            <a:r>
              <a:rPr lang="en-GB"/>
              <a:t>CrossRef metadata can accept a plain abstract text or a JATS </a:t>
            </a:r>
            <a:r>
              <a:rPr lang="en-GB">
                <a:latin typeface="Courier New"/>
                <a:ea typeface="Courier New"/>
                <a:cs typeface="Courier New"/>
                <a:sym typeface="Courier New"/>
              </a:rPr>
              <a:t>&lt;abstract&gt;</a:t>
            </a:r>
            <a:r>
              <a:rPr lang="en-GB"/>
              <a:t> element</a:t>
            </a: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CrossRef Deposits - References</a:t>
            </a:r>
          </a:p>
        </p:txBody>
      </p:sp>
      <p:sp>
        <p:nvSpPr>
          <p:cNvPr id="248" name="Shape 24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Has been possible to record under CrossRef Cited-By</a:t>
            </a:r>
          </a:p>
          <a:p>
            <a:pPr marL="914400" lvl="1" indent="-381000" rtl="0">
              <a:buClr>
                <a:schemeClr val="dk1"/>
              </a:buClr>
              <a:buSzPct val="80000"/>
              <a:buFont typeface="Courier New"/>
              <a:buChar char="o"/>
            </a:pPr>
            <a:r>
              <a:rPr lang="en-GB"/>
              <a:t>Now possible to make references explicitly public</a:t>
            </a:r>
          </a:p>
          <a:p>
            <a:pPr marL="457200" lvl="0" indent="-419100" rtl="0">
              <a:buClr>
                <a:schemeClr val="dk1"/>
              </a:buClr>
              <a:buSzPct val="166666"/>
              <a:buFont typeface="Arial"/>
              <a:buChar char="•"/>
            </a:pPr>
            <a:r>
              <a:rPr lang="en-GB"/>
              <a:t>Give funding agencies insight into what other research is important for the research they fund</a:t>
            </a:r>
          </a:p>
        </p:txBody>
      </p:sp>
      <p:sp>
        <p:nvSpPr>
          <p:cNvPr id="249" name="Shape 249"/>
          <p:cNvSpPr txBox="1"/>
          <p:nvPr/>
        </p:nvSpPr>
        <p:spPr>
          <a:xfrm>
            <a:off x="1917675" y="3980400"/>
            <a:ext cx="7911600" cy="810000"/>
          </a:xfrm>
          <a:prstGeom prst="rect">
            <a:avLst/>
          </a:prstGeom>
        </p:spPr>
        <p:txBody>
          <a:bodyPr lIns="91425" tIns="91425" rIns="91425" bIns="91425" anchor="t" anchorCtr="0">
            <a:noAutofit/>
          </a:bodyPr>
          <a:lstStyle/>
          <a:p>
            <a:pPr lvl="0" rtl="0">
              <a:buNone/>
            </a:pPr>
            <a:r>
              <a:rPr lang="en-GB" sz="1600">
                <a:latin typeface="Courier New"/>
                <a:ea typeface="Courier New"/>
                <a:cs typeface="Courier New"/>
                <a:sym typeface="Courier New"/>
              </a:rPr>
              <a:t>&lt;reference_distribution_opts&gt;</a:t>
            </a:r>
          </a:p>
          <a:p>
            <a:pPr lvl="0" rtl="0">
              <a:buNone/>
            </a:pPr>
            <a:r>
              <a:rPr lang="en-GB" sz="1600">
                <a:solidFill>
                  <a:srgbClr val="E06666"/>
                </a:solidFill>
                <a:latin typeface="Courier New"/>
                <a:ea typeface="Courier New"/>
                <a:cs typeface="Courier New"/>
                <a:sym typeface="Courier New"/>
              </a:rPr>
              <a:t>    any</a:t>
            </a:r>
          </a:p>
          <a:p>
            <a:pPr>
              <a:buNone/>
            </a:pPr>
            <a:r>
              <a:rPr lang="en-GB" sz="1600">
                <a:latin typeface="Courier New"/>
                <a:ea typeface="Courier New"/>
                <a:cs typeface="Courier New"/>
                <a:sym typeface="Courier New"/>
              </a:rPr>
              <a:t>&lt;/reference_distribution_opts&gt;</a:t>
            </a:r>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Metadata Collection and Distribution</a:t>
            </a:r>
          </a:p>
        </p:txBody>
      </p:sp>
      <p:sp>
        <p:nvSpPr>
          <p:cNvPr id="68" name="Shape 68"/>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buNone/>
            </a:pPr>
            <a:r>
              <a:rPr lang="en-GB"/>
              <a:t>Collection</a:t>
            </a:r>
          </a:p>
          <a:p>
            <a:pPr marL="457200" lvl="0" indent="-381000" rtl="0">
              <a:buClr>
                <a:schemeClr val="dk1"/>
              </a:buClr>
              <a:buSzPct val="100000"/>
              <a:buFont typeface="Arial"/>
              <a:buAutoNum type="arabicPeriod"/>
            </a:pPr>
            <a:r>
              <a:rPr lang="en-GB" sz="2400"/>
              <a:t>Determine funding of research</a:t>
            </a:r>
          </a:p>
          <a:p>
            <a:pPr marL="457200" lvl="0" indent="-381000" rtl="0">
              <a:buClr>
                <a:schemeClr val="dk1"/>
              </a:buClr>
              <a:buSzPct val="100000"/>
              <a:buFont typeface="Arial"/>
              <a:buAutoNum type="arabicPeriod"/>
            </a:pPr>
            <a:r>
              <a:rPr lang="en-GB" sz="2400"/>
              <a:t>Determine licenses</a:t>
            </a:r>
          </a:p>
          <a:p>
            <a:pPr marL="457200" lvl="0" indent="-381000" rtl="0">
              <a:buClr>
                <a:schemeClr val="dk1"/>
              </a:buClr>
              <a:buSzPct val="100000"/>
              <a:buFont typeface="Arial"/>
              <a:buAutoNum type="arabicPeriod"/>
            </a:pPr>
            <a:r>
              <a:rPr lang="en-GB" sz="2400"/>
              <a:t>Determine resources</a:t>
            </a:r>
          </a:p>
          <a:p>
            <a:pPr marL="457200" lvl="0" indent="-381000" rtl="0">
              <a:buClr>
                <a:schemeClr val="dk1"/>
              </a:buClr>
              <a:buSzPct val="100000"/>
              <a:buFont typeface="Arial"/>
              <a:buAutoNum type="arabicPeriod"/>
            </a:pPr>
            <a:r>
              <a:rPr lang="en-GB" sz="2400"/>
              <a:t>Determine archive locations</a:t>
            </a:r>
          </a:p>
          <a:p>
            <a:pPr marL="457200" lvl="0" indent="-381000">
              <a:buClr>
                <a:schemeClr val="dk1"/>
              </a:buClr>
              <a:buSzPct val="100000"/>
              <a:buFont typeface="Arial"/>
              <a:buAutoNum type="arabicPeriod"/>
            </a:pPr>
            <a:r>
              <a:rPr lang="en-GB" sz="2400"/>
              <a:t>Deposit with CrossRef</a:t>
            </a:r>
          </a:p>
        </p:txBody>
      </p:sp>
      <p:sp>
        <p:nvSpPr>
          <p:cNvPr id="69" name="Shape 69"/>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buNone/>
            </a:pPr>
            <a:r>
              <a:rPr lang="en-GB"/>
              <a:t>Distribution</a:t>
            </a:r>
          </a:p>
          <a:p>
            <a:pPr marL="457200" lvl="0" indent="-381000" rtl="0">
              <a:buClr>
                <a:schemeClr val="dk1"/>
              </a:buClr>
              <a:buSzPct val="100000"/>
              <a:buFont typeface="Arial"/>
              <a:buAutoNum type="arabicPeriod"/>
            </a:pPr>
            <a:r>
              <a:rPr lang="en-GB" sz="2400"/>
              <a:t>Deposit with CrossRef</a:t>
            </a:r>
          </a:p>
          <a:p>
            <a:endParaRPr lang="en-GB" sz="2400"/>
          </a:p>
          <a:p>
            <a:pPr marL="457200" lvl="0" indent="-381000">
              <a:buClr>
                <a:schemeClr val="dk1"/>
              </a:buClr>
              <a:buSzPct val="100000"/>
              <a:buFont typeface="Arial"/>
              <a:buAutoNum type="arabicPeriod"/>
            </a:pPr>
            <a:r>
              <a:rPr lang="en-GB" sz="2400"/>
              <a:t>Metadata distribution via CrossRef API to CHORUS aggregation services, funding agencies, others</a:t>
            </a:r>
          </a:p>
        </p:txBody>
      </p:sp>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CrossRef Deposits</a:t>
            </a:r>
          </a:p>
        </p:txBody>
      </p:sp>
      <p:sp>
        <p:nvSpPr>
          <p:cNvPr id="255" name="Shape 25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Resource (partial) deposits</a:t>
            </a:r>
          </a:p>
          <a:p>
            <a:pPr marL="914400" lvl="1" indent="-381000" rtl="0">
              <a:buClr>
                <a:schemeClr val="dk1"/>
              </a:buClr>
              <a:buSzPct val="80000"/>
              <a:buFont typeface="Courier New"/>
              <a:buChar char="o"/>
            </a:pPr>
            <a:r>
              <a:rPr lang="en-GB"/>
              <a:t>FundRef, license and full-text links (and references) can be deposited separately</a:t>
            </a:r>
          </a:p>
        </p:txBody>
      </p:sp>
      <p:pic>
        <p:nvPicPr>
          <p:cNvPr id="256" name="Shape 256"/>
          <p:cNvPicPr preferRelativeResize="0"/>
          <p:nvPr/>
        </p:nvPicPr>
        <p:blipFill>
          <a:blip r:embed="rId3"/>
          <a:stretch>
            <a:fillRect/>
          </a:stretch>
        </p:blipFill>
        <p:spPr>
          <a:xfrm>
            <a:off x="6653000" y="3010462"/>
            <a:ext cx="1750125" cy="1665975"/>
          </a:xfrm>
          <a:prstGeom prst="rect">
            <a:avLst/>
          </a:prstGeom>
          <a:noFill/>
          <a:ln>
            <a:noFill/>
          </a:ln>
        </p:spPr>
      </p:pic>
      <p:sp>
        <p:nvSpPr>
          <p:cNvPr id="257" name="Shape 257"/>
          <p:cNvSpPr txBox="1"/>
          <p:nvPr/>
        </p:nvSpPr>
        <p:spPr>
          <a:xfrm>
            <a:off x="457775" y="2918250"/>
            <a:ext cx="5728500" cy="2002799"/>
          </a:xfrm>
          <a:prstGeom prst="rect">
            <a:avLst/>
          </a:prstGeom>
        </p:spPr>
        <p:txBody>
          <a:bodyPr lIns="91425" tIns="91425" rIns="91425" bIns="91425" anchor="t" anchorCtr="0">
            <a:noAutofit/>
          </a:bodyPr>
          <a:lstStyle/>
          <a:p>
            <a:pPr marL="457200" lvl="0" indent="-419100" rtl="0">
              <a:spcBef>
                <a:spcPts val="600"/>
              </a:spcBef>
              <a:buClr>
                <a:schemeClr val="dk1"/>
              </a:buClr>
              <a:buSzPct val="166666"/>
              <a:buFont typeface="Arial"/>
              <a:buChar char="•"/>
            </a:pPr>
            <a:r>
              <a:rPr lang="en-GB" sz="3000">
                <a:solidFill>
                  <a:schemeClr val="dk1"/>
                </a:solidFill>
              </a:rPr>
              <a:t>CrossMark or not CrossMark?</a:t>
            </a:r>
          </a:p>
          <a:p>
            <a:pPr marL="914400" lvl="1" indent="-381000" rtl="0">
              <a:spcBef>
                <a:spcPts val="480"/>
              </a:spcBef>
              <a:buClr>
                <a:schemeClr val="dk1"/>
              </a:buClr>
              <a:buSzPct val="100000"/>
              <a:buFont typeface="Courier New"/>
              <a:buChar char="o"/>
            </a:pPr>
            <a:r>
              <a:rPr lang="en-GB" sz="2400">
                <a:solidFill>
                  <a:schemeClr val="dk1"/>
                </a:solidFill>
              </a:rPr>
              <a:t>FundRef and license metadata</a:t>
            </a:r>
          </a:p>
          <a:p>
            <a:pPr marL="914400" lvl="1" indent="-381000" rtl="0">
              <a:spcBef>
                <a:spcPts val="480"/>
              </a:spcBef>
              <a:buClr>
                <a:schemeClr val="dk1"/>
              </a:buClr>
              <a:buSzPct val="100000"/>
              <a:buFont typeface="Courier New"/>
              <a:buChar char="o"/>
            </a:pPr>
            <a:r>
              <a:rPr lang="en-GB" sz="2400">
                <a:solidFill>
                  <a:schemeClr val="dk1"/>
                </a:solidFill>
              </a:rPr>
              <a:t>Recommended if you are planning to implement CrossMark</a:t>
            </a:r>
          </a:p>
          <a:p>
            <a:endParaRPr lang="en-GB" sz="2400">
              <a:solidFill>
                <a:schemeClr val="dk1"/>
              </a:solidFill>
            </a:endParaRP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CrossMark Record Tab</a:t>
            </a:r>
          </a:p>
        </p:txBody>
      </p:sp>
      <p:pic>
        <p:nvPicPr>
          <p:cNvPr id="263" name="Shape 263"/>
          <p:cNvPicPr preferRelativeResize="0"/>
          <p:nvPr/>
        </p:nvPicPr>
        <p:blipFill>
          <a:blip r:embed="rId3"/>
          <a:stretch>
            <a:fillRect/>
          </a:stretch>
        </p:blipFill>
        <p:spPr>
          <a:xfrm>
            <a:off x="1533275" y="1139575"/>
            <a:ext cx="6077450" cy="3536699"/>
          </a:xfrm>
          <a:prstGeom prst="rect">
            <a:avLst/>
          </a:prstGeom>
          <a:noFill/>
          <a:ln w="38100" cap="flat">
            <a:solidFill>
              <a:srgbClr val="D9D9D9"/>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CrossRef Deposits</a:t>
            </a:r>
          </a:p>
        </p:txBody>
      </p:sp>
      <p:sp>
        <p:nvSpPr>
          <p:cNvPr id="269" name="Shape 26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All of the metadata discussed can be applied to datasets, proceedings, reports etc. that have CrossRef DOIs</a:t>
            </a:r>
          </a:p>
          <a:p>
            <a:pPr marL="914400" lvl="1" indent="-381000">
              <a:buClr>
                <a:schemeClr val="dk1"/>
              </a:buClr>
              <a:buSzPct val="80000"/>
              <a:buFont typeface="Courier New"/>
              <a:buChar char="o"/>
            </a:pPr>
            <a:r>
              <a:rPr lang="en-GB"/>
              <a:t>Funding agencies would be able to track datasets as well as articles</a:t>
            </a: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CrossRef is agnostic...</a:t>
            </a:r>
          </a:p>
        </p:txBody>
      </p:sp>
      <p:sp>
        <p:nvSpPr>
          <p:cNvPr id="275" name="Shape 27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about publishing business models</a:t>
            </a:r>
          </a:p>
          <a:p>
            <a:pPr marL="914400" lvl="1" indent="-381000" rtl="0">
              <a:buClr>
                <a:schemeClr val="dk1"/>
              </a:buClr>
              <a:buSzPct val="80000"/>
              <a:buFont typeface="Courier New"/>
              <a:buChar char="o"/>
            </a:pPr>
            <a:r>
              <a:rPr lang="en-GB"/>
              <a:t>OA publishers can participate in FundRef, CrossRef Text and Data Mining, and deposit new forms of metadata</a:t>
            </a:r>
          </a:p>
          <a:p>
            <a:pPr marL="457200" lvl="0" indent="-419100" rtl="0">
              <a:buClr>
                <a:schemeClr val="dk1"/>
              </a:buClr>
              <a:buSzPct val="166666"/>
              <a:buFont typeface="Arial"/>
              <a:buChar char="•"/>
            </a:pPr>
            <a:r>
              <a:rPr lang="en-GB"/>
              <a:t>about funder geographical location</a:t>
            </a:r>
          </a:p>
          <a:p>
            <a:pPr marL="914400" lvl="1" indent="-381000" rtl="0">
              <a:buClr>
                <a:schemeClr val="dk1"/>
              </a:buClr>
              <a:buSzPct val="80000"/>
              <a:buFont typeface="Courier New"/>
              <a:buChar char="o"/>
            </a:pPr>
            <a:r>
              <a:rPr lang="en-GB"/>
              <a:t>FundRef registry covers funders across the world</a:t>
            </a:r>
          </a:p>
          <a:p>
            <a:pPr marL="914400" lvl="1" indent="-381000" rtl="0">
              <a:buClr>
                <a:schemeClr val="dk1"/>
              </a:buClr>
              <a:buSzPct val="80000"/>
              <a:buFont typeface="Courier New"/>
              <a:buChar char="o"/>
            </a:pPr>
            <a:r>
              <a:rPr lang="en-GB"/>
              <a:t>CrossRef encourages CHORUS participants to deposit all funding, not just US federal agencies</a:t>
            </a:r>
          </a:p>
        </p:txBody>
      </p:sp>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129778"/>
            <a:ext cx="8229600" cy="857400"/>
          </a:xfrm>
          <a:prstGeom prst="rect">
            <a:avLst/>
          </a:prstGeom>
        </p:spPr>
        <p:txBody>
          <a:bodyPr lIns="91425" tIns="91425" rIns="91425" bIns="91425" anchor="b" anchorCtr="0">
            <a:noAutofit/>
          </a:bodyPr>
          <a:lstStyle/>
          <a:p>
            <a:pPr>
              <a:buNone/>
            </a:pPr>
            <a:r>
              <a:rPr lang="en-GB" dirty="0"/>
              <a:t>Implementation Recap</a:t>
            </a:r>
          </a:p>
        </p:txBody>
      </p:sp>
      <p:sp>
        <p:nvSpPr>
          <p:cNvPr id="281" name="Shape 281"/>
          <p:cNvSpPr txBox="1">
            <a:spLocks noGrp="1"/>
          </p:cNvSpPr>
          <p:nvPr>
            <p:ph type="body" idx="1"/>
          </p:nvPr>
        </p:nvSpPr>
        <p:spPr>
          <a:xfrm>
            <a:off x="457200" y="1128609"/>
            <a:ext cx="8229600" cy="3902999"/>
          </a:xfrm>
          <a:prstGeom prst="rect">
            <a:avLst/>
          </a:prstGeom>
        </p:spPr>
        <p:txBody>
          <a:bodyPr lIns="91425" tIns="91425" rIns="91425" bIns="91425" anchor="t" anchorCtr="0">
            <a:normAutofit fontScale="92500" lnSpcReduction="10000"/>
          </a:bodyPr>
          <a:lstStyle/>
          <a:p>
            <a:pPr marL="457200" lvl="0" indent="-419100" rtl="0">
              <a:buClr>
                <a:schemeClr val="dk1"/>
              </a:buClr>
              <a:buSzPct val="100000"/>
              <a:buFont typeface="Arial"/>
              <a:buAutoNum type="arabicPeriod"/>
            </a:pPr>
            <a:r>
              <a:rPr lang="en-GB" dirty="0"/>
              <a:t>Determine funding of research output</a:t>
            </a:r>
          </a:p>
          <a:p>
            <a:pPr marL="914400" lvl="1" indent="-381000" rtl="0">
              <a:buClr>
                <a:schemeClr val="dk1"/>
              </a:buClr>
              <a:buSzPct val="80000"/>
              <a:buFont typeface="Arial"/>
              <a:buAutoNum type="alphaLcPeriod"/>
            </a:pPr>
            <a:r>
              <a:rPr lang="en-GB" dirty="0"/>
              <a:t>Implement </a:t>
            </a:r>
            <a:r>
              <a:rPr lang="en-GB" dirty="0" err="1"/>
              <a:t>FundRef</a:t>
            </a:r>
            <a:r>
              <a:rPr lang="en-GB" dirty="0"/>
              <a:t> data collection on manuscript submission, or integrate into production phase</a:t>
            </a:r>
          </a:p>
          <a:p>
            <a:pPr marL="457200" lvl="0" indent="-419100" rtl="0">
              <a:buClr>
                <a:schemeClr val="dk1"/>
              </a:buClr>
              <a:buSzPct val="100000"/>
              <a:buFont typeface="Arial"/>
              <a:buAutoNum type="arabicPeriod"/>
            </a:pPr>
            <a:r>
              <a:rPr lang="en-GB" dirty="0"/>
              <a:t>Select license and full-text links</a:t>
            </a:r>
          </a:p>
          <a:p>
            <a:pPr marL="914400" lvl="1" indent="-381000" rtl="0">
              <a:buClr>
                <a:schemeClr val="dk1"/>
              </a:buClr>
              <a:buSzPct val="80000"/>
              <a:buFont typeface="Arial"/>
              <a:buAutoNum type="alphaLcPeriod"/>
            </a:pPr>
            <a:r>
              <a:rPr lang="en-GB" dirty="0"/>
              <a:t>Create license pages</a:t>
            </a:r>
          </a:p>
          <a:p>
            <a:pPr marL="914400" lvl="1" indent="-381000" rtl="0">
              <a:buClr>
                <a:schemeClr val="dk1"/>
              </a:buClr>
              <a:buSzPct val="80000"/>
              <a:buFont typeface="Arial"/>
              <a:buAutoNum type="alphaLcPeriod"/>
            </a:pPr>
            <a:r>
              <a:rPr lang="en-GB" dirty="0"/>
              <a:t>Optionally register DOIs for licenses</a:t>
            </a:r>
          </a:p>
          <a:p>
            <a:pPr marL="457200" lvl="0" indent="-419100" rtl="0">
              <a:buClr>
                <a:schemeClr val="dk1"/>
              </a:buClr>
              <a:buSzPct val="100000"/>
              <a:buFont typeface="Arial"/>
              <a:buAutoNum type="arabicPeriod"/>
            </a:pPr>
            <a:r>
              <a:rPr lang="en-GB" dirty="0"/>
              <a:t>Deposit with </a:t>
            </a:r>
            <a:r>
              <a:rPr lang="en-GB" dirty="0" err="1"/>
              <a:t>CrossRef</a:t>
            </a:r>
            <a:endParaRPr lang="en-GB" dirty="0"/>
          </a:p>
          <a:p>
            <a:pPr marL="914400" lvl="1" indent="-381000" rtl="0">
              <a:buClr>
                <a:schemeClr val="dk1"/>
              </a:buClr>
              <a:buSzPct val="80000"/>
              <a:buFont typeface="Arial"/>
              <a:buAutoNum type="alphaLcPeriod"/>
            </a:pPr>
            <a:r>
              <a:rPr lang="en-GB" dirty="0"/>
              <a:t>Include funder DOIs, award numbers, license and full-text links, archive locations, (abstracts, ORCIDs, public references) in </a:t>
            </a:r>
            <a:r>
              <a:rPr lang="en-GB" dirty="0" err="1"/>
              <a:t>CrossRef</a:t>
            </a:r>
            <a:r>
              <a:rPr lang="en-GB" dirty="0"/>
              <a:t> metadata deposits</a:t>
            </a:r>
          </a:p>
          <a:p>
            <a:endParaRPr lang="en-GB" dirty="0"/>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GB"/>
              <a:t>CrossRef Metadata Links</a:t>
            </a:r>
          </a:p>
        </p:txBody>
      </p:sp>
      <p:sp>
        <p:nvSpPr>
          <p:cNvPr id="287" name="Shape 287"/>
          <p:cNvSpPr/>
          <p:nvPr/>
        </p:nvSpPr>
        <p:spPr>
          <a:xfrm>
            <a:off x="4205350" y="1368175"/>
            <a:ext cx="3300300" cy="3300300"/>
          </a:xfrm>
          <a:prstGeom prst="ellipse">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288" name="Shape 288"/>
          <p:cNvSpPr txBox="1"/>
          <p:nvPr/>
        </p:nvSpPr>
        <p:spPr>
          <a:xfrm>
            <a:off x="3398050" y="2683675"/>
            <a:ext cx="1764599" cy="921600"/>
          </a:xfrm>
          <a:prstGeom prst="rect">
            <a:avLst/>
          </a:prstGeom>
        </p:spPr>
        <p:txBody>
          <a:bodyPr lIns="91425" tIns="91425" rIns="91425" bIns="91425" anchor="t" anchorCtr="0">
            <a:noAutofit/>
          </a:bodyPr>
          <a:lstStyle/>
          <a:p>
            <a:endParaRPr/>
          </a:p>
        </p:txBody>
      </p:sp>
      <p:sp>
        <p:nvSpPr>
          <p:cNvPr id="289" name="Shape 289"/>
          <p:cNvSpPr/>
          <p:nvPr/>
        </p:nvSpPr>
        <p:spPr>
          <a:xfrm>
            <a:off x="3208600" y="2667025"/>
            <a:ext cx="1764599" cy="892800"/>
          </a:xfrm>
          <a:prstGeom prst="rect">
            <a:avLst/>
          </a:prstGeom>
          <a:solidFill>
            <a:srgbClr val="F4CCC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sz="1800"/>
              <a:t>Article DOIs</a:t>
            </a:r>
          </a:p>
        </p:txBody>
      </p:sp>
      <p:sp>
        <p:nvSpPr>
          <p:cNvPr id="290" name="Shape 290"/>
          <p:cNvSpPr/>
          <p:nvPr/>
        </p:nvSpPr>
        <p:spPr>
          <a:xfrm>
            <a:off x="6128200" y="3581425"/>
            <a:ext cx="1764599" cy="892800"/>
          </a:xfrm>
          <a:prstGeom prst="rect">
            <a:avLst/>
          </a:prstGeom>
          <a:solidFill>
            <a:srgbClr val="C9DAF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sz="1800"/>
              <a:t>Award Numbers</a:t>
            </a:r>
          </a:p>
        </p:txBody>
      </p:sp>
      <p:sp>
        <p:nvSpPr>
          <p:cNvPr id="291" name="Shape 291"/>
          <p:cNvSpPr/>
          <p:nvPr/>
        </p:nvSpPr>
        <p:spPr>
          <a:xfrm>
            <a:off x="5506600" y="1131125"/>
            <a:ext cx="1764599" cy="892800"/>
          </a:xfrm>
          <a:prstGeom prst="rect">
            <a:avLst/>
          </a:prstGeom>
          <a:solidFill>
            <a:srgbClr val="D9EAD3"/>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sz="1800"/>
              <a:t>Funder DOIs</a:t>
            </a:r>
          </a:p>
        </p:txBody>
      </p:sp>
      <p:sp>
        <p:nvSpPr>
          <p:cNvPr id="292" name="Shape 292"/>
          <p:cNvSpPr/>
          <p:nvPr/>
        </p:nvSpPr>
        <p:spPr>
          <a:xfrm>
            <a:off x="716850" y="3723025"/>
            <a:ext cx="1764599" cy="892800"/>
          </a:xfrm>
          <a:prstGeom prst="rect">
            <a:avLst/>
          </a:prstGeom>
          <a:solidFill>
            <a:srgbClr val="FFF2C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sz="1800"/>
              <a:t>Contributor ORCIDs</a:t>
            </a:r>
          </a:p>
        </p:txBody>
      </p:sp>
      <p:sp>
        <p:nvSpPr>
          <p:cNvPr id="293" name="Shape 293"/>
          <p:cNvSpPr/>
          <p:nvPr/>
        </p:nvSpPr>
        <p:spPr>
          <a:xfrm>
            <a:off x="716850" y="1579525"/>
            <a:ext cx="1764599" cy="892800"/>
          </a:xfrm>
          <a:prstGeom prst="rect">
            <a:avLst/>
          </a:prstGeom>
          <a:solidFill>
            <a:srgbClr val="D9D2E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sz="1800"/>
              <a:t>License URLs</a:t>
            </a:r>
          </a:p>
        </p:txBody>
      </p:sp>
      <p:sp>
        <p:nvSpPr>
          <p:cNvPr id="294" name="Shape 294"/>
          <p:cNvSpPr/>
          <p:nvPr/>
        </p:nvSpPr>
        <p:spPr>
          <a:xfrm>
            <a:off x="716850" y="2667025"/>
            <a:ext cx="1764599" cy="892800"/>
          </a:xfrm>
          <a:prstGeom prst="rect">
            <a:avLst/>
          </a:prstGeom>
          <a:solidFill>
            <a:srgbClr val="D0E0E3"/>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sz="1800"/>
              <a:t>Resource URLs</a:t>
            </a:r>
          </a:p>
        </p:txBody>
      </p:sp>
      <p:cxnSp>
        <p:nvCxnSpPr>
          <p:cNvPr id="295" name="Shape 295"/>
          <p:cNvCxnSpPr>
            <a:stCxn id="289" idx="1"/>
            <a:endCxn id="294" idx="3"/>
          </p:cNvCxnSpPr>
          <p:nvPr/>
        </p:nvCxnSpPr>
        <p:spPr>
          <a:xfrm rot="10800000">
            <a:off x="2481449" y="3113425"/>
            <a:ext cx="727150" cy="0"/>
          </a:xfrm>
          <a:prstGeom prst="straightConnector1">
            <a:avLst/>
          </a:prstGeom>
          <a:noFill/>
          <a:ln w="19050" cap="flat">
            <a:solidFill>
              <a:schemeClr val="dk2"/>
            </a:solidFill>
            <a:prstDash val="solid"/>
            <a:round/>
            <a:headEnd type="none" w="lg" len="lg"/>
            <a:tailEnd type="none" w="lg" len="lg"/>
          </a:ln>
        </p:spPr>
      </p:cxnSp>
      <p:cxnSp>
        <p:nvCxnSpPr>
          <p:cNvPr id="296" name="Shape 296"/>
          <p:cNvCxnSpPr>
            <a:stCxn id="289" idx="1"/>
            <a:endCxn id="292" idx="3"/>
          </p:cNvCxnSpPr>
          <p:nvPr/>
        </p:nvCxnSpPr>
        <p:spPr>
          <a:xfrm flipH="1">
            <a:off x="2481449" y="3113425"/>
            <a:ext cx="727150" cy="1056000"/>
          </a:xfrm>
          <a:prstGeom prst="straightConnector1">
            <a:avLst/>
          </a:prstGeom>
          <a:noFill/>
          <a:ln w="19050" cap="flat">
            <a:solidFill>
              <a:schemeClr val="dk2"/>
            </a:solidFill>
            <a:prstDash val="solid"/>
            <a:round/>
            <a:headEnd type="none" w="lg" len="lg"/>
            <a:tailEnd type="none" w="lg" len="lg"/>
          </a:ln>
        </p:spPr>
      </p:cxnSp>
      <p:cxnSp>
        <p:nvCxnSpPr>
          <p:cNvPr id="297" name="Shape 297"/>
          <p:cNvCxnSpPr>
            <a:stCxn id="293" idx="3"/>
            <a:endCxn id="289" idx="1"/>
          </p:cNvCxnSpPr>
          <p:nvPr/>
        </p:nvCxnSpPr>
        <p:spPr>
          <a:xfrm>
            <a:off x="2481449" y="2025925"/>
            <a:ext cx="727150" cy="1087500"/>
          </a:xfrm>
          <a:prstGeom prst="straightConnector1">
            <a:avLst/>
          </a:prstGeom>
          <a:noFill/>
          <a:ln w="19050" cap="flat">
            <a:solidFill>
              <a:schemeClr val="dk2"/>
            </a:solidFill>
            <a:prstDash val="solid"/>
            <a:round/>
            <a:headEnd type="none" w="lg" len="lg"/>
            <a:tailEnd type="none" w="lg" len="lg"/>
          </a:ln>
        </p:spPr>
      </p:cxn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Further Reading</a:t>
            </a:r>
          </a:p>
        </p:txBody>
      </p:sp>
      <p:sp>
        <p:nvSpPr>
          <p:cNvPr id="303" name="Shape 30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FundRef website</a:t>
            </a:r>
          </a:p>
          <a:p>
            <a:pPr marL="914400" lvl="1" indent="-381000" rtl="0">
              <a:buClr>
                <a:schemeClr val="dk1"/>
              </a:buClr>
              <a:buSzPct val="80000"/>
              <a:buFont typeface="Courier New"/>
              <a:buChar char="o"/>
            </a:pPr>
            <a:r>
              <a:rPr lang="en-GB" u="sng">
                <a:solidFill>
                  <a:schemeClr val="hlink"/>
                </a:solidFill>
                <a:hlinkClick r:id="rId3"/>
              </a:rPr>
              <a:t>http://www.crossref.org/fundref</a:t>
            </a:r>
          </a:p>
          <a:p>
            <a:pPr marL="457200" lvl="0" indent="-419100" rtl="0">
              <a:buClr>
                <a:schemeClr val="dk1"/>
              </a:buClr>
              <a:buSzPct val="166666"/>
              <a:buFont typeface="Arial"/>
              <a:buChar char="•"/>
            </a:pPr>
            <a:r>
              <a:rPr lang="en-GB"/>
              <a:t>Geoff Bilder’s Best Practice Guide for Funder KPIs</a:t>
            </a:r>
          </a:p>
          <a:p>
            <a:pPr marL="914400" lvl="1" indent="-381000" rtl="0">
              <a:buClr>
                <a:schemeClr val="dk1"/>
              </a:buClr>
              <a:buSzPct val="80000"/>
              <a:buFont typeface="Courier New"/>
              <a:buChar char="o"/>
            </a:pPr>
            <a:r>
              <a:rPr lang="en-GB" u="sng">
                <a:solidFill>
                  <a:schemeClr val="hlink"/>
                </a:solidFill>
                <a:hlinkClick r:id="rId4"/>
              </a:rPr>
              <a:t>http://api.crossref.org/help/bestpractice</a:t>
            </a:r>
          </a:p>
          <a:p>
            <a:pPr marL="457200" lvl="0" indent="-419100" rtl="0">
              <a:buClr>
                <a:schemeClr val="dk1"/>
              </a:buClr>
              <a:buSzPct val="166666"/>
              <a:buFont typeface="Arial"/>
              <a:buChar char="•"/>
            </a:pPr>
            <a:r>
              <a:rPr lang="en-GB"/>
              <a:t>Evan Owens’ CHORUS Implementation Guide</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buNone/>
            </a:pPr>
            <a:r>
              <a:rPr lang="en-GB"/>
              <a:t>Collection and Distribution</a:t>
            </a:r>
          </a:p>
        </p:txBody>
      </p:sp>
      <p:sp>
        <p:nvSpPr>
          <p:cNvPr id="75" name="Shape 75"/>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buNone/>
            </a:pPr>
            <a:r>
              <a:rPr lang="en-GB"/>
              <a:t>Collection</a:t>
            </a:r>
          </a:p>
          <a:p>
            <a:pPr marL="457200" lvl="0" indent="-381000" rtl="0">
              <a:buClr>
                <a:srgbClr val="E06666"/>
              </a:buClr>
              <a:buSzPct val="100000"/>
              <a:buFont typeface="Arial"/>
              <a:buAutoNum type="arabicPeriod"/>
            </a:pPr>
            <a:r>
              <a:rPr lang="en-GB" sz="2400">
                <a:solidFill>
                  <a:srgbClr val="E06666"/>
                </a:solidFill>
              </a:rPr>
              <a:t>Determine funding of research</a:t>
            </a:r>
          </a:p>
          <a:p>
            <a:pPr marL="457200" lvl="0" indent="-381000" rtl="0">
              <a:buClr>
                <a:srgbClr val="434343"/>
              </a:buClr>
              <a:buSzPct val="100000"/>
              <a:buFont typeface="Arial"/>
              <a:buAutoNum type="arabicPeriod"/>
            </a:pPr>
            <a:r>
              <a:rPr lang="en-GB" sz="2400">
                <a:solidFill>
                  <a:srgbClr val="434343"/>
                </a:solidFill>
              </a:rPr>
              <a:t>Determine licenses</a:t>
            </a:r>
          </a:p>
          <a:p>
            <a:pPr marL="457200" lvl="0" indent="-381000" rtl="0">
              <a:buClr>
                <a:srgbClr val="434343"/>
              </a:buClr>
              <a:buSzPct val="100000"/>
              <a:buFont typeface="Arial"/>
              <a:buAutoNum type="arabicPeriod"/>
            </a:pPr>
            <a:r>
              <a:rPr lang="en-GB" sz="2400">
                <a:solidFill>
                  <a:srgbClr val="434343"/>
                </a:solidFill>
              </a:rPr>
              <a:t>Determine resources</a:t>
            </a:r>
          </a:p>
          <a:p>
            <a:pPr marL="457200" lvl="0" indent="-381000" rtl="0">
              <a:buClr>
                <a:srgbClr val="434343"/>
              </a:buClr>
              <a:buSzPct val="100000"/>
              <a:buFont typeface="Arial"/>
              <a:buAutoNum type="arabicPeriod"/>
            </a:pPr>
            <a:r>
              <a:rPr lang="en-GB" sz="2400">
                <a:solidFill>
                  <a:srgbClr val="434343"/>
                </a:solidFill>
              </a:rPr>
              <a:t>Determine archive locations</a:t>
            </a:r>
          </a:p>
          <a:p>
            <a:pPr marL="457200" lvl="0" indent="-381000" rtl="0">
              <a:buClr>
                <a:srgbClr val="434343"/>
              </a:buClr>
              <a:buSzPct val="100000"/>
              <a:buFont typeface="Arial"/>
              <a:buAutoNum type="arabicPeriod"/>
            </a:pPr>
            <a:r>
              <a:rPr lang="en-GB" sz="2400">
                <a:solidFill>
                  <a:srgbClr val="434343"/>
                </a:solidFill>
              </a:rPr>
              <a:t>Deposit with CrossRef</a:t>
            </a:r>
          </a:p>
        </p:txBody>
      </p:sp>
      <p:sp>
        <p:nvSpPr>
          <p:cNvPr id="76" name="Shape 76"/>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lvl="0" rtl="0">
              <a:buNone/>
            </a:pPr>
            <a:r>
              <a:rPr lang="en-GB"/>
              <a:t>Distribution</a:t>
            </a:r>
          </a:p>
          <a:p>
            <a:pPr marL="457200" lvl="0" indent="-381000" rtl="0">
              <a:buClr>
                <a:schemeClr val="dk1"/>
              </a:buClr>
              <a:buSzPct val="100000"/>
              <a:buFont typeface="Arial"/>
              <a:buAutoNum type="arabicPeriod"/>
            </a:pPr>
            <a:r>
              <a:rPr lang="en-GB" sz="2400"/>
              <a:t>Deposit with CrossRef</a:t>
            </a:r>
          </a:p>
          <a:p>
            <a:endParaRPr lang="en-GB" sz="2400"/>
          </a:p>
          <a:p>
            <a:pPr marL="457200" lvl="0" indent="-381000" rtl="0">
              <a:buClr>
                <a:schemeClr val="dk1"/>
              </a:buClr>
              <a:buSzPct val="100000"/>
              <a:buFont typeface="Arial"/>
              <a:buAutoNum type="arabicPeriod"/>
            </a:pPr>
            <a:r>
              <a:rPr lang="en-GB" sz="2400"/>
              <a:t>Metadata distribution via CrossRef API to CHORUS aggregation services, funders, others</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FundRef</a:t>
            </a:r>
          </a:p>
        </p:txBody>
      </p:sp>
      <p:sp>
        <p:nvSpPr>
          <p:cNvPr id="82" name="Shape 82"/>
          <p:cNvSpPr/>
          <p:nvPr/>
        </p:nvSpPr>
        <p:spPr>
          <a:xfrm>
            <a:off x="2757550" y="1368175"/>
            <a:ext cx="3300300" cy="3300300"/>
          </a:xfrm>
          <a:prstGeom prst="ellipse">
            <a:avLst/>
          </a:prstGeom>
          <a:solidFill>
            <a:srgbClr val="FFFFFF"/>
          </a:solid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83" name="Shape 83"/>
          <p:cNvSpPr txBox="1"/>
          <p:nvPr/>
        </p:nvSpPr>
        <p:spPr>
          <a:xfrm>
            <a:off x="1950250" y="2683675"/>
            <a:ext cx="1764599" cy="921600"/>
          </a:xfrm>
          <a:prstGeom prst="rect">
            <a:avLst/>
          </a:prstGeom>
        </p:spPr>
        <p:txBody>
          <a:bodyPr lIns="91425" tIns="91425" rIns="91425" bIns="91425" anchor="t" anchorCtr="0">
            <a:noAutofit/>
          </a:bodyPr>
          <a:lstStyle/>
          <a:p>
            <a:endParaRPr/>
          </a:p>
        </p:txBody>
      </p:sp>
      <p:sp>
        <p:nvSpPr>
          <p:cNvPr id="84" name="Shape 84"/>
          <p:cNvSpPr/>
          <p:nvPr/>
        </p:nvSpPr>
        <p:spPr>
          <a:xfrm>
            <a:off x="1760800" y="3276625"/>
            <a:ext cx="1764599" cy="892800"/>
          </a:xfrm>
          <a:prstGeom prst="rect">
            <a:avLst/>
          </a:prstGeom>
          <a:solidFill>
            <a:srgbClr val="F4CCCC"/>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lgn="ctr">
              <a:buNone/>
            </a:pPr>
            <a:r>
              <a:rPr lang="en-GB" sz="1800"/>
              <a:t>Article DOIs</a:t>
            </a:r>
          </a:p>
        </p:txBody>
      </p:sp>
      <p:sp>
        <p:nvSpPr>
          <p:cNvPr id="85" name="Shape 85"/>
          <p:cNvSpPr/>
          <p:nvPr/>
        </p:nvSpPr>
        <p:spPr>
          <a:xfrm>
            <a:off x="5290000" y="3276625"/>
            <a:ext cx="1764599" cy="892800"/>
          </a:xfrm>
          <a:prstGeom prst="rect">
            <a:avLst/>
          </a:prstGeom>
          <a:solidFill>
            <a:srgbClr val="C9DAF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sz="1800"/>
              <a:t>Award Numbers</a:t>
            </a:r>
          </a:p>
        </p:txBody>
      </p:sp>
      <p:sp>
        <p:nvSpPr>
          <p:cNvPr id="86" name="Shape 86"/>
          <p:cNvSpPr/>
          <p:nvPr/>
        </p:nvSpPr>
        <p:spPr>
          <a:xfrm>
            <a:off x="3525400" y="1131125"/>
            <a:ext cx="1764599" cy="892800"/>
          </a:xfrm>
          <a:prstGeom prst="rect">
            <a:avLst/>
          </a:prstGeom>
          <a:solidFill>
            <a:srgbClr val="D9EAD3"/>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buNone/>
            </a:pPr>
            <a:r>
              <a:rPr lang="en-GB" sz="1800"/>
              <a:t>Funding Agency DOIs</a:t>
            </a:r>
          </a:p>
        </p:txBody>
      </p:sp>
      <p:sp>
        <p:nvSpPr>
          <p:cNvPr id="87" name="Shape 87"/>
          <p:cNvSpPr txBox="1"/>
          <p:nvPr/>
        </p:nvSpPr>
        <p:spPr>
          <a:xfrm>
            <a:off x="3600387" y="2531275"/>
            <a:ext cx="1614600" cy="857400"/>
          </a:xfrm>
          <a:prstGeom prst="rect">
            <a:avLst/>
          </a:prstGeom>
        </p:spPr>
        <p:txBody>
          <a:bodyPr lIns="91425" tIns="91425" rIns="91425" bIns="91425" anchor="t" anchorCtr="0">
            <a:noAutofit/>
          </a:bodyPr>
          <a:lstStyle/>
          <a:p>
            <a:pPr lvl="0" algn="ctr" rtl="0">
              <a:buNone/>
            </a:pPr>
            <a:r>
              <a:rPr lang="en-GB" sz="2400"/>
              <a:t>CrossRef</a:t>
            </a:r>
          </a:p>
          <a:p>
            <a:pPr algn="ctr">
              <a:buNone/>
            </a:pPr>
            <a:r>
              <a:rPr lang="en-GB" sz="2400"/>
              <a:t>Metadata</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FundRef</a:t>
            </a:r>
          </a:p>
        </p:txBody>
      </p:sp>
      <p:sp>
        <p:nvSpPr>
          <p:cNvPr id="93" name="Shape 93"/>
          <p:cNvSpPr txBox="1">
            <a:spLocks noGrp="1"/>
          </p:cNvSpPr>
          <p:nvPr>
            <p:ph type="body" idx="1"/>
          </p:nvPr>
        </p:nvSpPr>
        <p:spPr>
          <a:xfrm>
            <a:off x="457200" y="1200150"/>
            <a:ext cx="3786299" cy="3725699"/>
          </a:xfrm>
          <a:prstGeom prst="rect">
            <a:avLst/>
          </a:prstGeom>
        </p:spPr>
        <p:txBody>
          <a:bodyPr lIns="91425" tIns="91425" rIns="91425" bIns="91425" anchor="t" anchorCtr="0">
            <a:noAutofit/>
          </a:bodyPr>
          <a:lstStyle/>
          <a:p>
            <a:pPr lvl="0" rtl="0">
              <a:buNone/>
            </a:pPr>
            <a:r>
              <a:rPr lang="en-GB"/>
              <a:t>The FundRef funder registry</a:t>
            </a:r>
          </a:p>
          <a:p>
            <a:pPr marL="457200" lvl="0" indent="-381000" rtl="0">
              <a:buClr>
                <a:schemeClr val="dk1"/>
              </a:buClr>
              <a:buSzPct val="166666"/>
              <a:buFont typeface="Arial"/>
              <a:buChar char="•"/>
            </a:pPr>
            <a:r>
              <a:rPr lang="en-GB" sz="2400"/>
              <a:t>Around 6,000 funder organizations and sub-organizations</a:t>
            </a:r>
          </a:p>
          <a:p>
            <a:pPr marL="457200" lvl="0" indent="-381000" rtl="0">
              <a:buClr>
                <a:schemeClr val="dk1"/>
              </a:buClr>
              <a:buSzPct val="166666"/>
              <a:buFont typeface="Arial"/>
              <a:buChar char="•"/>
            </a:pPr>
            <a:r>
              <a:rPr lang="en-GB" sz="2400"/>
              <a:t>Incomplete, growing</a:t>
            </a:r>
          </a:p>
          <a:p>
            <a:pPr marL="457200" lvl="0" indent="-381000" rtl="0">
              <a:buClr>
                <a:schemeClr val="dk1"/>
              </a:buClr>
              <a:buSzPct val="166666"/>
              <a:buFont typeface="Arial"/>
              <a:buChar char="•"/>
            </a:pPr>
            <a:r>
              <a:rPr lang="en-GB" sz="2400"/>
              <a:t>International</a:t>
            </a:r>
          </a:p>
        </p:txBody>
      </p:sp>
      <p:sp>
        <p:nvSpPr>
          <p:cNvPr id="94" name="Shape 94"/>
          <p:cNvSpPr txBox="1"/>
          <p:nvPr/>
        </p:nvSpPr>
        <p:spPr>
          <a:xfrm>
            <a:off x="4136250" y="590550"/>
            <a:ext cx="4550400" cy="3921899"/>
          </a:xfrm>
          <a:prstGeom prst="rect">
            <a:avLst/>
          </a:prstGeom>
          <a:solidFill>
            <a:srgbClr val="F3F3F3"/>
          </a:solidFill>
          <a:ln w="38100" cap="flat">
            <a:solidFill>
              <a:srgbClr val="B7B7B7"/>
            </a:solidFill>
            <a:prstDash val="solid"/>
            <a:round/>
            <a:headEnd type="none" w="med" len="med"/>
            <a:tailEnd type="none" w="med" len="med"/>
          </a:ln>
        </p:spPr>
        <p:txBody>
          <a:bodyPr lIns="91425" tIns="91425" rIns="91425" bIns="91425" anchor="t" anchorCtr="0">
            <a:noAutofit/>
          </a:bodyPr>
          <a:lstStyle/>
          <a:p>
            <a:pPr lvl="0" rtl="0">
              <a:spcBef>
                <a:spcPts val="600"/>
              </a:spcBef>
              <a:buClr>
                <a:schemeClr val="dk1"/>
              </a:buClr>
              <a:buSzPct val="78571"/>
              <a:buFont typeface="Arial"/>
              <a:buNone/>
            </a:pPr>
            <a:r>
              <a:rPr lang="en-GB">
                <a:latin typeface="Courier New"/>
                <a:ea typeface="Courier New"/>
                <a:cs typeface="Courier New"/>
                <a:sym typeface="Courier New"/>
              </a:rPr>
              <a:t>&lt;Concept rdf:about="./</a:t>
            </a:r>
            <a:r>
              <a:rPr lang="en-GB">
                <a:solidFill>
                  <a:srgbClr val="CC0000"/>
                </a:solidFill>
                <a:latin typeface="Courier New"/>
                <a:ea typeface="Courier New"/>
                <a:cs typeface="Courier New"/>
                <a:sym typeface="Courier New"/>
              </a:rPr>
              <a:t>501100001711</a:t>
            </a:r>
            <a:r>
              <a:rPr lang="en-GB">
                <a:latin typeface="Courier New"/>
                <a:ea typeface="Courier New"/>
                <a:cs typeface="Courier New"/>
                <a:sym typeface="Courier New"/>
              </a:rPr>
              <a:t>"&gt;</a:t>
            </a:r>
          </a:p>
          <a:p>
            <a:pPr lvl="0" rtl="0">
              <a:spcBef>
                <a:spcPts val="600"/>
              </a:spcBef>
              <a:buClr>
                <a:schemeClr val="dk1"/>
              </a:buClr>
              <a:buSzPct val="78571"/>
              <a:buFont typeface="Arial"/>
              <a:buNone/>
            </a:pPr>
            <a:r>
              <a:rPr lang="en-GB">
                <a:latin typeface="Courier New"/>
                <a:ea typeface="Courier New"/>
                <a:cs typeface="Courier New"/>
                <a:sym typeface="Courier New"/>
              </a:rPr>
              <a:t>&lt;inScheme rdf:resource="./SciValFunders"/&gt;</a:t>
            </a:r>
          </a:p>
          <a:p>
            <a:pPr lvl="0" rtl="0">
              <a:spcBef>
                <a:spcPts val="600"/>
              </a:spcBef>
              <a:buClr>
                <a:schemeClr val="dk1"/>
              </a:buClr>
              <a:buSzPct val="78571"/>
              <a:buFont typeface="Arial"/>
              <a:buNone/>
            </a:pPr>
            <a:r>
              <a:rPr lang="en-GB">
                <a:latin typeface="Courier New"/>
                <a:ea typeface="Courier New"/>
                <a:cs typeface="Courier New"/>
                <a:sym typeface="Courier New"/>
              </a:rPr>
              <a:t>&lt;skosxl:prefLabel&gt;</a:t>
            </a:r>
          </a:p>
          <a:p>
            <a:pPr lvl="0" rtl="0">
              <a:spcBef>
                <a:spcPts val="600"/>
              </a:spcBef>
              <a:buClr>
                <a:schemeClr val="dk1"/>
              </a:buClr>
              <a:buSzPct val="78571"/>
              <a:buFont typeface="Arial"/>
              <a:buNone/>
            </a:pPr>
            <a:r>
              <a:rPr lang="en-GB">
                <a:latin typeface="Courier New"/>
                <a:ea typeface="Courier New"/>
                <a:cs typeface="Courier New"/>
                <a:sym typeface="Courier New"/>
              </a:rPr>
              <a:t> &lt;skosxl:Label rdf:about="./Label-8212"&gt;</a:t>
            </a:r>
          </a:p>
          <a:p>
            <a:pPr lvl="0" rtl="0">
              <a:spcBef>
                <a:spcPts val="600"/>
              </a:spcBef>
              <a:buNone/>
            </a:pPr>
            <a:r>
              <a:rPr lang="en-GB">
                <a:latin typeface="Courier New"/>
                <a:ea typeface="Courier New"/>
                <a:cs typeface="Courier New"/>
                <a:sym typeface="Courier New"/>
              </a:rPr>
              <a:t>  &lt;skosxl:literalForm xml:lang="en"&gt;</a:t>
            </a:r>
          </a:p>
          <a:p>
            <a:pPr lvl="0" rtl="0">
              <a:spcBef>
                <a:spcPts val="600"/>
              </a:spcBef>
              <a:buNone/>
            </a:pPr>
            <a:r>
              <a:rPr lang="en-GB">
                <a:latin typeface="Courier New"/>
                <a:ea typeface="Courier New"/>
                <a:cs typeface="Courier New"/>
                <a:sym typeface="Courier New"/>
              </a:rPr>
              <a:t>    </a:t>
            </a:r>
            <a:r>
              <a:rPr lang="en-GB" b="1">
                <a:solidFill>
                  <a:srgbClr val="CC0000"/>
                </a:solidFill>
                <a:latin typeface="Courier New"/>
                <a:ea typeface="Courier New"/>
                <a:cs typeface="Courier New"/>
                <a:sym typeface="Courier New"/>
              </a:rPr>
              <a:t>Swiss</a:t>
            </a:r>
            <a:r>
              <a:rPr lang="en-GB">
                <a:solidFill>
                  <a:srgbClr val="CC0000"/>
                </a:solidFill>
                <a:latin typeface="Courier New"/>
                <a:ea typeface="Courier New"/>
                <a:cs typeface="Courier New"/>
                <a:sym typeface="Courier New"/>
              </a:rPr>
              <a:t> National Science Foundation</a:t>
            </a:r>
          </a:p>
          <a:p>
            <a:pPr lvl="0" rtl="0">
              <a:spcBef>
                <a:spcPts val="600"/>
              </a:spcBef>
              <a:buClr>
                <a:schemeClr val="dk1"/>
              </a:buClr>
              <a:buSzPct val="78571"/>
              <a:buFont typeface="Arial"/>
              <a:buNone/>
            </a:pPr>
            <a:r>
              <a:rPr lang="en-GB">
                <a:latin typeface="Courier New"/>
                <a:ea typeface="Courier New"/>
                <a:cs typeface="Courier New"/>
                <a:sym typeface="Courier New"/>
              </a:rPr>
              <a:t>  &lt;/skosxl:literalForm&gt;</a:t>
            </a:r>
          </a:p>
          <a:p>
            <a:pPr lvl="0" rtl="0">
              <a:spcBef>
                <a:spcPts val="600"/>
              </a:spcBef>
              <a:buClr>
                <a:schemeClr val="dk1"/>
              </a:buClr>
              <a:buSzPct val="78571"/>
              <a:buFont typeface="Arial"/>
              <a:buNone/>
            </a:pPr>
            <a:r>
              <a:rPr lang="en-GB">
                <a:latin typeface="Courier New"/>
                <a:ea typeface="Courier New"/>
                <a:cs typeface="Courier New"/>
                <a:sym typeface="Courier New"/>
              </a:rPr>
              <a:t> &lt;/skosxl:Label&gt;</a:t>
            </a:r>
          </a:p>
          <a:p>
            <a:pPr lvl="0" rtl="0">
              <a:spcBef>
                <a:spcPts val="600"/>
              </a:spcBef>
              <a:buNone/>
            </a:pPr>
            <a:r>
              <a:rPr lang="en-GB">
                <a:latin typeface="Courier New"/>
                <a:ea typeface="Courier New"/>
                <a:cs typeface="Courier New"/>
                <a:sym typeface="Courier New"/>
              </a:rPr>
              <a:t>&lt;/skosxl:prefLabel&gt;</a:t>
            </a:r>
          </a:p>
          <a:p>
            <a:pPr lvl="0" rtl="0">
              <a:spcBef>
                <a:spcPts val="600"/>
              </a:spcBef>
              <a:buNone/>
            </a:pPr>
            <a:r>
              <a:rPr lang="en-GB">
                <a:latin typeface="Courier New"/>
                <a:ea typeface="Courier New"/>
                <a:cs typeface="Courier New"/>
                <a:sym typeface="Courier New"/>
              </a:rPr>
              <a:t>&lt;svf:countryrdf:resource="</a:t>
            </a:r>
            <a:r>
              <a:rPr lang="en-GB">
                <a:solidFill>
                  <a:srgbClr val="CC0000"/>
                </a:solidFill>
                <a:latin typeface="Courier New"/>
                <a:ea typeface="Courier New"/>
                <a:cs typeface="Courier New"/>
                <a:sym typeface="Courier New"/>
              </a:rPr>
              <a:t>http://sws.geonames.org/2658434/</a:t>
            </a:r>
            <a:r>
              <a:rPr lang="en-GB">
                <a:latin typeface="Courier New"/>
                <a:ea typeface="Courier New"/>
                <a:cs typeface="Courier New"/>
                <a:sym typeface="Courier New"/>
              </a:rPr>
              <a:t>"/&gt;</a:t>
            </a:r>
          </a:p>
          <a:p>
            <a:pPr lvl="0" rtl="0">
              <a:spcBef>
                <a:spcPts val="600"/>
              </a:spcBef>
              <a:buClr>
                <a:schemeClr val="dk1"/>
              </a:buClr>
              <a:buSzPct val="78571"/>
              <a:buFont typeface="Arial"/>
              <a:buNone/>
            </a:pPr>
            <a:r>
              <a:rPr lang="en-GB">
                <a:latin typeface="Courier New"/>
                <a:ea typeface="Courier New"/>
                <a:cs typeface="Courier New"/>
                <a:sym typeface="Courier New"/>
              </a:rPr>
              <a:t>&lt;/Concept&gt;</a:t>
            </a:r>
          </a:p>
          <a:p>
            <a:endParaRPr lang="en-GB">
              <a:latin typeface="Courier New"/>
              <a:ea typeface="Courier New"/>
              <a:cs typeface="Courier New"/>
              <a:sym typeface="Courier New"/>
            </a:endParaRPr>
          </a:p>
        </p:txBody>
      </p:sp>
      <p:pic>
        <p:nvPicPr>
          <p:cNvPr id="95" name="Shape 95"/>
          <p:cNvPicPr preferRelativeResize="0"/>
          <p:nvPr/>
        </p:nvPicPr>
        <p:blipFill>
          <a:blip r:embed="rId3"/>
          <a:stretch>
            <a:fillRect/>
          </a:stretch>
        </p:blipFill>
        <p:spPr>
          <a:xfrm>
            <a:off x="6625850" y="3816100"/>
            <a:ext cx="1580474" cy="1050575"/>
          </a:xfrm>
          <a:prstGeom prst="rect">
            <a:avLst/>
          </a:prstGeom>
          <a:noFill/>
          <a:ln w="38100" cap="flat">
            <a:solidFill>
              <a:schemeClr val="dk2"/>
            </a:solidFill>
            <a:prstDash val="solid"/>
            <a:round/>
            <a:headEnd type="none" w="med" len="med"/>
            <a:tailEnd type="none" w="med" len="med"/>
          </a:ln>
        </p:spPr>
      </p:pic>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FundRef</a:t>
            </a:r>
          </a:p>
        </p:txBody>
      </p:sp>
      <p:sp>
        <p:nvSpPr>
          <p:cNvPr id="101" name="Shape 101"/>
          <p:cNvSpPr txBox="1">
            <a:spLocks noGrp="1"/>
          </p:cNvSpPr>
          <p:nvPr>
            <p:ph type="body" idx="1"/>
          </p:nvPr>
        </p:nvSpPr>
        <p:spPr>
          <a:xfrm>
            <a:off x="457200" y="1428750"/>
            <a:ext cx="3657600" cy="3150299"/>
          </a:xfrm>
          <a:prstGeom prst="rect">
            <a:avLst/>
          </a:prstGeom>
        </p:spPr>
        <p:txBody>
          <a:bodyPr lIns="91425" tIns="91425" rIns="91425" bIns="91425" anchor="t" anchorCtr="0">
            <a:noAutofit/>
          </a:bodyPr>
          <a:lstStyle/>
          <a:p>
            <a:pPr lvl="0" rtl="0">
              <a:buNone/>
            </a:pPr>
            <a:r>
              <a:rPr lang="en-GB"/>
              <a:t>Funding and award information in CrossRef metadata</a:t>
            </a:r>
          </a:p>
          <a:p>
            <a:endParaRPr lang="en-GB"/>
          </a:p>
        </p:txBody>
      </p:sp>
      <p:sp>
        <p:nvSpPr>
          <p:cNvPr id="102" name="Shape 102"/>
          <p:cNvSpPr txBox="1"/>
          <p:nvPr/>
        </p:nvSpPr>
        <p:spPr>
          <a:xfrm>
            <a:off x="4136250" y="742950"/>
            <a:ext cx="4550400" cy="3921899"/>
          </a:xfrm>
          <a:prstGeom prst="rect">
            <a:avLst/>
          </a:prstGeom>
          <a:solidFill>
            <a:srgbClr val="F3F3F3"/>
          </a:solidFill>
          <a:ln w="38100" cap="flat">
            <a:solidFill>
              <a:srgbClr val="B7B7B7"/>
            </a:solidFill>
            <a:prstDash val="solid"/>
            <a:round/>
            <a:headEnd type="none" w="med" len="med"/>
            <a:tailEnd type="none" w="med" len="med"/>
          </a:ln>
        </p:spPr>
        <p:txBody>
          <a:bodyPr lIns="91425" tIns="91425" rIns="91425" bIns="91425" anchor="t" anchorCtr="0">
            <a:noAutofit/>
          </a:bodyPr>
          <a:lstStyle/>
          <a:p>
            <a:pPr lvl="0" rtl="0">
              <a:spcBef>
                <a:spcPts val="600"/>
              </a:spcBef>
              <a:buClr>
                <a:schemeClr val="dk1"/>
              </a:buClr>
              <a:buSzPct val="78571"/>
              <a:buFont typeface="Arial"/>
              <a:buNone/>
            </a:pPr>
            <a:r>
              <a:rPr lang="en-GB">
                <a:solidFill>
                  <a:schemeClr val="dk1"/>
                </a:solidFill>
                <a:latin typeface="Courier New"/>
                <a:ea typeface="Courier New"/>
                <a:cs typeface="Courier New"/>
                <a:sym typeface="Courier New"/>
              </a:rPr>
              <a:t>&lt;program name="fundref"&gt;</a:t>
            </a:r>
          </a:p>
          <a:p>
            <a:pPr lvl="0" rtl="0">
              <a:spcBef>
                <a:spcPts val="600"/>
              </a:spcBef>
              <a:buClr>
                <a:schemeClr val="dk1"/>
              </a:buClr>
              <a:buSzPct val="78571"/>
              <a:buFont typeface="Arial"/>
              <a:buNone/>
            </a:pPr>
            <a:r>
              <a:rPr lang="en-GB">
                <a:solidFill>
                  <a:schemeClr val="dk1"/>
                </a:solidFill>
                <a:latin typeface="Courier New"/>
                <a:ea typeface="Courier New"/>
                <a:cs typeface="Courier New"/>
                <a:sym typeface="Courier New"/>
              </a:rPr>
              <a:t>  &lt;assertion name="fundgroup"&gt;</a:t>
            </a:r>
          </a:p>
          <a:p>
            <a:pPr lvl="0" rtl="0">
              <a:spcBef>
                <a:spcPts val="600"/>
              </a:spcBef>
              <a:buClr>
                <a:schemeClr val="dk1"/>
              </a:buClr>
              <a:buSzPct val="78571"/>
              <a:buFont typeface="Arial"/>
              <a:buNone/>
            </a:pPr>
            <a:r>
              <a:rPr lang="en-GB">
                <a:solidFill>
                  <a:schemeClr val="dk1"/>
                </a:solidFill>
                <a:latin typeface="Courier New"/>
                <a:ea typeface="Courier New"/>
                <a:cs typeface="Courier New"/>
                <a:sym typeface="Courier New"/>
              </a:rPr>
              <a:t>    &lt;assertion name="funder_name"&gt;</a:t>
            </a:r>
          </a:p>
          <a:p>
            <a:pPr lvl="0" rtl="0">
              <a:spcBef>
                <a:spcPts val="600"/>
              </a:spcBef>
              <a:buNone/>
            </a:pPr>
            <a:r>
              <a:rPr lang="en-GB">
                <a:solidFill>
                  <a:schemeClr val="dk1"/>
                </a:solidFill>
                <a:latin typeface="Courier New"/>
                <a:ea typeface="Courier New"/>
                <a:cs typeface="Courier New"/>
                <a:sym typeface="Courier New"/>
              </a:rPr>
              <a:t>      </a:t>
            </a:r>
            <a:r>
              <a:rPr lang="en-GB">
                <a:solidFill>
                  <a:srgbClr val="CC0000"/>
                </a:solidFill>
                <a:latin typeface="Courier New"/>
                <a:ea typeface="Courier New"/>
                <a:cs typeface="Courier New"/>
                <a:sym typeface="Courier New"/>
              </a:rPr>
              <a:t>National Science Foundation</a:t>
            </a:r>
          </a:p>
          <a:p>
            <a:pPr lvl="0" rtl="0">
              <a:spcBef>
                <a:spcPts val="600"/>
              </a:spcBef>
              <a:buClr>
                <a:schemeClr val="dk1"/>
              </a:buClr>
              <a:buSzPct val="78571"/>
              <a:buFont typeface="Arial"/>
              <a:buNone/>
            </a:pPr>
            <a:r>
              <a:rPr lang="en-GB">
                <a:solidFill>
                  <a:srgbClr val="CC0000"/>
                </a:solidFill>
                <a:latin typeface="Courier New"/>
                <a:ea typeface="Courier New"/>
                <a:cs typeface="Courier New"/>
                <a:sym typeface="Courier New"/>
              </a:rPr>
              <a:t>    </a:t>
            </a:r>
            <a:r>
              <a:rPr lang="en-GB">
                <a:latin typeface="Courier New"/>
                <a:ea typeface="Courier New"/>
                <a:cs typeface="Courier New"/>
                <a:sym typeface="Courier New"/>
              </a:rPr>
              <a:t>&lt;/assertion&gt;</a:t>
            </a:r>
          </a:p>
          <a:p>
            <a:pPr lvl="0" rtl="0">
              <a:spcBef>
                <a:spcPts val="600"/>
              </a:spcBef>
              <a:buNone/>
            </a:pPr>
            <a:r>
              <a:rPr lang="en-GB">
                <a:solidFill>
                  <a:schemeClr val="dk1"/>
                </a:solidFill>
                <a:latin typeface="Courier New"/>
                <a:ea typeface="Courier New"/>
                <a:cs typeface="Courier New"/>
                <a:sym typeface="Courier New"/>
              </a:rPr>
              <a:t>    &lt;assertion name="funder_identifier"&gt;</a:t>
            </a:r>
          </a:p>
          <a:p>
            <a:pPr lvl="0" rtl="0">
              <a:spcBef>
                <a:spcPts val="600"/>
              </a:spcBef>
              <a:buNone/>
            </a:pPr>
            <a:r>
              <a:rPr lang="en-GB">
                <a:solidFill>
                  <a:schemeClr val="dk1"/>
                </a:solidFill>
                <a:latin typeface="Courier New"/>
                <a:ea typeface="Courier New"/>
                <a:cs typeface="Courier New"/>
                <a:sym typeface="Courier New"/>
              </a:rPr>
              <a:t>      </a:t>
            </a:r>
            <a:r>
              <a:rPr lang="en-GB">
                <a:solidFill>
                  <a:srgbClr val="CC0000"/>
                </a:solidFill>
                <a:latin typeface="Courier New"/>
                <a:ea typeface="Courier New"/>
                <a:cs typeface="Courier New"/>
                <a:sym typeface="Courier New"/>
              </a:rPr>
              <a:t>10.13039/100000001</a:t>
            </a:r>
          </a:p>
          <a:p>
            <a:pPr lvl="0" rtl="0">
              <a:spcBef>
                <a:spcPts val="600"/>
              </a:spcBef>
              <a:buNone/>
            </a:pPr>
            <a:r>
              <a:rPr lang="en-GB">
                <a:solidFill>
                  <a:schemeClr val="dk1"/>
                </a:solidFill>
                <a:latin typeface="Courier New"/>
                <a:ea typeface="Courier New"/>
                <a:cs typeface="Courier New"/>
                <a:sym typeface="Courier New"/>
              </a:rPr>
              <a:t>    &lt;/assertion&gt;</a:t>
            </a:r>
          </a:p>
          <a:p>
            <a:pPr lvl="0" rtl="0">
              <a:spcBef>
                <a:spcPts val="600"/>
              </a:spcBef>
              <a:buNone/>
            </a:pPr>
            <a:r>
              <a:rPr lang="en-GB">
                <a:solidFill>
                  <a:schemeClr val="dk1"/>
                </a:solidFill>
                <a:latin typeface="Courier New"/>
                <a:ea typeface="Courier New"/>
                <a:cs typeface="Courier New"/>
                <a:sym typeface="Courier New"/>
              </a:rPr>
              <a:t>    &lt;assertion name="award_number"&gt;</a:t>
            </a:r>
          </a:p>
          <a:p>
            <a:pPr lvl="0" rtl="0">
              <a:spcBef>
                <a:spcPts val="600"/>
              </a:spcBef>
              <a:buNone/>
            </a:pPr>
            <a:r>
              <a:rPr lang="en-GB">
                <a:solidFill>
                  <a:schemeClr val="dk1"/>
                </a:solidFill>
                <a:latin typeface="Courier New"/>
                <a:ea typeface="Courier New"/>
                <a:cs typeface="Courier New"/>
                <a:sym typeface="Courier New"/>
              </a:rPr>
              <a:t>      </a:t>
            </a:r>
            <a:r>
              <a:rPr lang="en-GB">
                <a:solidFill>
                  <a:srgbClr val="CC0000"/>
                </a:solidFill>
                <a:latin typeface="Courier New"/>
                <a:ea typeface="Courier New"/>
                <a:cs typeface="Courier New"/>
                <a:sym typeface="Courier New"/>
              </a:rPr>
              <a:t>DE-SC0001091</a:t>
            </a:r>
          </a:p>
          <a:p>
            <a:pPr lvl="0" rtl="0">
              <a:spcBef>
                <a:spcPts val="600"/>
              </a:spcBef>
              <a:buNone/>
            </a:pPr>
            <a:r>
              <a:rPr lang="en-GB">
                <a:solidFill>
                  <a:schemeClr val="dk1"/>
                </a:solidFill>
                <a:latin typeface="Courier New"/>
                <a:ea typeface="Courier New"/>
                <a:cs typeface="Courier New"/>
                <a:sym typeface="Courier New"/>
              </a:rPr>
              <a:t>    &lt;/assertion&gt;</a:t>
            </a:r>
          </a:p>
          <a:p>
            <a:pPr lvl="0" rtl="0">
              <a:spcBef>
                <a:spcPts val="600"/>
              </a:spcBef>
              <a:buNone/>
            </a:pPr>
            <a:r>
              <a:rPr lang="en-GB">
                <a:solidFill>
                  <a:schemeClr val="dk1"/>
                </a:solidFill>
                <a:latin typeface="Courier New"/>
                <a:ea typeface="Courier New"/>
                <a:cs typeface="Courier New"/>
                <a:sym typeface="Courier New"/>
              </a:rPr>
              <a:t>  &lt;/assertion&gt;</a:t>
            </a:r>
          </a:p>
          <a:p>
            <a:pPr lvl="0" rtl="0">
              <a:spcBef>
                <a:spcPts val="600"/>
              </a:spcBef>
              <a:buNone/>
            </a:pPr>
            <a:r>
              <a:rPr lang="en-GB">
                <a:solidFill>
                  <a:schemeClr val="dk1"/>
                </a:solidFill>
                <a:latin typeface="Courier New"/>
                <a:ea typeface="Courier New"/>
                <a:cs typeface="Courier New"/>
                <a:sym typeface="Courier New"/>
              </a:rPr>
              <a:t>&lt;/program&gt;</a:t>
            </a: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FundRef Registry Updates</a:t>
            </a:r>
          </a:p>
        </p:txBody>
      </p:sp>
      <p:sp>
        <p:nvSpPr>
          <p:cNvPr id="108" name="Shape 10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Deposit of unknown funders can result in updates to the FundRef funder registry</a:t>
            </a:r>
          </a:p>
          <a:p>
            <a:endParaRPr lang="en-GB"/>
          </a:p>
          <a:p>
            <a:pPr marL="457200" lvl="0" indent="-419100" rtl="0">
              <a:buClr>
                <a:schemeClr val="dk1"/>
              </a:buClr>
              <a:buSzPct val="166666"/>
              <a:buFont typeface="Arial"/>
              <a:buChar char="•"/>
            </a:pPr>
            <a:r>
              <a:rPr lang="en-GB"/>
              <a:t>Updates to FundRef registry are published periodically</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buNone/>
            </a:pPr>
            <a:r>
              <a:rPr lang="en-GB"/>
              <a:t>FundRef Best Practice</a:t>
            </a:r>
          </a:p>
        </p:txBody>
      </p:sp>
      <p:sp>
        <p:nvSpPr>
          <p:cNvPr id="114" name="Shape 114"/>
          <p:cNvSpPr txBox="1">
            <a:spLocks noGrp="1"/>
          </p:cNvSpPr>
          <p:nvPr>
            <p:ph type="body" idx="1"/>
          </p:nvPr>
        </p:nvSpPr>
        <p:spPr>
          <a:xfrm>
            <a:off x="457200" y="1047750"/>
            <a:ext cx="8229600" cy="3871799"/>
          </a:xfrm>
          <a:prstGeom prst="rect">
            <a:avLst/>
          </a:prstGeom>
        </p:spPr>
        <p:txBody>
          <a:bodyPr lIns="91425" tIns="91425" rIns="91425" bIns="91425" anchor="t" anchorCtr="0">
            <a:noAutofit/>
          </a:bodyPr>
          <a:lstStyle/>
          <a:p>
            <a:pPr marL="457200" lvl="0" indent="-419100" rtl="0">
              <a:buClr>
                <a:schemeClr val="dk1"/>
              </a:buClr>
              <a:buSzPct val="166666"/>
              <a:buFont typeface="Arial"/>
              <a:buChar char="•"/>
            </a:pPr>
            <a:r>
              <a:rPr lang="en-GB"/>
              <a:t>Make best effort to collect and deposit </a:t>
            </a:r>
            <a:r>
              <a:rPr lang="en-GB" b="1">
                <a:solidFill>
                  <a:srgbClr val="E06666"/>
                </a:solidFill>
              </a:rPr>
              <a:t>funder DOIs</a:t>
            </a:r>
          </a:p>
          <a:p>
            <a:pPr marL="914400" lvl="1" indent="-381000" rtl="0">
              <a:buClr>
                <a:schemeClr val="dk1"/>
              </a:buClr>
              <a:buSzPct val="80000"/>
              <a:buFont typeface="Courier New"/>
              <a:buChar char="o"/>
            </a:pPr>
            <a:r>
              <a:rPr lang="en-GB"/>
              <a:t>Reconcile funder names with the funder registry</a:t>
            </a:r>
          </a:p>
          <a:p>
            <a:pPr marL="914400" lvl="1" indent="-381000" rtl="0">
              <a:buClr>
                <a:schemeClr val="dk1"/>
              </a:buClr>
              <a:buSzPct val="80000"/>
              <a:buFont typeface="Courier New"/>
              <a:buChar char="o"/>
            </a:pPr>
            <a:r>
              <a:rPr lang="en-GB"/>
              <a:t>FundRef reconciliation tool: </a:t>
            </a:r>
            <a:r>
              <a:rPr lang="en-GB" u="sng">
                <a:solidFill>
                  <a:schemeClr val="hlink"/>
                </a:solidFill>
                <a:hlinkClick r:id="rId3"/>
              </a:rPr>
              <a:t>http://labs.crossref.org/fundref-reconciliation-service</a:t>
            </a:r>
          </a:p>
          <a:p>
            <a:pPr marL="914400" lvl="1" indent="-381000" rtl="0">
              <a:buClr>
                <a:schemeClr val="dk1"/>
              </a:buClr>
              <a:buSzPct val="80000"/>
              <a:buFont typeface="Courier New"/>
              <a:buChar char="o"/>
            </a:pPr>
            <a:r>
              <a:rPr lang="en-GB"/>
              <a:t>FundRef data entry example: </a:t>
            </a:r>
            <a:r>
              <a:rPr lang="en-GB" u="sng">
                <a:solidFill>
                  <a:schemeClr val="hlink"/>
                </a:solidFill>
                <a:hlinkClick r:id="rId4"/>
              </a:rPr>
              <a:t>http://labs.crossref.org/fundref/widget</a:t>
            </a:r>
          </a:p>
          <a:p>
            <a:pPr marL="457200" lvl="0" indent="-419100" rtl="0">
              <a:buClr>
                <a:schemeClr val="dk1"/>
              </a:buClr>
              <a:buSzPct val="166666"/>
              <a:buFont typeface="Arial"/>
              <a:buChar char="•"/>
            </a:pPr>
            <a:r>
              <a:rPr lang="en-GB"/>
              <a:t>Make best effort to collect and deposit award numbers</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3005</Words>
  <Application>Microsoft Macintosh PowerPoint</Application>
  <PresentationFormat>On-screen Show (16:9)</PresentationFormat>
  <Paragraphs>354</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simple-light</vt:lpstr>
      <vt:lpstr>               Metadata  Best Practices</vt:lpstr>
      <vt:lpstr>Flow of Metadata</vt:lpstr>
      <vt:lpstr>Metadata Collection and Distribution</vt:lpstr>
      <vt:lpstr>Collection and Distribution</vt:lpstr>
      <vt:lpstr>FundRef</vt:lpstr>
      <vt:lpstr>FundRef</vt:lpstr>
      <vt:lpstr>FundRef</vt:lpstr>
      <vt:lpstr>FundRef Registry Updates</vt:lpstr>
      <vt:lpstr>FundRef Best Practice</vt:lpstr>
      <vt:lpstr>Collection of FundRef Data</vt:lpstr>
      <vt:lpstr>Using the Registry</vt:lpstr>
      <vt:lpstr>FundRef - Technology Integration</vt:lpstr>
      <vt:lpstr>Collection and Distribution</vt:lpstr>
      <vt:lpstr>Resource Links</vt:lpstr>
      <vt:lpstr>Resource Links</vt:lpstr>
      <vt:lpstr>Resource Link Examples</vt:lpstr>
      <vt:lpstr>Resource Link Examples</vt:lpstr>
      <vt:lpstr>Collection and Distribution</vt:lpstr>
      <vt:lpstr>License Metadata</vt:lpstr>
      <vt:lpstr>License Link Best Practice</vt:lpstr>
      <vt:lpstr>License Metadata Example</vt:lpstr>
      <vt:lpstr>Embargoed Articles</vt:lpstr>
      <vt:lpstr>Gold OA Articles</vt:lpstr>
      <vt:lpstr>Collection and Distribution</vt:lpstr>
      <vt:lpstr>Archive Locations</vt:lpstr>
      <vt:lpstr>Collection and Distribution</vt:lpstr>
      <vt:lpstr>CrossRef Deposits - ORCIDs</vt:lpstr>
      <vt:lpstr>CrossRef Deposits - Abstracts</vt:lpstr>
      <vt:lpstr>CrossRef Deposits - References</vt:lpstr>
      <vt:lpstr>CrossRef Deposits</vt:lpstr>
      <vt:lpstr>CrossMark Record Tab</vt:lpstr>
      <vt:lpstr>CrossRef Deposits</vt:lpstr>
      <vt:lpstr>CrossRef is agnostic...</vt:lpstr>
      <vt:lpstr>Implementation Recap</vt:lpstr>
      <vt:lpstr>CrossRef Metadata Links</vt:lpstr>
      <vt:lpstr>Further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Metadata  Best Practices</dc:title>
  <cp:lastModifiedBy>Howard Ratner</cp:lastModifiedBy>
  <cp:revision>1</cp:revision>
  <dcterms:modified xsi:type="dcterms:W3CDTF">2014-04-28T14:38:44Z</dcterms:modified>
</cp:coreProperties>
</file>