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0" r:id="rId1"/>
  </p:sldMasterIdLst>
  <p:notesMasterIdLst>
    <p:notesMasterId r:id="rId13"/>
  </p:notesMasterIdLst>
  <p:sldIdLst>
    <p:sldId id="323" r:id="rId2"/>
    <p:sldId id="285" r:id="rId3"/>
    <p:sldId id="280" r:id="rId4"/>
    <p:sldId id="329" r:id="rId5"/>
    <p:sldId id="322" r:id="rId6"/>
    <p:sldId id="316" r:id="rId7"/>
    <p:sldId id="273" r:id="rId8"/>
    <p:sldId id="324" r:id="rId9"/>
    <p:sldId id="327" r:id="rId10"/>
    <p:sldId id="313" r:id="rId11"/>
    <p:sldId id="326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STI" initials="OSTI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46"/>
    <a:srgbClr val="006600"/>
    <a:srgbClr val="003B68"/>
    <a:srgbClr val="1EA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77670" autoAdjust="0"/>
  </p:normalViewPr>
  <p:slideViewPr>
    <p:cSldViewPr>
      <p:cViewPr>
        <p:scale>
          <a:sx n="66" d="100"/>
          <a:sy n="66" d="100"/>
        </p:scale>
        <p:origin x="-2934" y="-9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6CDB4-8030-4F0B-8AAE-C910EF922DA6}" type="datetimeFigureOut">
              <a:rPr lang="en-US" smtClean="0"/>
              <a:t>4/24/2014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2304E-8993-41A0-8EAF-3B341C713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90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304E-8993-41A0-8EAF-3B341C7137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31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304E-8993-41A0-8EAF-3B341C7137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47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304E-8993-41A0-8EAF-3B341C7137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76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304E-8993-41A0-8EAF-3B341C7137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0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6B0D6-4DA6-45EB-97D7-571FA3888A6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367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304E-8993-41A0-8EAF-3B341C7137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1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304E-8993-41A0-8EAF-3B341C7137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41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304E-8993-41A0-8EAF-3B341C7137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1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2304E-8993-41A0-8EAF-3B341C7137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3498110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3714750"/>
            <a:ext cx="9147765" cy="1434066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7EE203-AB80-47B7-A159-5E50F8782577}" type="datetime1">
              <a:rPr lang="en-US" smtClean="0"/>
              <a:t>4/24/2014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1BEB83-295F-423B-8922-64CF4FF75126}" type="datetime1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FC046F-04F4-4F72-B402-632469A5E864}" type="datetime1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7FCD7-4882-49CA-BA5D-6905FF965B52}" type="datetime1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CB83-3FF5-4B3B-9146-D9EDD1A06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4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E bottom - box - not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26" y="650081"/>
            <a:ext cx="8410575" cy="3944541"/>
          </a:xfrm>
          <a:prstGeom prst="rect">
            <a:avLst/>
          </a:prstGeom>
        </p:spPr>
        <p:txBody>
          <a:bodyPr/>
          <a:lstStyle>
            <a:lvl1pPr>
              <a:defRPr b="0" baseline="0"/>
            </a:lvl1pPr>
            <a:lvl2pPr algn="l">
              <a:buNone/>
              <a:defRPr b="0" baseline="0"/>
            </a:lvl2pPr>
          </a:lstStyle>
          <a:p>
            <a:pPr lvl="1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63000" y="4869657"/>
            <a:ext cx="381000" cy="273844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5970C-66DA-42B4-8591-6E363A3B5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22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066C77-16D5-447E-B2D5-9C0FD332FC7D}" type="datetime1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97A912-A312-4294-85D8-9A5DA2506274}" type="datetime1">
              <a:rPr lang="en-US" smtClean="0"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2254104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1313E9-7CE1-46D7-AA70-6CA9561F9E89}" type="datetime1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3D6F9C-A9C2-4A6B-9820-BC5F20D38F80}" type="datetime1">
              <a:rPr lang="en-US" smtClean="0"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11855F-DD65-41C6-8E61-FFCCF32B1CC7}" type="datetime1">
              <a:rPr lang="en-US" smtClean="0"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1EF4B8-BE59-44E1-8C49-A5C7CD3E3696}" type="datetime1">
              <a:rPr lang="en-US" smtClean="0"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4805958"/>
            <a:ext cx="1920240" cy="274320"/>
          </a:xfrm>
        </p:spPr>
        <p:txBody>
          <a:bodyPr/>
          <a:lstStyle>
            <a:extLst/>
          </a:lstStyle>
          <a:p>
            <a:fld id="{F4060EDF-7450-4CD4-BB54-367847DE6B59}" type="datetime1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57BF606-6DB5-496B-8570-3EBE2AB4152A}" type="datetime1">
              <a:rPr lang="en-US" smtClean="0"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4805958"/>
            <a:ext cx="2350681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3741330"/>
            <a:ext cx="18288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4458702"/>
            <a:ext cx="4940624" cy="69080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4454258"/>
            <a:ext cx="3690451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110997"/>
            <a:ext cx="8229600" cy="3394472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4805958"/>
            <a:ext cx="1920240" cy="27432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AF4C75F-CC11-4753-A40B-92D368027D0E}" type="datetime1">
              <a:rPr lang="en-US" smtClean="0"/>
              <a:t>4/24/2014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4805958"/>
            <a:ext cx="2350681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4805958"/>
            <a:ext cx="36576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F6077F7-E9E4-4BA1-AC39-DA424065F5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8305800" cy="3428999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anchor="ctr"/>
          <a:lstStyle/>
          <a:p>
            <a:pPr algn="l"/>
            <a:r>
              <a:rPr lang="en-US" sz="4000" dirty="0" smtClean="0"/>
              <a:t>The CHORUS Pilot</a:t>
            </a:r>
            <a:br>
              <a:rPr lang="en-US" sz="4000" dirty="0" smtClean="0"/>
            </a:br>
            <a:r>
              <a:rPr lang="en-US" sz="3600" i="1" dirty="0" smtClean="0">
                <a:solidFill>
                  <a:schemeClr val="bg2">
                    <a:lumMod val="25000"/>
                  </a:schemeClr>
                </a:solidFill>
              </a:rPr>
              <a:t>An Agency Perspective</a:t>
            </a:r>
            <a:endParaRPr lang="en-US" sz="3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2628" y="2571750"/>
            <a:ext cx="6477000" cy="200025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en-US" sz="4800" dirty="0" smtClean="0">
              <a:solidFill>
                <a:schemeClr val="tx1"/>
              </a:solidFill>
            </a:endParaRPr>
          </a:p>
          <a:p>
            <a:r>
              <a:rPr lang="en-US" sz="4800" dirty="0" smtClean="0">
                <a:solidFill>
                  <a:schemeClr val="tx1"/>
                </a:solidFill>
              </a:rPr>
              <a:t>CHORUS  Implementation Workshop</a:t>
            </a:r>
            <a:endParaRPr lang="en-US" sz="4800" dirty="0">
              <a:solidFill>
                <a:schemeClr val="tx1"/>
              </a:solidFill>
            </a:endParaRPr>
          </a:p>
          <a:p>
            <a:r>
              <a:rPr lang="en-US" sz="4800" dirty="0" smtClean="0">
                <a:solidFill>
                  <a:schemeClr val="tx1"/>
                </a:solidFill>
              </a:rPr>
              <a:t>Washington, DC</a:t>
            </a:r>
            <a:endParaRPr lang="en-US" sz="4800" dirty="0">
              <a:solidFill>
                <a:schemeClr val="tx1"/>
              </a:solidFill>
            </a:endParaRPr>
          </a:p>
          <a:p>
            <a:r>
              <a:rPr lang="en-US" sz="4800" i="1" dirty="0" smtClean="0">
                <a:solidFill>
                  <a:schemeClr val="tx1"/>
                </a:solidFill>
              </a:rPr>
              <a:t>April 28, </a:t>
            </a:r>
            <a:r>
              <a:rPr lang="en-US" sz="4800" i="1" dirty="0" smtClean="0">
                <a:solidFill>
                  <a:schemeClr val="tx1"/>
                </a:solidFill>
              </a:rPr>
              <a:t>2014</a:t>
            </a:r>
            <a:endParaRPr lang="en-US" sz="4800" i="1" dirty="0">
              <a:solidFill>
                <a:schemeClr val="tx1"/>
              </a:solidFill>
            </a:endParaRPr>
          </a:p>
          <a:p>
            <a:endParaRPr lang="en-US" sz="4400" dirty="0" smtClean="0">
              <a:solidFill>
                <a:schemeClr val="tx1"/>
              </a:solidFill>
            </a:endParaRPr>
          </a:p>
          <a:p>
            <a:r>
              <a:rPr lang="en-US" sz="4400" dirty="0" smtClean="0">
                <a:solidFill>
                  <a:schemeClr val="tx1"/>
                </a:solidFill>
              </a:rPr>
              <a:t>Mark Martin</a:t>
            </a:r>
            <a:endParaRPr lang="en-US" sz="4400" dirty="0">
              <a:solidFill>
                <a:schemeClr val="tx1"/>
              </a:solidFill>
            </a:endParaRPr>
          </a:p>
          <a:p>
            <a:r>
              <a:rPr lang="en-US" sz="3600" dirty="0" smtClean="0">
                <a:solidFill>
                  <a:schemeClr val="tx1"/>
                </a:solidFill>
              </a:rPr>
              <a:t>Assistant Director</a:t>
            </a:r>
            <a:r>
              <a:rPr lang="en-US" sz="3600" dirty="0">
                <a:solidFill>
                  <a:schemeClr val="tx1"/>
                </a:solidFill>
              </a:rPr>
              <a:t>, Office of Scientific and Technical Information</a:t>
            </a:r>
          </a:p>
          <a:p>
            <a:r>
              <a:rPr lang="en-US" sz="3600" dirty="0">
                <a:solidFill>
                  <a:schemeClr val="tx1"/>
                </a:solidFill>
              </a:rPr>
              <a:t>Office of Science</a:t>
            </a:r>
          </a:p>
          <a:p>
            <a:r>
              <a:rPr lang="en-US" sz="3600" dirty="0">
                <a:solidFill>
                  <a:schemeClr val="tx1"/>
                </a:solidFill>
              </a:rPr>
              <a:t>U.S. Department of Energy</a:t>
            </a:r>
          </a:p>
          <a:p>
            <a:endParaRPr lang="en-US" sz="3600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019550"/>
            <a:ext cx="2827528" cy="49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3937788"/>
          </a:xfrm>
          <a:solidFill>
            <a:schemeClr val="bg1">
              <a:lumMod val="8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Major Milestone Achieved Nov. 8, 2013: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The proposed DOE public access gateway linked </a:t>
            </a:r>
            <a:r>
              <a:rPr lang="en-US" sz="2400" smtClean="0">
                <a:solidFill>
                  <a:schemeClr val="accent1">
                    <a:lumMod val="75000"/>
                  </a:schemeClr>
                </a:solidFill>
              </a:rPr>
              <a:t>to content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via CHORUS, all full-text searchable.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APS was the only publisher with content successfully processed on November 8.</a:t>
            </a: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AIPP and IEEE have subsequently been added.</a:t>
            </a: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We are continuing to work with other CHORUS Pilot participants.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4300"/>
            <a:ext cx="9067800" cy="10287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900" dirty="0" smtClean="0"/>
              <a:t>The Pilot Experience…Success</a:t>
            </a:r>
            <a:endParaRPr lang="en-US" sz="3900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152400" y="4836303"/>
            <a:ext cx="381000" cy="273844"/>
          </a:xfrm>
          <a:prstGeom prst="rect">
            <a:avLst/>
          </a:prstGeom>
          <a:noFill/>
        </p:spPr>
        <p:txBody>
          <a:bodyPr vert="horz" wrap="none"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35970C-66DA-42B4-8591-6E363A3B576E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10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4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 txBox="1">
            <a:spLocks/>
          </p:cNvSpPr>
          <p:nvPr/>
        </p:nvSpPr>
        <p:spPr>
          <a:xfrm>
            <a:off x="533400" y="1020291"/>
            <a:ext cx="8153400" cy="3695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Wingdings 3"/>
              <a:buNone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Hope to see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FundRef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usage spread throughout the publishing community, and the number of CHORUS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articipating publishers continue to increase,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leading to a corresponding increase in CHORUS content related to DOE.</a:t>
            </a:r>
          </a:p>
          <a:p>
            <a:pPr marL="0" indent="0">
              <a:buFont typeface="Wingdings 3"/>
              <a:buNone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Font typeface="Wingdings 3"/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Font typeface="Wingdings 3"/>
              <a:buNone/>
            </a:pP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</a:rPr>
              <a:t>Along with distributed access to accepted manuscripts obtained through the existing DOE STIP infrastructure, CHORUS content in DOE’s proposed public access solution will complete the “best available version” concept.</a:t>
            </a:r>
            <a:endParaRPr lang="en-US" sz="2000" dirty="0"/>
          </a:p>
        </p:txBody>
      </p:sp>
      <p:pic>
        <p:nvPicPr>
          <p:cNvPr id="4097" name="Picture 1" descr="C:\Users\evansd\AppData\Local\Microsoft\Windows\Temporary Internet Files\Content.IE5\X80K6PJN\MC90044195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90750"/>
            <a:ext cx="251586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" y="628650"/>
            <a:ext cx="8458200" cy="22474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14300"/>
            <a:ext cx="9067800" cy="10287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900" dirty="0" smtClean="0"/>
              <a:t>The Pilot Experience…Future</a:t>
            </a:r>
            <a:endParaRPr lang="en-US" sz="3900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152400" y="4715267"/>
            <a:ext cx="381000" cy="273844"/>
          </a:xfrm>
          <a:prstGeom prst="rect">
            <a:avLst/>
          </a:prstGeom>
          <a:noFill/>
        </p:spPr>
        <p:txBody>
          <a:bodyPr vert="horz" wrap="none"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35970C-66DA-42B4-8591-6E363A3B576E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11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11"/>
          <p:cNvSpPr txBox="1">
            <a:spLocks noChangeArrowheads="1"/>
          </p:cNvSpPr>
          <p:nvPr/>
        </p:nvSpPr>
        <p:spPr bwMode="auto">
          <a:xfrm>
            <a:off x="380143" y="278352"/>
            <a:ext cx="480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 dirty="0">
                <a:solidFill>
                  <a:schemeClr val="tx1"/>
                </a:solidFill>
                <a:latin typeface="Franklin Gothic Book" panose="020B0503020102020204" pitchFamily="34" charset="0"/>
              </a:rPr>
              <a:t>What Is OSTI?</a:t>
            </a:r>
          </a:p>
        </p:txBody>
      </p:sp>
      <p:pic>
        <p:nvPicPr>
          <p:cNvPr id="4107" name="Picture 13" descr="OSTI_2_200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59" y="938447"/>
            <a:ext cx="2590800" cy="1692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458748" y="2543321"/>
            <a:ext cx="59436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Energy Policy Act of 2005</a:t>
            </a:r>
          </a:p>
        </p:txBody>
      </p:sp>
      <p:sp>
        <p:nvSpPr>
          <p:cNvPr id="4104" name="Text Box 26"/>
          <p:cNvSpPr txBox="1">
            <a:spLocks noChangeArrowheads="1"/>
          </p:cNvSpPr>
          <p:nvPr/>
        </p:nvSpPr>
        <p:spPr bwMode="auto">
          <a:xfrm>
            <a:off x="436563" y="1276350"/>
            <a:ext cx="5354637" cy="707886"/>
          </a:xfrm>
          <a:prstGeom prst="rect">
            <a:avLst/>
          </a:prstGeom>
          <a:solidFill>
            <a:schemeClr val="tx1">
              <a:alpha val="71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96925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OSTI </a:t>
            </a:r>
            <a:r>
              <a:rPr lang="en-US" altLang="en-US" sz="2000" b="1" dirty="0" smtClean="0">
                <a:solidFill>
                  <a:schemeClr val="bg1"/>
                </a:solidFill>
                <a:latin typeface="+mn-lt"/>
              </a:rPr>
              <a:t>has the corporate </a:t>
            </a:r>
            <a:r>
              <a:rPr lang="en-US" altLang="en-US" sz="2000" b="1" dirty="0">
                <a:solidFill>
                  <a:schemeClr val="bg1"/>
                </a:solidFill>
                <a:latin typeface="+mn-lt"/>
              </a:rPr>
              <a:t>responsibility for ensuring access to DOE R&amp;D results.</a:t>
            </a:r>
          </a:p>
        </p:txBody>
      </p:sp>
      <p:sp>
        <p:nvSpPr>
          <p:cNvPr id="4101" name="Rectangle 23"/>
          <p:cNvSpPr>
            <a:spLocks noChangeArrowheads="1"/>
          </p:cNvSpPr>
          <p:nvPr/>
        </p:nvSpPr>
        <p:spPr bwMode="auto">
          <a:xfrm>
            <a:off x="513386" y="2987033"/>
            <a:ext cx="8382000" cy="1420793"/>
          </a:xfrm>
          <a:prstGeom prst="rect">
            <a:avLst/>
          </a:prstGeom>
          <a:solidFill>
            <a:schemeClr val="bg1"/>
          </a:solidFill>
          <a:ln w="28575">
            <a:solidFill>
              <a:srgbClr val="947866"/>
            </a:solidFill>
            <a:miter lim="800000"/>
            <a:headEnd/>
            <a:tailEnd/>
          </a:ln>
        </p:spPr>
        <p:txBody>
          <a:bodyPr anchor="ctr">
            <a:no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»"/>
              <a:defRPr sz="2800">
                <a:solidFill>
                  <a:schemeClr val="tx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˃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Calibri" pitchFamily="34" charset="0"/>
              <a:buChar char="+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+mn-lt"/>
              </a:rPr>
              <a:t>“The Secretary, </a:t>
            </a:r>
            <a:r>
              <a:rPr lang="en-US" altLang="en-US" sz="1600" b="1" i="1" dirty="0">
                <a:solidFill>
                  <a:schemeClr val="tx1"/>
                </a:solidFill>
                <a:latin typeface="+mn-lt"/>
              </a:rPr>
              <a:t>through the Office of Scientific and Technical Information,</a:t>
            </a:r>
            <a:r>
              <a:rPr lang="en-US" altLang="en-US" sz="1600" dirty="0">
                <a:solidFill>
                  <a:schemeClr val="tx1"/>
                </a:solidFill>
                <a:latin typeface="+mn-lt"/>
              </a:rPr>
              <a:t> shall maintain within the Department publicly available collections of scientific and technical information resulting from research, development, demonstration, and commercial applications activities supported by the Department.”</a:t>
            </a:r>
          </a:p>
        </p:txBody>
      </p:sp>
      <p:pic>
        <p:nvPicPr>
          <p:cNvPr id="4103" name="Picture 25" descr="j0211973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511" y="2278377"/>
            <a:ext cx="18097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0820" y="4629150"/>
            <a:ext cx="457200" cy="342900"/>
          </a:xfrm>
          <a:noFill/>
        </p:spPr>
        <p:txBody>
          <a:bodyPr vert="horz" lIns="91440" tIns="45720" rIns="91440" bIns="45720" rtlCol="0" anchor="ctr"/>
          <a:lstStyle/>
          <a:p>
            <a:fld id="{6473CB83-3FF5-4B3B-9146-D9EDD1A06206}" type="slidenum">
              <a:rPr lang="en-US" sz="1100">
                <a:solidFill>
                  <a:schemeClr val="tx2">
                    <a:lumMod val="75000"/>
                  </a:schemeClr>
                </a:solidFill>
              </a:rPr>
              <a:pPr/>
              <a:t>2</a:t>
            </a:fld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09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1235114" y="20076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altLang="en-US" sz="4000" u="sng" dirty="0" smtClean="0">
                <a:latin typeface="+mj-lt"/>
              </a:rPr>
              <a:t>How Do We Do It?</a:t>
            </a:r>
            <a:endParaRPr lang="en-US" altLang="en-US" sz="4000" u="sng" dirty="0">
              <a:latin typeface="+mj-lt"/>
            </a:endParaRPr>
          </a:p>
        </p:txBody>
      </p:sp>
      <p:pic>
        <p:nvPicPr>
          <p:cNvPr id="26631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46" y="978236"/>
            <a:ext cx="3994590" cy="6905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748" y="1668799"/>
            <a:ext cx="3994589" cy="22174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9879" y="985229"/>
            <a:ext cx="4281746" cy="34757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600" b="1" u="sng" dirty="0" smtClean="0"/>
              <a:t>DOE STI Program (STIP)</a:t>
            </a:r>
          </a:p>
          <a:p>
            <a:pPr marL="109728" indent="0">
              <a:buNone/>
            </a:pPr>
            <a:r>
              <a:rPr lang="en-US" sz="2900" dirty="0" smtClean="0"/>
              <a:t>OSTI </a:t>
            </a:r>
            <a:r>
              <a:rPr lang="en-US" sz="2900" dirty="0"/>
              <a:t>coordinates with POCs across the complex.</a:t>
            </a:r>
          </a:p>
          <a:p>
            <a:endParaRPr lang="en-US" sz="2900" dirty="0"/>
          </a:p>
          <a:p>
            <a:pPr marL="109728" indent="0">
              <a:buNone/>
            </a:pPr>
            <a:r>
              <a:rPr lang="en-US" sz="2900" dirty="0"/>
              <a:t>DOE R&amp;D results are: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c</a:t>
            </a:r>
            <a:r>
              <a:rPr lang="en-US" sz="2900" dirty="0" smtClean="0"/>
              <a:t>ollected </a:t>
            </a:r>
            <a:r>
              <a:rPr lang="en-US" sz="2900" dirty="0"/>
              <a:t>from DOE offices, labs, and facilities, as well </a:t>
            </a:r>
            <a:br>
              <a:rPr lang="en-US" sz="2900" dirty="0"/>
            </a:br>
            <a:r>
              <a:rPr lang="en-US" sz="2900" dirty="0"/>
              <a:t>as university grantees and financial assistance awardees;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p</a:t>
            </a:r>
            <a:r>
              <a:rPr lang="en-US" sz="2900" dirty="0" smtClean="0"/>
              <a:t>reserved </a:t>
            </a:r>
            <a:r>
              <a:rPr lang="en-US" sz="2900" dirty="0"/>
              <a:t>for </a:t>
            </a:r>
            <a:r>
              <a:rPr lang="en-US" sz="2900" dirty="0" smtClean="0"/>
              <a:t>re-use</a:t>
            </a:r>
            <a:r>
              <a:rPr lang="en-US" sz="2900" dirty="0"/>
              <a:t>; and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900" dirty="0"/>
              <a:t>m</a:t>
            </a:r>
            <a:r>
              <a:rPr lang="en-US" sz="2900" dirty="0" smtClean="0"/>
              <a:t>ade </a:t>
            </a:r>
            <a:r>
              <a:rPr lang="en-US" sz="2900" dirty="0"/>
              <a:t>accessible via multiple web outlets</a:t>
            </a:r>
            <a:r>
              <a:rPr lang="en-US" sz="2900" dirty="0" smtClean="0"/>
              <a:t>.</a:t>
            </a:r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4629150"/>
            <a:ext cx="457200" cy="342900"/>
          </a:xfrm>
          <a:noFill/>
        </p:spPr>
        <p:txBody>
          <a:bodyPr vert="horz" lIns="91440" tIns="45720" rIns="91440" bIns="45720" rtlCol="0" anchor="ctr"/>
          <a:lstStyle/>
          <a:p>
            <a:fld id="{6473CB83-3FF5-4B3B-9146-D9EDD1A06206}" type="slidenum">
              <a:rPr lang="en-US" sz="1100">
                <a:solidFill>
                  <a:schemeClr val="tx2">
                    <a:lumMod val="75000"/>
                  </a:schemeClr>
                </a:solidFill>
              </a:rPr>
              <a:pPr/>
              <a:t>3</a:t>
            </a:fld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92613" y="4356038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rgbClr val="C00000"/>
                </a:solidFill>
              </a:rPr>
              <a:t>DOE-affiliated journal </a:t>
            </a:r>
            <a:r>
              <a:rPr lang="en-US" sz="2000" b="1" dirty="0">
                <a:solidFill>
                  <a:srgbClr val="C00000"/>
                </a:solidFill>
              </a:rPr>
              <a:t>articles are part of the OSTI R&amp;D </a:t>
            </a:r>
            <a:r>
              <a:rPr lang="en-US" sz="2000" b="1" dirty="0" smtClean="0">
                <a:solidFill>
                  <a:srgbClr val="C00000"/>
                </a:solidFill>
              </a:rPr>
              <a:t>information </a:t>
            </a:r>
            <a:r>
              <a:rPr lang="en-US" sz="2000" b="1" dirty="0">
                <a:solidFill>
                  <a:srgbClr val="C00000"/>
                </a:solidFill>
              </a:rPr>
              <a:t>f</a:t>
            </a:r>
            <a:r>
              <a:rPr lang="en-US" sz="2000" b="1" dirty="0" smtClean="0">
                <a:solidFill>
                  <a:srgbClr val="C00000"/>
                </a:solidFill>
              </a:rPr>
              <a:t>low </a:t>
            </a:r>
            <a:endParaRPr lang="en-US" altLang="en-US" sz="2000" b="1" dirty="0">
              <a:solidFill>
                <a:srgbClr val="C00000"/>
              </a:solidFill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3370639" y="4316683"/>
            <a:ext cx="685799" cy="588065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236075"/>
            <a:ext cx="8991600" cy="8572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2013 OSTP Memo – Federal Agencies </a:t>
            </a:r>
            <a:b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</a:b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charset="-128"/>
              </a:rPr>
              <a:t>Need to Increase Access to Research Results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charset="-128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46304" y="4657725"/>
            <a:ext cx="457200" cy="342900"/>
          </a:xfrm>
          <a:noFill/>
        </p:spPr>
        <p:txBody>
          <a:bodyPr wrap="none" lIns="0" tIns="0" rIns="0" bIns="0" anchor="ctr" anchorCtr="1">
            <a:noAutofit/>
          </a:bodyPr>
          <a:lstStyle/>
          <a:p>
            <a:fld id="{3F6077F7-E9E4-4BA1-AC39-DA424065F5C8}" type="slidenum">
              <a:rPr lang="en-US">
                <a:solidFill>
                  <a:schemeClr val="tx2">
                    <a:lumMod val="75000"/>
                  </a:schemeClr>
                </a:solidFill>
              </a:rPr>
              <a:pPr/>
              <a:t>4</a:t>
            </a:fld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28600" y="1123950"/>
            <a:ext cx="8610600" cy="3390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Released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Feb 22, 2013 </a:t>
            </a:r>
            <a:r>
              <a:rPr lang="en-US" sz="2000" u="sng" dirty="0" smtClean="0">
                <a:solidFill>
                  <a:srgbClr val="C00000"/>
                </a:solidFill>
              </a:rPr>
              <a:t>www.whitehouse.gov/sites/default/files/microsites/ostp/ostp_public_access_memo_2013.pdf</a:t>
            </a:r>
          </a:p>
          <a:p>
            <a:pPr marL="342900" lvl="1" indent="-342900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…ensuring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that, to the greatest extent…the direct results of federally funded research are made available and useful.  “Such results include peer-reviewed publications and digital data.” </a:t>
            </a:r>
          </a:p>
          <a:p>
            <a:pPr marL="342900" lvl="1" indent="-342900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Applies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agencies with &gt;$100 million in R&amp;D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expenditures.</a:t>
            </a:r>
          </a:p>
          <a:p>
            <a:pPr marL="342900" lvl="1" indent="-342900">
              <a:spcAft>
                <a:spcPts val="8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Recognizes publishers’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services are essential for ensuring the high quality and integrity of scholarly pubs, critical to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continue.</a:t>
            </a:r>
          </a:p>
        </p:txBody>
      </p:sp>
    </p:spTree>
    <p:extLst>
      <p:ext uri="{BB962C8B-B14F-4D97-AF65-F5344CB8AC3E}">
        <p14:creationId xmlns:p14="http://schemas.microsoft.com/office/powerpoint/2010/main" val="130271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69851" y="628651"/>
            <a:ext cx="7772400" cy="742949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fld id="{3F6077F7-E9E4-4BA1-AC39-DA424065F5C8}" type="slidenum">
              <a:rPr lang="en-US" sz="1100">
                <a:solidFill>
                  <a:schemeClr val="tx2">
                    <a:lumMod val="75000"/>
                  </a:schemeClr>
                </a:solidFill>
              </a:rPr>
              <a:pPr/>
              <a:t>5</a:t>
            </a:fld>
            <a:endParaRPr lang="en-US" sz="11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9535" y="133350"/>
            <a:ext cx="8915399" cy="7429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r>
              <a:rPr lang="en-US" sz="4000" u="sng" dirty="0" smtClean="0">
                <a:solidFill>
                  <a:schemeClr val="bg1"/>
                </a:solidFill>
                <a:effectLst/>
                <a:ea typeface="+mn-ea"/>
                <a:cs typeface="+mn-cs"/>
              </a:rPr>
              <a:t>Criteria for a DOE Public Access Model</a:t>
            </a:r>
            <a:endParaRPr lang="en-US" sz="4000" u="sng" dirty="0">
              <a:solidFill>
                <a:schemeClr val="bg1"/>
              </a:solidFill>
              <a:effectLst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301" y="4541850"/>
            <a:ext cx="8953499" cy="46166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>
                <a:latin typeface="Arial" pitchFamily="34" charset="0"/>
                <a:cs typeface="Arial" pitchFamily="34" charset="0"/>
              </a:rPr>
              <a:t>The proposed DOE public access gateway meets these criteria.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8056" y="760042"/>
            <a:ext cx="78587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bg1"/>
                </a:solidFill>
              </a:rPr>
              <a:t>Enables </a:t>
            </a:r>
            <a:r>
              <a:rPr lang="en-US" sz="1500" b="1" dirty="0">
                <a:solidFill>
                  <a:schemeClr val="bg1"/>
                </a:solidFill>
              </a:rPr>
              <a:t>LONG-TERM free access</a:t>
            </a:r>
            <a:r>
              <a:rPr lang="en-US" sz="1500" dirty="0">
                <a:solidFill>
                  <a:schemeClr val="bg1"/>
                </a:solidFill>
              </a:rPr>
              <a:t> by the public to the “best available version” of peer-reviewed scientific and technical information sponsored by DOE.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bg1"/>
                </a:solidFill>
              </a:rPr>
              <a:t>Enables </a:t>
            </a:r>
            <a:r>
              <a:rPr lang="en-US" sz="1500" b="1" dirty="0">
                <a:solidFill>
                  <a:schemeClr val="bg1"/>
                </a:solidFill>
              </a:rPr>
              <a:t>single search box</a:t>
            </a:r>
            <a:r>
              <a:rPr lang="en-US" sz="1500" dirty="0">
                <a:solidFill>
                  <a:schemeClr val="bg1"/>
                </a:solidFill>
              </a:rPr>
              <a:t> of all DOE-sponsored research literature without requiring that articles be in a centralized collection.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bg1"/>
                </a:solidFill>
              </a:rPr>
              <a:t>Maintains a </a:t>
            </a:r>
            <a:r>
              <a:rPr lang="en-US" sz="1500" b="1" dirty="0">
                <a:solidFill>
                  <a:schemeClr val="bg1"/>
                </a:solidFill>
              </a:rPr>
              <a:t>comprehensive metadata collection</a:t>
            </a:r>
            <a:r>
              <a:rPr lang="en-US" sz="1500" dirty="0">
                <a:solidFill>
                  <a:schemeClr val="bg1"/>
                </a:solidFill>
              </a:rPr>
              <a:t> in order for the agency to fully account for its scholarly output.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bg1"/>
                </a:solidFill>
              </a:rPr>
              <a:t>Preserves the freedom of researchers to promote and disseminate their research, i.e., </a:t>
            </a:r>
            <a:r>
              <a:rPr lang="en-US" sz="1500" b="1" dirty="0">
                <a:solidFill>
                  <a:schemeClr val="bg1"/>
                </a:solidFill>
              </a:rPr>
              <a:t>preserves researchers’ choice</a:t>
            </a:r>
            <a:r>
              <a:rPr lang="en-US" sz="1500" dirty="0">
                <a:solidFill>
                  <a:schemeClr val="bg1"/>
                </a:solidFill>
              </a:rPr>
              <a:t> in selecting the journal to which they wish to submit manuscripts.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bg1"/>
                </a:solidFill>
              </a:rPr>
              <a:t>Recognizes the </a:t>
            </a:r>
            <a:r>
              <a:rPr lang="en-US" sz="1500" b="1" dirty="0">
                <a:solidFill>
                  <a:schemeClr val="bg1"/>
                </a:solidFill>
              </a:rPr>
              <a:t>value added by publishers</a:t>
            </a:r>
            <a:r>
              <a:rPr lang="en-US" sz="1500" dirty="0">
                <a:solidFill>
                  <a:schemeClr val="bg1"/>
                </a:solidFill>
              </a:rPr>
              <a:t> in providing high-quality scholarly communications and research tools and accommodates flexible publisher business models.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bg1"/>
                </a:solidFill>
              </a:rPr>
              <a:t>Promotes the </a:t>
            </a:r>
            <a:r>
              <a:rPr lang="en-US" sz="1500" b="1" dirty="0">
                <a:solidFill>
                  <a:schemeClr val="bg1"/>
                </a:solidFill>
              </a:rPr>
              <a:t>Version of Record</a:t>
            </a:r>
            <a:r>
              <a:rPr lang="en-US" sz="1500" dirty="0">
                <a:solidFill>
                  <a:schemeClr val="bg1"/>
                </a:solidFill>
              </a:rPr>
              <a:t> for each article.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bg1"/>
                </a:solidFill>
              </a:rPr>
              <a:t>Minimizes </a:t>
            </a:r>
            <a:r>
              <a:rPr lang="en-US" sz="1500" b="1" dirty="0">
                <a:solidFill>
                  <a:schemeClr val="bg1"/>
                </a:solidFill>
              </a:rPr>
              <a:t>cost</a:t>
            </a:r>
            <a:r>
              <a:rPr lang="en-US" sz="1500" dirty="0">
                <a:solidFill>
                  <a:schemeClr val="bg1"/>
                </a:solidFill>
              </a:rPr>
              <a:t> to DOE.</a:t>
            </a:r>
          </a:p>
          <a:p>
            <a:pPr marL="285750" indent="-285750"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chemeClr val="bg1"/>
                </a:solidFill>
              </a:rPr>
              <a:t>Encourages </a:t>
            </a:r>
            <a:r>
              <a:rPr lang="en-US" sz="1500" b="1" dirty="0">
                <a:solidFill>
                  <a:schemeClr val="bg1"/>
                </a:solidFill>
              </a:rPr>
              <a:t>coordination and collaboration among agencies, institutions, and the publishing community</a:t>
            </a:r>
            <a:r>
              <a:rPr lang="en-US" sz="15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8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1" y="857250"/>
            <a:ext cx="8610599" cy="3743325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Our planned model is a natural evolution and extension of ongoing public dissemination capabilities and systems…our Scientific and Technical Information Program (STIP).</a:t>
            </a:r>
            <a:br>
              <a:rPr lang="en-US" dirty="0" smtClean="0"/>
            </a:br>
            <a:endParaRPr lang="en-US" dirty="0" smtClean="0"/>
          </a:p>
          <a:p>
            <a:r>
              <a:rPr lang="en-US" sz="2500" b="1" dirty="0" smtClean="0">
                <a:solidFill>
                  <a:srgbClr val="002846"/>
                </a:solidFill>
              </a:rPr>
              <a:t>Built with proven software and architecture</a:t>
            </a:r>
          </a:p>
          <a:p>
            <a:r>
              <a:rPr lang="en-US" sz="2500" b="1" dirty="0" smtClean="0">
                <a:solidFill>
                  <a:srgbClr val="002846"/>
                </a:solidFill>
              </a:rPr>
              <a:t>Leveraging existing </a:t>
            </a:r>
            <a:r>
              <a:rPr lang="en-US" sz="2500" b="1" dirty="0">
                <a:solidFill>
                  <a:srgbClr val="002846"/>
                </a:solidFill>
              </a:rPr>
              <a:t>ingest and </a:t>
            </a:r>
            <a:r>
              <a:rPr lang="en-US" sz="2500" b="1" dirty="0" smtClean="0">
                <a:solidFill>
                  <a:srgbClr val="002846"/>
                </a:solidFill>
              </a:rPr>
              <a:t>dissemination tools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5750"/>
            <a:ext cx="8534400" cy="5715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rtlCol="0" anchor="ctr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z="4000" b="1" u="sng" dirty="0" smtClean="0">
                <a:solidFill>
                  <a:schemeClr val="tx1"/>
                </a:solidFill>
                <a:effectLst/>
                <a:ea typeface="+mn-ea"/>
                <a:cs typeface="+mn-cs"/>
              </a:rPr>
              <a:t>The Proposed Public Access Gateway</a:t>
            </a:r>
            <a:endParaRPr lang="en-US" sz="4000" b="1" u="sng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52400" y="4715267"/>
            <a:ext cx="381000" cy="273844"/>
          </a:xfrm>
          <a:noFill/>
        </p:spPr>
        <p:txBody>
          <a:bodyPr wrap="none" lIns="0" tIns="0" rIns="0" bIns="0" anchor="ctr" anchorCtr="1">
            <a:noAutofit/>
          </a:bodyPr>
          <a:lstStyle/>
          <a:p>
            <a:fld id="{0E35970C-66DA-42B4-8591-6E363A3B576E}" type="slidenum">
              <a:rPr lang="en-US">
                <a:solidFill>
                  <a:schemeClr val="tx2">
                    <a:lumMod val="75000"/>
                  </a:schemeClr>
                </a:solidFill>
              </a:rPr>
              <a:pPr/>
              <a:t>6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68514" y="4457701"/>
            <a:ext cx="44800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3200" b="1" i="1" dirty="0">
                <a:solidFill>
                  <a:schemeClr val="bg2">
                    <a:lumMod val="25000"/>
                  </a:schemeClr>
                </a:solidFill>
              </a:rPr>
              <a:t>With a twist…</a:t>
            </a:r>
          </a:p>
        </p:txBody>
      </p:sp>
      <p:pic>
        <p:nvPicPr>
          <p:cNvPr id="2053" name="Picture 5" descr="C:\Users\evansd\AppData\Local\Microsoft\Windows\Temporary Internet Files\Content.IE5\D6LE2BBT\MC90044149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343150"/>
            <a:ext cx="121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2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7182" y="285750"/>
            <a:ext cx="8458200" cy="4457700"/>
          </a:xfrm>
          <a:prstGeom prst="rect">
            <a:avLst/>
          </a:prstGeom>
          <a:solidFill>
            <a:schemeClr val="accent1">
              <a:alpha val="1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657350"/>
            <a:ext cx="8191982" cy="2914650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proposed DOE model for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public access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would leverage CHORUS and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</a:rPr>
              <a:t>FundRef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The CHORUS collaboration enables our ‘Best Available Version’ concept.  </a:t>
            </a:r>
          </a:p>
          <a:p>
            <a:pPr marL="0" indent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fld id="{3F6077F7-E9E4-4BA1-AC39-DA424065F5C8}" type="slidenum">
              <a:rPr lang="en-US" sz="1100">
                <a:solidFill>
                  <a:schemeClr val="tx2">
                    <a:lumMod val="75000"/>
                  </a:schemeClr>
                </a:solidFill>
              </a:rPr>
              <a:pPr/>
              <a:t>7</a:t>
            </a:fld>
            <a:endParaRPr lang="en-US" sz="110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82" y="742950"/>
            <a:ext cx="8153400" cy="914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			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Publishers</a:t>
            </a:r>
            <a:r>
              <a:rPr lang="en-US" sz="3200" b="1" dirty="0">
                <a:solidFill>
                  <a:schemeClr val="tx1"/>
                </a:solidFill>
              </a:rPr>
              <a:t>’ Contribution to Agencies’ Public Access Obligations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077" name="Picture 5" descr="http://www.publishers.org/_attachments/images/chorus%20logo1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9280"/>
            <a:ext cx="3143588" cy="685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4"/>
          <p:cNvSpPr txBox="1">
            <a:spLocks/>
          </p:cNvSpPr>
          <p:nvPr/>
        </p:nvSpPr>
        <p:spPr>
          <a:xfrm>
            <a:off x="152400" y="4715267"/>
            <a:ext cx="381000" cy="273844"/>
          </a:xfrm>
          <a:prstGeom prst="rect">
            <a:avLst/>
          </a:prstGeom>
          <a:noFill/>
        </p:spPr>
        <p:txBody>
          <a:bodyPr vert="horz" wrap="none"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35970C-66DA-42B4-8591-6E363A3B576E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7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9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r="4472"/>
          <a:stretch/>
        </p:blipFill>
        <p:spPr bwMode="auto">
          <a:xfrm>
            <a:off x="4222195" y="1428750"/>
            <a:ext cx="4699587" cy="248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81" y="1194589"/>
            <a:ext cx="7954219" cy="3657600"/>
          </a:xfrm>
          <a:noFill/>
          <a:ln>
            <a:noFill/>
          </a:ln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u="sng" dirty="0" smtClean="0"/>
              <a:t>Collegial</a:t>
            </a:r>
          </a:p>
          <a:p>
            <a:pPr marL="109728" indent="0">
              <a:buNone/>
            </a:pPr>
            <a:r>
              <a:rPr lang="en-US" dirty="0" smtClean="0"/>
              <a:t>A </a:t>
            </a:r>
            <a:r>
              <a:rPr lang="en-US" sz="3200" b="1" dirty="0" smtClean="0"/>
              <a:t>partnership</a:t>
            </a:r>
            <a:r>
              <a:rPr lang="en-US" dirty="0" smtClean="0"/>
              <a:t> between participants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u="sng" dirty="0" smtClean="0"/>
              <a:t>Responsive</a:t>
            </a:r>
          </a:p>
          <a:p>
            <a:pPr marL="109728" indent="0">
              <a:buNone/>
            </a:pPr>
            <a:r>
              <a:rPr lang="en-US" dirty="0" smtClean="0"/>
              <a:t>An ongoing </a:t>
            </a:r>
            <a:r>
              <a:rPr lang="en-US" sz="3200" b="1" dirty="0"/>
              <a:t>interchange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of information to achieve </a:t>
            </a:r>
            <a:br>
              <a:rPr lang="en-US" dirty="0" smtClean="0"/>
            </a:br>
            <a:r>
              <a:rPr lang="en-US" dirty="0" smtClean="0"/>
              <a:t>standardization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u="sng" dirty="0" smtClean="0"/>
              <a:t>Diverse</a:t>
            </a:r>
            <a:r>
              <a:rPr lang="en-US" dirty="0" smtClean="0"/>
              <a:t> </a:t>
            </a:r>
          </a:p>
          <a:p>
            <a:pPr marL="109728" indent="0">
              <a:buNone/>
            </a:pPr>
            <a:r>
              <a:rPr lang="en-US" dirty="0" smtClean="0"/>
              <a:t>An alliance of colleagues from different organizations with </a:t>
            </a:r>
            <a:r>
              <a:rPr lang="en-US" sz="3200" b="1" dirty="0"/>
              <a:t>distinct </a:t>
            </a:r>
            <a:r>
              <a:rPr lang="en-US" sz="3200" b="1" dirty="0" smtClean="0"/>
              <a:t>viewpoints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77F7-E9E4-4BA1-AC39-DA424065F5C8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"/>
            <a:ext cx="9601200" cy="1028700"/>
          </a:xfrm>
        </p:spPr>
        <p:txBody>
          <a:bodyPr>
            <a:normAutofit/>
          </a:bodyPr>
          <a:lstStyle/>
          <a:p>
            <a:r>
              <a:rPr lang="en-US" sz="3900" dirty="0" smtClean="0"/>
              <a:t>The Pilot Experience…Collaboration</a:t>
            </a:r>
            <a:endParaRPr lang="en-US" sz="3900" dirty="0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152400" y="4715267"/>
            <a:ext cx="381000" cy="273844"/>
          </a:xfrm>
          <a:prstGeom prst="rect">
            <a:avLst/>
          </a:prstGeom>
          <a:noFill/>
        </p:spPr>
        <p:txBody>
          <a:bodyPr vert="horz" wrap="none" lIns="0" tIns="0" rIns="0" bIns="0" anchor="ctr" anchorCtr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E35970C-66DA-42B4-8591-6E363A3B576E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/>
              <a:t>8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" y="857250"/>
            <a:ext cx="8578882" cy="3858017"/>
          </a:xfrm>
          <a:prstGeom prst="rect">
            <a:avLst/>
          </a:prstGeom>
          <a:noFill/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4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8600" y="996256"/>
            <a:ext cx="8305800" cy="3556694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82029"/>
            <a:ext cx="7696200" cy="1028700"/>
          </a:xfrm>
        </p:spPr>
        <p:txBody>
          <a:bodyPr>
            <a:normAutofit/>
          </a:bodyPr>
          <a:lstStyle/>
          <a:p>
            <a:r>
              <a:rPr lang="en-US" sz="3400" i="1" dirty="0" smtClean="0">
                <a:solidFill>
                  <a:schemeClr val="bg2">
                    <a:lumMod val="25000"/>
                  </a:schemeClr>
                </a:solidFill>
              </a:rPr>
              <a:t>Technical Approach and Challenges</a:t>
            </a:r>
            <a:endParaRPr lang="en-US" sz="3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1600201"/>
            <a:ext cx="8229600" cy="2594372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endParaRPr lang="en-US" dirty="0" smtClean="0"/>
          </a:p>
          <a:p>
            <a:pPr marL="109728" indent="0">
              <a:buFont typeface="Wingdings 3"/>
              <a:buNone/>
            </a:pPr>
            <a:r>
              <a:rPr lang="en-US" sz="3000" b="1" dirty="0" smtClean="0"/>
              <a:t>&lt;</a:t>
            </a:r>
            <a:r>
              <a:rPr lang="en-US" sz="3000" b="1" dirty="0" err="1" smtClean="0"/>
              <a:t>license_ref</a:t>
            </a:r>
            <a:r>
              <a:rPr lang="en-US" sz="3000" b="1" dirty="0" smtClean="0"/>
              <a:t>/&gt;</a:t>
            </a:r>
          </a:p>
          <a:p>
            <a:pPr marL="109728" indent="0">
              <a:buFont typeface="Wingdings 3"/>
              <a:buNone/>
            </a:pPr>
            <a:r>
              <a:rPr lang="en-US" dirty="0" smtClean="0"/>
              <a:t>Indicates the license under which the record is made available.</a:t>
            </a:r>
          </a:p>
          <a:p>
            <a:pPr marL="109728" indent="0">
              <a:buFont typeface="Wingdings 3"/>
              <a:buNone/>
            </a:pPr>
            <a:endParaRPr lang="en-US" dirty="0" smtClean="0"/>
          </a:p>
          <a:p>
            <a:pPr marL="109728" indent="0">
              <a:buFont typeface="Wingdings 3"/>
              <a:buNone/>
            </a:pPr>
            <a:r>
              <a:rPr lang="en-US" sz="3000" b="1" dirty="0"/>
              <a:t>&lt;resources/&gt;</a:t>
            </a:r>
          </a:p>
          <a:p>
            <a:pPr marL="109728" indent="0">
              <a:buFont typeface="Wingdings 3"/>
              <a:buNone/>
            </a:pPr>
            <a:r>
              <a:rPr lang="en-US" dirty="0" smtClean="0"/>
              <a:t>Provides a link to the full text for indexing.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114300"/>
            <a:ext cx="9601200" cy="10287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3900" dirty="0" smtClean="0"/>
              <a:t>The Pilot Experience… Challenges</a:t>
            </a:r>
            <a:endParaRPr lang="en-US" sz="3900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52400" y="4715267"/>
            <a:ext cx="381000" cy="273844"/>
          </a:xfrm>
          <a:noFill/>
        </p:spPr>
        <p:txBody>
          <a:bodyPr wrap="none" lIns="0" tIns="0" rIns="0" bIns="0" anchor="ctr" anchorCtr="1">
            <a:noAutofit/>
          </a:bodyPr>
          <a:lstStyle/>
          <a:p>
            <a:fld id="{0E35970C-66DA-42B4-8591-6E363A3B576E}" type="slidenum">
              <a:rPr lang="en-US">
                <a:solidFill>
                  <a:schemeClr val="tx2">
                    <a:lumMod val="75000"/>
                  </a:schemeClr>
                </a:solidFill>
              </a:rPr>
              <a:pPr/>
              <a:t>9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48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4190</TotalTime>
  <Words>634</Words>
  <Application>Microsoft Office PowerPoint</Application>
  <PresentationFormat>On-screen Show (16:9)</PresentationFormat>
  <Paragraphs>101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Concourse</vt:lpstr>
      <vt:lpstr>The CHORUS Pilot An Agency Perspective</vt:lpstr>
      <vt:lpstr>PowerPoint Presentation</vt:lpstr>
      <vt:lpstr>PowerPoint Presentation</vt:lpstr>
      <vt:lpstr>2013 OSTP Memo – Federal Agencies  Need to Increase Access to Research Results</vt:lpstr>
      <vt:lpstr>Criteria for a DOE Public Access Model</vt:lpstr>
      <vt:lpstr>The Proposed Public Access Gateway</vt:lpstr>
      <vt:lpstr>    Publishers’ Contribution to Agencies’ Public Access Obligations</vt:lpstr>
      <vt:lpstr>The Pilot Experience…Collaboration</vt:lpstr>
      <vt:lpstr>Technical Approach and Challenges</vt:lpstr>
      <vt:lpstr>PowerPoint Presentation</vt:lpstr>
      <vt:lpstr>PowerPoint Presentation</vt:lpstr>
    </vt:vector>
  </TitlesOfParts>
  <Company>OSTI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Daphne</dc:creator>
  <cp:lastModifiedBy>Martin, Mark</cp:lastModifiedBy>
  <cp:revision>259</cp:revision>
  <dcterms:created xsi:type="dcterms:W3CDTF">2013-10-31T17:10:38Z</dcterms:created>
  <dcterms:modified xsi:type="dcterms:W3CDTF">2014-04-24T15:58:27Z</dcterms:modified>
</cp:coreProperties>
</file>