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mp" ContentType="image/png"/>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embeddings/oleObject1.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332" r:id="rId2"/>
    <p:sldId id="294" r:id="rId3"/>
    <p:sldId id="295" r:id="rId4"/>
    <p:sldId id="322" r:id="rId5"/>
    <p:sldId id="323" r:id="rId6"/>
    <p:sldId id="324" r:id="rId7"/>
    <p:sldId id="325" r:id="rId8"/>
    <p:sldId id="326" r:id="rId9"/>
    <p:sldId id="301" r:id="rId10"/>
    <p:sldId id="268" r:id="rId11"/>
    <p:sldId id="302" r:id="rId12"/>
    <p:sldId id="303" r:id="rId13"/>
    <p:sldId id="304" r:id="rId14"/>
    <p:sldId id="305" r:id="rId15"/>
    <p:sldId id="308" r:id="rId16"/>
    <p:sldId id="309" r:id="rId17"/>
    <p:sldId id="310" r:id="rId18"/>
    <p:sldId id="311" r:id="rId19"/>
    <p:sldId id="312" r:id="rId20"/>
    <p:sldId id="313" r:id="rId21"/>
    <p:sldId id="330" r:id="rId22"/>
    <p:sldId id="306" r:id="rId23"/>
    <p:sldId id="307" r:id="rId24"/>
    <p:sldId id="314" r:id="rId25"/>
    <p:sldId id="315" r:id="rId26"/>
    <p:sldId id="316" r:id="rId27"/>
    <p:sldId id="317" r:id="rId28"/>
    <p:sldId id="318" r:id="rId29"/>
    <p:sldId id="319" r:id="rId30"/>
    <p:sldId id="320" r:id="rId31"/>
    <p:sldId id="321" r:id="rId32"/>
    <p:sldId id="286" r:id="rId33"/>
    <p:sldId id="293" r:id="rId34"/>
    <p:sldId id="327" r:id="rId35"/>
    <p:sldId id="292" r:id="rId36"/>
    <p:sldId id="331" r:id="rId37"/>
    <p:sldId id="287" r:id="rId38"/>
    <p:sldId id="288" r:id="rId39"/>
    <p:sldId id="289" r:id="rId40"/>
    <p:sldId id="290" r:id="rId41"/>
    <p:sldId id="29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6" autoAdjust="0"/>
    <p:restoredTop sz="59387" autoAdjust="0"/>
  </p:normalViewPr>
  <p:slideViewPr>
    <p:cSldViewPr snapToObjects="1" showGuides="1">
      <p:cViewPr>
        <p:scale>
          <a:sx n="75" d="100"/>
          <a:sy n="75" d="100"/>
        </p:scale>
        <p:origin x="-416" y="-80"/>
      </p:cViewPr>
      <p:guideLst>
        <p:guide orient="horz" pos="144"/>
        <p:guide pos="144"/>
      </p:guideLst>
    </p:cSldViewPr>
  </p:slideViewPr>
  <p:outlineViewPr>
    <p:cViewPr>
      <p:scale>
        <a:sx n="33" d="100"/>
        <a:sy n="33" d="100"/>
      </p:scale>
      <p:origin x="0" y="17904"/>
    </p:cViewPr>
  </p:outlineViewPr>
  <p:notesTextViewPr>
    <p:cViewPr>
      <p:scale>
        <a:sx n="100" d="100"/>
        <a:sy n="100" d="100"/>
      </p:scale>
      <p:origin x="0" y="0"/>
    </p:cViewPr>
  </p:notesTextViewPr>
  <p:sorterViewPr>
    <p:cViewPr>
      <p:scale>
        <a:sx n="100" d="100"/>
        <a:sy n="100" d="100"/>
      </p:scale>
      <p:origin x="0" y="140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F087B8-7887-0049-9379-6E8C710852B9}" type="datetimeFigureOut">
              <a:rPr lang="en-US" smtClean="0"/>
              <a:t>10/8/13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0B150-CAA1-5C48-B9B4-334CAB877296}" type="slidenum">
              <a:rPr lang="en-US" smtClean="0"/>
              <a:t>‹#›</a:t>
            </a:fld>
            <a:endParaRPr lang="en-US"/>
          </a:p>
        </p:txBody>
      </p:sp>
    </p:spTree>
    <p:extLst>
      <p:ext uri="{BB962C8B-B14F-4D97-AF65-F5344CB8AC3E}">
        <p14:creationId xmlns:p14="http://schemas.microsoft.com/office/powerpoint/2010/main" val="1133070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1DCBE4-9C42-3C43-9F65-4E388DD7398F}" type="datetimeFigureOut">
              <a:rPr lang="en-US" smtClean="0"/>
              <a:t>10/8/13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7E3670-3A70-E14F-93EC-8EFF4B23F1C0}" type="slidenum">
              <a:rPr lang="en-US" smtClean="0"/>
              <a:t>‹#›</a:t>
            </a:fld>
            <a:endParaRPr lang="en-US"/>
          </a:p>
        </p:txBody>
      </p:sp>
    </p:spTree>
    <p:extLst>
      <p:ext uri="{BB962C8B-B14F-4D97-AF65-F5344CB8AC3E}">
        <p14:creationId xmlns:p14="http://schemas.microsoft.com/office/powerpoint/2010/main" val="29965633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1</a:t>
            </a:fld>
            <a:endParaRPr lang="en-US"/>
          </a:p>
        </p:txBody>
      </p:sp>
    </p:spTree>
    <p:extLst>
      <p:ext uri="{BB962C8B-B14F-4D97-AF65-F5344CB8AC3E}">
        <p14:creationId xmlns:p14="http://schemas.microsoft.com/office/powerpoint/2010/main" val="2915261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t>10</a:t>
            </a:fld>
            <a:endParaRPr lang="en-US"/>
          </a:p>
        </p:txBody>
      </p:sp>
    </p:spTree>
    <p:extLst>
      <p:ext uri="{BB962C8B-B14F-4D97-AF65-F5344CB8AC3E}">
        <p14:creationId xmlns:p14="http://schemas.microsoft.com/office/powerpoint/2010/main" val="58293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11</a:t>
            </a:fld>
            <a:endParaRPr lang="en-US"/>
          </a:p>
        </p:txBody>
      </p:sp>
    </p:spTree>
    <p:extLst>
      <p:ext uri="{BB962C8B-B14F-4D97-AF65-F5344CB8AC3E}">
        <p14:creationId xmlns:p14="http://schemas.microsoft.com/office/powerpoint/2010/main" val="634711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t>12</a:t>
            </a:fld>
            <a:endParaRPr lang="en-US"/>
          </a:p>
        </p:txBody>
      </p:sp>
    </p:spTree>
    <p:extLst>
      <p:ext uri="{BB962C8B-B14F-4D97-AF65-F5344CB8AC3E}">
        <p14:creationId xmlns:p14="http://schemas.microsoft.com/office/powerpoint/2010/main" val="3152263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13</a:t>
            </a:fld>
            <a:endParaRPr lang="en-US"/>
          </a:p>
        </p:txBody>
      </p:sp>
    </p:spTree>
    <p:extLst>
      <p:ext uri="{BB962C8B-B14F-4D97-AF65-F5344CB8AC3E}">
        <p14:creationId xmlns:p14="http://schemas.microsoft.com/office/powerpoint/2010/main" val="271552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200"/>
              </a:spcBef>
              <a:buNone/>
            </a:pPr>
            <a:endParaRPr lang="en-US" dirty="0" smtClean="0"/>
          </a:p>
          <a:p>
            <a:pPr marL="0" indent="0">
              <a:spcBef>
                <a:spcPts val="200"/>
              </a:spcBef>
              <a:buNone/>
            </a:pPr>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14</a:t>
            </a:fld>
            <a:endParaRPr lang="en-US"/>
          </a:p>
        </p:txBody>
      </p:sp>
    </p:spTree>
    <p:extLst>
      <p:ext uri="{BB962C8B-B14F-4D97-AF65-F5344CB8AC3E}">
        <p14:creationId xmlns:p14="http://schemas.microsoft.com/office/powerpoint/2010/main" val="3049294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15</a:t>
            </a:fld>
            <a:endParaRPr lang="en-US"/>
          </a:p>
        </p:txBody>
      </p:sp>
    </p:spTree>
    <p:extLst>
      <p:ext uri="{BB962C8B-B14F-4D97-AF65-F5344CB8AC3E}">
        <p14:creationId xmlns:p14="http://schemas.microsoft.com/office/powerpoint/2010/main" val="2360279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t>16</a:t>
            </a:fld>
            <a:endParaRPr lang="en-US"/>
          </a:p>
        </p:txBody>
      </p:sp>
    </p:spTree>
    <p:extLst>
      <p:ext uri="{BB962C8B-B14F-4D97-AF65-F5344CB8AC3E}">
        <p14:creationId xmlns:p14="http://schemas.microsoft.com/office/powerpoint/2010/main" val="925054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17</a:t>
            </a:fld>
            <a:endParaRPr lang="en-US"/>
          </a:p>
        </p:txBody>
      </p:sp>
    </p:spTree>
    <p:extLst>
      <p:ext uri="{BB962C8B-B14F-4D97-AF65-F5344CB8AC3E}">
        <p14:creationId xmlns:p14="http://schemas.microsoft.com/office/powerpoint/2010/main" val="1601894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18</a:t>
            </a:fld>
            <a:endParaRPr lang="en-US"/>
          </a:p>
        </p:txBody>
      </p:sp>
    </p:spTree>
    <p:extLst>
      <p:ext uri="{BB962C8B-B14F-4D97-AF65-F5344CB8AC3E}">
        <p14:creationId xmlns:p14="http://schemas.microsoft.com/office/powerpoint/2010/main" val="1422309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19</a:t>
            </a:fld>
            <a:endParaRPr lang="en-US"/>
          </a:p>
        </p:txBody>
      </p:sp>
    </p:spTree>
    <p:extLst>
      <p:ext uri="{BB962C8B-B14F-4D97-AF65-F5344CB8AC3E}">
        <p14:creationId xmlns:p14="http://schemas.microsoft.com/office/powerpoint/2010/main" val="362603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2</a:t>
            </a:fld>
            <a:endParaRPr lang="en-US"/>
          </a:p>
        </p:txBody>
      </p:sp>
    </p:spTree>
    <p:extLst>
      <p:ext uri="{BB962C8B-B14F-4D97-AF65-F5344CB8AC3E}">
        <p14:creationId xmlns:p14="http://schemas.microsoft.com/office/powerpoint/2010/main" val="1548611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t>20</a:t>
            </a:fld>
            <a:endParaRPr lang="en-US"/>
          </a:p>
        </p:txBody>
      </p:sp>
    </p:spTree>
    <p:extLst>
      <p:ext uri="{BB962C8B-B14F-4D97-AF65-F5344CB8AC3E}">
        <p14:creationId xmlns:p14="http://schemas.microsoft.com/office/powerpoint/2010/main" val="2547087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21</a:t>
            </a:fld>
            <a:endParaRPr lang="en-US"/>
          </a:p>
        </p:txBody>
      </p:sp>
    </p:spTree>
    <p:extLst>
      <p:ext uri="{BB962C8B-B14F-4D97-AF65-F5344CB8AC3E}">
        <p14:creationId xmlns:p14="http://schemas.microsoft.com/office/powerpoint/2010/main" val="2695905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291A5-7AE6-0845-88E9-C89F0C9CBFD5}" type="slidenum">
              <a:rPr lang="en-US" smtClean="0"/>
              <a:t>22</a:t>
            </a:fld>
            <a:endParaRPr lang="en-US"/>
          </a:p>
        </p:txBody>
      </p:sp>
    </p:spTree>
    <p:extLst>
      <p:ext uri="{BB962C8B-B14F-4D97-AF65-F5344CB8AC3E}">
        <p14:creationId xmlns:p14="http://schemas.microsoft.com/office/powerpoint/2010/main" val="3478057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23</a:t>
            </a:fld>
            <a:endParaRPr lang="en-US"/>
          </a:p>
        </p:txBody>
      </p:sp>
    </p:spTree>
    <p:extLst>
      <p:ext uri="{BB962C8B-B14F-4D97-AF65-F5344CB8AC3E}">
        <p14:creationId xmlns:p14="http://schemas.microsoft.com/office/powerpoint/2010/main" val="1303688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24</a:t>
            </a:fld>
            <a:endParaRPr lang="en-US"/>
          </a:p>
        </p:txBody>
      </p:sp>
    </p:spTree>
    <p:extLst>
      <p:ext uri="{BB962C8B-B14F-4D97-AF65-F5344CB8AC3E}">
        <p14:creationId xmlns:p14="http://schemas.microsoft.com/office/powerpoint/2010/main" val="4238993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25</a:t>
            </a:fld>
            <a:endParaRPr lang="en-US"/>
          </a:p>
        </p:txBody>
      </p:sp>
    </p:spTree>
    <p:extLst>
      <p:ext uri="{BB962C8B-B14F-4D97-AF65-F5344CB8AC3E}">
        <p14:creationId xmlns:p14="http://schemas.microsoft.com/office/powerpoint/2010/main" val="1085802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t>26</a:t>
            </a:fld>
            <a:endParaRPr lang="en-US"/>
          </a:p>
        </p:txBody>
      </p:sp>
    </p:spTree>
    <p:extLst>
      <p:ext uri="{BB962C8B-B14F-4D97-AF65-F5344CB8AC3E}">
        <p14:creationId xmlns:p14="http://schemas.microsoft.com/office/powerpoint/2010/main" val="3609483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pPr>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27</a:t>
            </a:fld>
            <a:endParaRPr lang="en-US"/>
          </a:p>
        </p:txBody>
      </p:sp>
    </p:spTree>
    <p:extLst>
      <p:ext uri="{BB962C8B-B14F-4D97-AF65-F5344CB8AC3E}">
        <p14:creationId xmlns:p14="http://schemas.microsoft.com/office/powerpoint/2010/main" val="2414297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t>28</a:t>
            </a:fld>
            <a:endParaRPr lang="en-US"/>
          </a:p>
        </p:txBody>
      </p:sp>
    </p:spTree>
    <p:extLst>
      <p:ext uri="{BB962C8B-B14F-4D97-AF65-F5344CB8AC3E}">
        <p14:creationId xmlns:p14="http://schemas.microsoft.com/office/powerpoint/2010/main" val="2395661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t>29</a:t>
            </a:fld>
            <a:endParaRPr lang="en-US"/>
          </a:p>
        </p:txBody>
      </p:sp>
    </p:spTree>
    <p:extLst>
      <p:ext uri="{BB962C8B-B14F-4D97-AF65-F5344CB8AC3E}">
        <p14:creationId xmlns:p14="http://schemas.microsoft.com/office/powerpoint/2010/main" val="1413489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77E3670-3A70-E14F-93EC-8EFF4B23F1C0}" type="slidenum">
              <a:rPr lang="en-US" smtClean="0"/>
              <a:t>3</a:t>
            </a:fld>
            <a:endParaRPr lang="en-US"/>
          </a:p>
        </p:txBody>
      </p:sp>
    </p:spTree>
    <p:extLst>
      <p:ext uri="{BB962C8B-B14F-4D97-AF65-F5344CB8AC3E}">
        <p14:creationId xmlns:p14="http://schemas.microsoft.com/office/powerpoint/2010/main" val="3930684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30</a:t>
            </a:fld>
            <a:endParaRPr lang="en-US"/>
          </a:p>
        </p:txBody>
      </p:sp>
    </p:spTree>
    <p:extLst>
      <p:ext uri="{BB962C8B-B14F-4D97-AF65-F5344CB8AC3E}">
        <p14:creationId xmlns:p14="http://schemas.microsoft.com/office/powerpoint/2010/main" val="2461373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31</a:t>
            </a:fld>
            <a:endParaRPr lang="en-US"/>
          </a:p>
        </p:txBody>
      </p:sp>
    </p:spTree>
    <p:extLst>
      <p:ext uri="{BB962C8B-B14F-4D97-AF65-F5344CB8AC3E}">
        <p14:creationId xmlns:p14="http://schemas.microsoft.com/office/powerpoint/2010/main" val="2688141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32</a:t>
            </a:fld>
            <a:endParaRPr lang="en-US"/>
          </a:p>
        </p:txBody>
      </p:sp>
    </p:spTree>
    <p:extLst>
      <p:ext uri="{BB962C8B-B14F-4D97-AF65-F5344CB8AC3E}">
        <p14:creationId xmlns:p14="http://schemas.microsoft.com/office/powerpoint/2010/main" val="1573389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33</a:t>
            </a:fld>
            <a:endParaRPr lang="en-US"/>
          </a:p>
        </p:txBody>
      </p:sp>
    </p:spTree>
    <p:extLst>
      <p:ext uri="{BB962C8B-B14F-4D97-AF65-F5344CB8AC3E}">
        <p14:creationId xmlns:p14="http://schemas.microsoft.com/office/powerpoint/2010/main" val="2162977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t>34</a:t>
            </a:fld>
            <a:endParaRPr lang="en-US"/>
          </a:p>
        </p:txBody>
      </p:sp>
    </p:spTree>
    <p:extLst>
      <p:ext uri="{BB962C8B-B14F-4D97-AF65-F5344CB8AC3E}">
        <p14:creationId xmlns:p14="http://schemas.microsoft.com/office/powerpoint/2010/main" val="2381661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35</a:t>
            </a:fld>
            <a:endParaRPr lang="en-US"/>
          </a:p>
        </p:txBody>
      </p:sp>
    </p:spTree>
    <p:extLst>
      <p:ext uri="{BB962C8B-B14F-4D97-AF65-F5344CB8AC3E}">
        <p14:creationId xmlns:p14="http://schemas.microsoft.com/office/powerpoint/2010/main" val="1714279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36</a:t>
            </a:fld>
            <a:endParaRPr lang="en-US"/>
          </a:p>
        </p:txBody>
      </p:sp>
    </p:spTree>
    <p:extLst>
      <p:ext uri="{BB962C8B-B14F-4D97-AF65-F5344CB8AC3E}">
        <p14:creationId xmlns:p14="http://schemas.microsoft.com/office/powerpoint/2010/main" val="1138796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37</a:t>
            </a:fld>
            <a:endParaRPr lang="en-US"/>
          </a:p>
        </p:txBody>
      </p:sp>
    </p:spTree>
    <p:extLst>
      <p:ext uri="{BB962C8B-B14F-4D97-AF65-F5344CB8AC3E}">
        <p14:creationId xmlns:p14="http://schemas.microsoft.com/office/powerpoint/2010/main" val="10151012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38</a:t>
            </a:fld>
            <a:endParaRPr lang="en-US"/>
          </a:p>
        </p:txBody>
      </p:sp>
    </p:spTree>
    <p:extLst>
      <p:ext uri="{BB962C8B-B14F-4D97-AF65-F5344CB8AC3E}">
        <p14:creationId xmlns:p14="http://schemas.microsoft.com/office/powerpoint/2010/main" val="1581434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t>39</a:t>
            </a:fld>
            <a:endParaRPr lang="en-US"/>
          </a:p>
        </p:txBody>
      </p:sp>
    </p:spTree>
    <p:extLst>
      <p:ext uri="{BB962C8B-B14F-4D97-AF65-F5344CB8AC3E}">
        <p14:creationId xmlns:p14="http://schemas.microsoft.com/office/powerpoint/2010/main" val="360948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4</a:t>
            </a:fld>
            <a:endParaRPr lang="en-US"/>
          </a:p>
        </p:txBody>
      </p:sp>
    </p:spTree>
    <p:extLst>
      <p:ext uri="{BB962C8B-B14F-4D97-AF65-F5344CB8AC3E}">
        <p14:creationId xmlns:p14="http://schemas.microsoft.com/office/powerpoint/2010/main" val="3982594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p>
        </p:txBody>
      </p:sp>
      <p:sp>
        <p:nvSpPr>
          <p:cNvPr id="4" name="Slide Number Placeholder 3"/>
          <p:cNvSpPr>
            <a:spLocks noGrp="1"/>
          </p:cNvSpPr>
          <p:nvPr>
            <p:ph type="sldNum" sz="quarter" idx="10"/>
          </p:nvPr>
        </p:nvSpPr>
        <p:spPr/>
        <p:txBody>
          <a:bodyPr/>
          <a:lstStyle/>
          <a:p>
            <a:fld id="{A77E3670-3A70-E14F-93EC-8EFF4B23F1C0}" type="slidenum">
              <a:rPr lang="en-US" smtClean="0"/>
              <a:t>41</a:t>
            </a:fld>
            <a:endParaRPr lang="en-US"/>
          </a:p>
        </p:txBody>
      </p:sp>
    </p:spTree>
    <p:extLst>
      <p:ext uri="{BB962C8B-B14F-4D97-AF65-F5344CB8AC3E}">
        <p14:creationId xmlns:p14="http://schemas.microsoft.com/office/powerpoint/2010/main" val="360948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5</a:t>
            </a:fld>
            <a:endParaRPr lang="en-US"/>
          </a:p>
        </p:txBody>
      </p:sp>
    </p:spTree>
    <p:extLst>
      <p:ext uri="{BB962C8B-B14F-4D97-AF65-F5344CB8AC3E}">
        <p14:creationId xmlns:p14="http://schemas.microsoft.com/office/powerpoint/2010/main" val="4021373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6</a:t>
            </a:fld>
            <a:endParaRPr lang="en-US"/>
          </a:p>
        </p:txBody>
      </p:sp>
    </p:spTree>
    <p:extLst>
      <p:ext uri="{BB962C8B-B14F-4D97-AF65-F5344CB8AC3E}">
        <p14:creationId xmlns:p14="http://schemas.microsoft.com/office/powerpoint/2010/main" val="111403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200"/>
              </a:spcBef>
              <a:buFontTx/>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7</a:t>
            </a:fld>
            <a:endParaRPr lang="en-US"/>
          </a:p>
        </p:txBody>
      </p:sp>
    </p:spTree>
    <p:extLst>
      <p:ext uri="{BB962C8B-B14F-4D97-AF65-F5344CB8AC3E}">
        <p14:creationId xmlns:p14="http://schemas.microsoft.com/office/powerpoint/2010/main" val="3645640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8</a:t>
            </a:fld>
            <a:endParaRPr lang="en-US"/>
          </a:p>
        </p:txBody>
      </p:sp>
    </p:spTree>
    <p:extLst>
      <p:ext uri="{BB962C8B-B14F-4D97-AF65-F5344CB8AC3E}">
        <p14:creationId xmlns:p14="http://schemas.microsoft.com/office/powerpoint/2010/main" val="1743977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E3670-3A70-E14F-93EC-8EFF4B23F1C0}" type="slidenum">
              <a:rPr lang="en-US" smtClean="0"/>
              <a:t>9</a:t>
            </a:fld>
            <a:endParaRPr lang="en-US"/>
          </a:p>
        </p:txBody>
      </p:sp>
    </p:spTree>
    <p:extLst>
      <p:ext uri="{BB962C8B-B14F-4D97-AF65-F5344CB8AC3E}">
        <p14:creationId xmlns:p14="http://schemas.microsoft.com/office/powerpoint/2010/main" val="124941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228600" y="228600"/>
            <a:ext cx="8686800" cy="5943600"/>
          </a:xfrm>
          <a:prstGeom prst="rect">
            <a:avLst/>
          </a:prstGeom>
          <a:solidFill>
            <a:schemeClr val="bg1">
              <a:lumMod val="95000"/>
            </a:schemeClr>
          </a:solidFill>
          <a:ln w="635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CHORUS logo 2 s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08824" y="5730875"/>
            <a:ext cx="850392" cy="990600"/>
          </a:xfrm>
          <a:prstGeom prst="rect">
            <a:avLst/>
          </a:prstGeom>
          <a:ln w="6350" cmpd="sng">
            <a:solidFill>
              <a:schemeClr val="accent1">
                <a:lumMod val="60000"/>
                <a:lumOff val="40000"/>
              </a:schemeClr>
            </a:solidFill>
          </a:ln>
        </p:spPr>
      </p:pic>
    </p:spTree>
    <p:extLst>
      <p:ext uri="{BB962C8B-B14F-4D97-AF65-F5344CB8AC3E}">
        <p14:creationId xmlns:p14="http://schemas.microsoft.com/office/powerpoint/2010/main" val="41368089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148902104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13710060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45969465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204779807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267660323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781800" y="6356350"/>
            <a:ext cx="2133600" cy="365125"/>
          </a:xfrm>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28729134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9576979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12869649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39817089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0F594-2698-9B46-9EFA-83A2268E26B9}" type="slidenum">
              <a:rPr lang="en-US" smtClean="0"/>
              <a:t>‹#›</a:t>
            </a:fld>
            <a:endParaRPr lang="en-US"/>
          </a:p>
        </p:txBody>
      </p:sp>
    </p:spTree>
    <p:extLst>
      <p:ext uri="{BB962C8B-B14F-4D97-AF65-F5344CB8AC3E}">
        <p14:creationId xmlns:p14="http://schemas.microsoft.com/office/powerpoint/2010/main" val="190356142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4FA0C-6440-F24B-AC01-DB440B9D8931}" type="datetimeFigureOut">
              <a:rPr lang="en-US" smtClean="0"/>
              <a:t>10/8/13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580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0F594-2698-9B46-9EFA-83A2268E26B9}" type="slidenum">
              <a:rPr lang="en-US" smtClean="0"/>
              <a:t>‹#›</a:t>
            </a:fld>
            <a:endParaRPr lang="en-US"/>
          </a:p>
        </p:txBody>
      </p:sp>
      <p:sp>
        <p:nvSpPr>
          <p:cNvPr id="7" name="Rectangle 6"/>
          <p:cNvSpPr/>
          <p:nvPr userDrawn="1"/>
        </p:nvSpPr>
        <p:spPr>
          <a:xfrm>
            <a:off x="228600" y="228600"/>
            <a:ext cx="8686800" cy="5943600"/>
          </a:xfrm>
          <a:prstGeom prst="rect">
            <a:avLst/>
          </a:prstGeom>
          <a:solidFill>
            <a:schemeClr val="bg1">
              <a:lumMod val="85000"/>
            </a:schemeClr>
          </a:solidFill>
          <a:ln w="635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schemeClr val="accent1">
                  <a:lumMod val="20000"/>
                  <a:lumOff val="80000"/>
                </a:schemeClr>
              </a:solidFill>
            </a:endParaRPr>
          </a:p>
        </p:txBody>
      </p:sp>
      <p:sp>
        <p:nvSpPr>
          <p:cNvPr id="8" name="Date Placeholder 1"/>
          <p:cNvSpPr txBox="1">
            <a:spLocks/>
          </p:cNvSpPr>
          <p:nvPr userDrawn="1"/>
        </p:nvSpPr>
        <p:spPr>
          <a:xfrm>
            <a:off x="228600" y="6356350"/>
            <a:ext cx="5257800" cy="365125"/>
          </a:xfrm>
          <a:prstGeom prst="rect">
            <a:avLst/>
          </a:prstGeom>
        </p:spPr>
        <p:txBody>
          <a:bodyPr/>
          <a:lstStyle>
            <a:defPPr>
              <a:defRPr lang="en-US"/>
            </a:defPPr>
            <a:lvl1pPr marL="0" algn="l" defTabSz="457200" rtl="0" eaLnBrk="1" latinLnBrk="0" hangingPunct="1">
              <a:defRPr sz="1000" b="0"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8</a:t>
            </a:r>
            <a:r>
              <a:rPr lang="en-US" baseline="0" dirty="0" smtClean="0"/>
              <a:t> October </a:t>
            </a:r>
            <a:r>
              <a:rPr lang="en-US" dirty="0" smtClean="0"/>
              <a:t>2013	</a:t>
            </a:r>
            <a:endParaRPr lang="en-US" dirty="0"/>
          </a:p>
        </p:txBody>
      </p:sp>
      <p:pic>
        <p:nvPicPr>
          <p:cNvPr id="9" name="Picture 8" descr="CHORUS logo 2 sm.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696200" y="5730875"/>
            <a:ext cx="850392" cy="990600"/>
          </a:xfrm>
          <a:prstGeom prst="rect">
            <a:avLst/>
          </a:prstGeom>
          <a:ln w="6350" cmpd="sng">
            <a:solidFill>
              <a:schemeClr val="accent1">
                <a:lumMod val="60000"/>
                <a:lumOff val="40000"/>
              </a:schemeClr>
            </a:solidFill>
          </a:ln>
        </p:spPr>
      </p:pic>
    </p:spTree>
    <p:extLst>
      <p:ext uri="{BB962C8B-B14F-4D97-AF65-F5344CB8AC3E}">
        <p14:creationId xmlns:p14="http://schemas.microsoft.com/office/powerpoint/2010/main" val="3634112181"/>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dashboard.chorusaccess.org/usdoe"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search.crossref.org/fundref" TargetMode="External"/><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hyperlink" Target="search.chorusaccess.org"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dx.doi.org/10.1103/PhysRevLett.107.101601" TargetMode="External"/><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tm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5.xml"/><Relationship Id="rId5" Type="http://schemas.openxmlformats.org/officeDocument/2006/relationships/oleObject" Target="../embeddings/oleObject1.bin"/><Relationship Id="rId6" Type="http://schemas.openxmlformats.org/officeDocument/2006/relationships/image" Target="../media/image23.emf"/><Relationship Id="rId7"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tags" Target="../tags/tag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5943600"/>
          </a:xfrm>
          <a:prstGeom prst="rect">
            <a:avLst/>
          </a:prstGeom>
          <a:solidFill>
            <a:schemeClr val="bg1">
              <a:lumMod val="85000"/>
            </a:schemeClr>
          </a:solidFill>
          <a:ln w="635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accent1">
                  <a:lumMod val="20000"/>
                  <a:lumOff val="80000"/>
                </a:schemeClr>
              </a:solidFill>
            </a:endParaRPr>
          </a:p>
        </p:txBody>
      </p:sp>
      <p:sp>
        <p:nvSpPr>
          <p:cNvPr id="6"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1</a:t>
            </a:fld>
            <a:endParaRPr lang="en-US" dirty="0"/>
          </a:p>
        </p:txBody>
      </p:sp>
      <p:sp>
        <p:nvSpPr>
          <p:cNvPr id="8" name="Title 1"/>
          <p:cNvSpPr>
            <a:spLocks noGrp="1"/>
          </p:cNvSpPr>
          <p:nvPr>
            <p:ph type="ctrTitle"/>
          </p:nvPr>
        </p:nvSpPr>
        <p:spPr>
          <a:xfrm>
            <a:off x="685800" y="2514600"/>
            <a:ext cx="7772400" cy="2362200"/>
          </a:xfrm>
        </p:spPr>
        <p:txBody>
          <a:bodyPr lIns="0" tIns="0" rIns="0" bIns="0">
            <a:normAutofit fontScale="90000"/>
          </a:bodyPr>
          <a:lstStyle/>
          <a:p>
            <a:pPr algn="l"/>
            <a:r>
              <a:rPr lang="en-US" sz="3200" dirty="0">
                <a:solidFill>
                  <a:schemeClr val="accent1">
                    <a:lumMod val="75000"/>
                  </a:schemeClr>
                </a:solidFill>
                <a:latin typeface="Arial"/>
                <a:cs typeface="Arial"/>
              </a:rPr>
              <a:t/>
            </a:r>
            <a:br>
              <a:rPr lang="en-US" sz="3200" dirty="0">
                <a:solidFill>
                  <a:schemeClr val="accent1">
                    <a:lumMod val="75000"/>
                  </a:schemeClr>
                </a:solidFill>
                <a:latin typeface="Arial"/>
                <a:cs typeface="Arial"/>
              </a:rPr>
            </a:br>
            <a:r>
              <a:rPr lang="en-US" sz="3200" dirty="0" smtClean="0">
                <a:solidFill>
                  <a:schemeClr val="accent1">
                    <a:lumMod val="75000"/>
                  </a:schemeClr>
                </a:solidFill>
                <a:latin typeface="Arial"/>
                <a:cs typeface="Arial"/>
              </a:rPr>
              <a:t/>
            </a:r>
            <a:br>
              <a:rPr lang="en-US" sz="3200" dirty="0" smtClean="0">
                <a:solidFill>
                  <a:schemeClr val="accent1">
                    <a:lumMod val="75000"/>
                  </a:schemeClr>
                </a:solidFill>
                <a:latin typeface="Arial"/>
                <a:cs typeface="Arial"/>
              </a:rPr>
            </a:br>
            <a:r>
              <a:rPr lang="en-US" sz="3200" dirty="0">
                <a:solidFill>
                  <a:schemeClr val="accent1">
                    <a:lumMod val="75000"/>
                  </a:schemeClr>
                </a:solidFill>
                <a:latin typeface="Arial"/>
                <a:cs typeface="Arial"/>
              </a:rPr>
              <a:t/>
            </a:r>
            <a:br>
              <a:rPr lang="en-US" sz="3200" dirty="0">
                <a:solidFill>
                  <a:schemeClr val="accent1">
                    <a:lumMod val="75000"/>
                  </a:schemeClr>
                </a:solidFill>
                <a:latin typeface="Arial"/>
                <a:cs typeface="Arial"/>
              </a:rPr>
            </a:br>
            <a:r>
              <a:rPr lang="en-US" sz="3200" dirty="0">
                <a:solidFill>
                  <a:schemeClr val="accent1">
                    <a:lumMod val="75000"/>
                  </a:schemeClr>
                </a:solidFill>
                <a:latin typeface="Arial"/>
                <a:cs typeface="Arial"/>
              </a:rPr>
              <a:t>A </a:t>
            </a:r>
            <a:r>
              <a:rPr lang="en-US" sz="3200" dirty="0" smtClean="0">
                <a:solidFill>
                  <a:schemeClr val="accent1">
                    <a:lumMod val="75000"/>
                  </a:schemeClr>
                </a:solidFill>
                <a:latin typeface="Arial"/>
                <a:cs typeface="Arial"/>
              </a:rPr>
              <a:t>not-for-profit </a:t>
            </a:r>
            <a:r>
              <a:rPr lang="en-US" sz="3200" b="1" dirty="0" smtClean="0">
                <a:solidFill>
                  <a:schemeClr val="tx2">
                    <a:lumMod val="75000"/>
                  </a:schemeClr>
                </a:solidFill>
                <a:latin typeface="Arial"/>
                <a:cs typeface="Arial"/>
              </a:rPr>
              <a:t>Publisher</a:t>
            </a:r>
            <a:r>
              <a:rPr lang="en-US" sz="3200" b="1" dirty="0">
                <a:solidFill>
                  <a:schemeClr val="tx2">
                    <a:lumMod val="75000"/>
                  </a:schemeClr>
                </a:solidFill>
                <a:latin typeface="Arial"/>
                <a:cs typeface="Arial"/>
              </a:rPr>
              <a:t>-Agency Partnership </a:t>
            </a:r>
            <a:r>
              <a:rPr lang="en-US" sz="3200" dirty="0">
                <a:solidFill>
                  <a:schemeClr val="tx2">
                    <a:lumMod val="75000"/>
                  </a:schemeClr>
                </a:solidFill>
                <a:latin typeface="Arial"/>
                <a:cs typeface="Arial"/>
              </a:rPr>
              <a:t/>
            </a:r>
            <a:br>
              <a:rPr lang="en-US" sz="3200" dirty="0">
                <a:solidFill>
                  <a:schemeClr val="tx2">
                    <a:lumMod val="75000"/>
                  </a:schemeClr>
                </a:solidFill>
                <a:latin typeface="Arial"/>
                <a:cs typeface="Arial"/>
              </a:rPr>
            </a:br>
            <a:r>
              <a:rPr lang="en-US" sz="3200" dirty="0">
                <a:solidFill>
                  <a:schemeClr val="accent1">
                    <a:lumMod val="75000"/>
                  </a:schemeClr>
                </a:solidFill>
                <a:latin typeface="Arial"/>
                <a:cs typeface="Arial"/>
              </a:rPr>
              <a:t>Providing Public Access to the Results of </a:t>
            </a:r>
            <a:br>
              <a:rPr lang="en-US" sz="3200" dirty="0">
                <a:solidFill>
                  <a:schemeClr val="accent1">
                    <a:lumMod val="75000"/>
                  </a:schemeClr>
                </a:solidFill>
                <a:latin typeface="Arial"/>
                <a:cs typeface="Arial"/>
              </a:rPr>
            </a:br>
            <a:r>
              <a:rPr lang="en-US" sz="3200" dirty="0">
                <a:solidFill>
                  <a:schemeClr val="accent1">
                    <a:lumMod val="75000"/>
                  </a:schemeClr>
                </a:solidFill>
                <a:latin typeface="Arial"/>
                <a:cs typeface="Arial"/>
              </a:rPr>
              <a:t>Agency Sponsored Research</a:t>
            </a:r>
            <a:br>
              <a:rPr lang="en-US" sz="3200" dirty="0">
                <a:solidFill>
                  <a:schemeClr val="accent1">
                    <a:lumMod val="75000"/>
                  </a:schemeClr>
                </a:solidFill>
                <a:latin typeface="Arial"/>
                <a:cs typeface="Arial"/>
              </a:rPr>
            </a:br>
            <a:r>
              <a:rPr lang="en-US" sz="3200" dirty="0" smtClean="0">
                <a:solidFill>
                  <a:schemeClr val="accent1">
                    <a:lumMod val="75000"/>
                  </a:schemeClr>
                </a:solidFill>
                <a:latin typeface="Arial"/>
                <a:cs typeface="Arial"/>
              </a:rPr>
              <a:t/>
            </a:r>
            <a:br>
              <a:rPr lang="en-US" sz="3200" dirty="0" smtClean="0">
                <a:solidFill>
                  <a:schemeClr val="accent1">
                    <a:lumMod val="75000"/>
                  </a:schemeClr>
                </a:solidFill>
                <a:latin typeface="Arial"/>
                <a:cs typeface="Arial"/>
              </a:rPr>
            </a:br>
            <a:r>
              <a:rPr lang="en-US" sz="3200" b="1" dirty="0" smtClean="0">
                <a:solidFill>
                  <a:schemeClr val="accent1">
                    <a:lumMod val="75000"/>
                  </a:schemeClr>
                </a:solidFill>
                <a:latin typeface="Arial"/>
                <a:cs typeface="Arial"/>
              </a:rPr>
              <a:t>Revealing the</a:t>
            </a:r>
            <a:r>
              <a:rPr lang="en-US" sz="3200" dirty="0" smtClean="0">
                <a:solidFill>
                  <a:schemeClr val="accent1">
                    <a:lumMod val="75000"/>
                  </a:schemeClr>
                </a:solidFill>
                <a:latin typeface="Arial"/>
                <a:cs typeface="Arial"/>
              </a:rPr>
              <a:t> </a:t>
            </a:r>
            <a:r>
              <a:rPr lang="en-US" sz="3200" b="1" dirty="0" smtClean="0">
                <a:solidFill>
                  <a:schemeClr val="accent1">
                    <a:lumMod val="75000"/>
                  </a:schemeClr>
                </a:solidFill>
                <a:latin typeface="Arial"/>
                <a:cs typeface="Arial"/>
              </a:rPr>
              <a:t>Pilot - 8 October 2013 </a:t>
            </a:r>
            <a:r>
              <a:rPr lang="en-US" sz="3200" dirty="0" smtClean="0">
                <a:solidFill>
                  <a:schemeClr val="accent1">
                    <a:lumMod val="75000"/>
                  </a:schemeClr>
                </a:solidFill>
                <a:latin typeface="Arial"/>
                <a:cs typeface="Arial"/>
              </a:rPr>
              <a:t/>
            </a:r>
            <a:br>
              <a:rPr lang="en-US" sz="3200" dirty="0" smtClean="0">
                <a:solidFill>
                  <a:schemeClr val="accent1">
                    <a:lumMod val="75000"/>
                  </a:schemeClr>
                </a:solidFill>
                <a:latin typeface="Arial"/>
                <a:cs typeface="Arial"/>
              </a:rPr>
            </a:br>
            <a:r>
              <a:rPr lang="en-US" sz="3200" dirty="0" smtClean="0">
                <a:solidFill>
                  <a:schemeClr val="accent1">
                    <a:lumMod val="75000"/>
                  </a:schemeClr>
                </a:solidFill>
                <a:latin typeface="Arial"/>
                <a:cs typeface="Arial"/>
              </a:rPr>
              <a:t/>
            </a:r>
            <a:br>
              <a:rPr lang="en-US" sz="3200" dirty="0" smtClean="0">
                <a:solidFill>
                  <a:schemeClr val="accent1">
                    <a:lumMod val="75000"/>
                  </a:schemeClr>
                </a:solidFill>
                <a:latin typeface="Arial"/>
                <a:cs typeface="Arial"/>
              </a:rPr>
            </a:br>
            <a:r>
              <a:rPr lang="en-US" sz="3200" dirty="0" smtClean="0">
                <a:solidFill>
                  <a:schemeClr val="accent1">
                    <a:lumMod val="75000"/>
                  </a:schemeClr>
                </a:solidFill>
                <a:latin typeface="Arial"/>
                <a:cs typeface="Arial"/>
              </a:rPr>
              <a:t/>
            </a:r>
            <a:br>
              <a:rPr lang="en-US" sz="3200" dirty="0" smtClean="0">
                <a:solidFill>
                  <a:schemeClr val="accent1">
                    <a:lumMod val="75000"/>
                  </a:schemeClr>
                </a:solidFill>
                <a:latin typeface="Arial"/>
                <a:cs typeface="Arial"/>
              </a:rPr>
            </a:br>
            <a:endParaRPr lang="en-US" sz="1800" dirty="0" smtClean="0">
              <a:solidFill>
                <a:schemeClr val="tx1"/>
              </a:solidFill>
              <a:latin typeface="Arial"/>
              <a:cs typeface="Arial"/>
            </a:endParaRPr>
          </a:p>
        </p:txBody>
      </p:sp>
      <p:sp>
        <p:nvSpPr>
          <p:cNvPr id="9" name="Title 1"/>
          <p:cNvSpPr txBox="1">
            <a:spLocks/>
          </p:cNvSpPr>
          <p:nvPr/>
        </p:nvSpPr>
        <p:spPr>
          <a:xfrm>
            <a:off x="685800" y="5013325"/>
            <a:ext cx="7924800" cy="1158875"/>
          </a:xfrm>
          <a:prstGeom prst="rect">
            <a:avLst/>
          </a:prstGeom>
        </p:spPr>
        <p:txBody>
          <a:bodyPr vert="horz" lIns="0" tIns="0" rIns="0" bIns="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1400" b="1" dirty="0" smtClean="0">
                <a:solidFill>
                  <a:srgbClr val="17375E"/>
                </a:solidFill>
                <a:latin typeface="Arial"/>
                <a:cs typeface="Arial"/>
              </a:rPr>
              <a:t>Howard Ratner, </a:t>
            </a:r>
            <a:r>
              <a:rPr lang="en-US" sz="1400" dirty="0" smtClean="0">
                <a:solidFill>
                  <a:srgbClr val="17375E"/>
                </a:solidFill>
                <a:latin typeface="Arial"/>
                <a:cs typeface="Arial"/>
              </a:rPr>
              <a:t>Director of Development, CHORUS</a:t>
            </a:r>
          </a:p>
          <a:p>
            <a:pPr algn="l">
              <a:lnSpc>
                <a:spcPct val="150000"/>
              </a:lnSpc>
            </a:pPr>
            <a:r>
              <a:rPr lang="en-US" sz="1400" dirty="0">
                <a:solidFill>
                  <a:srgbClr val="1F497D"/>
                </a:solidFill>
                <a:latin typeface="Arial" panose="020B0604020202020204" pitchFamily="34" charset="0"/>
                <a:cs typeface="Arial" panose="020B0604020202020204" pitchFamily="34" charset="0"/>
              </a:rPr>
              <a:t>2013 STM International Frankfurt Conference</a:t>
            </a:r>
            <a:endParaRPr lang="en-US" sz="1400" dirty="0" smtClean="0">
              <a:solidFill>
                <a:srgbClr val="1F497D"/>
              </a:solidFill>
              <a:latin typeface="Arial"/>
              <a:cs typeface="Arial"/>
            </a:endParaRPr>
          </a:p>
          <a:p>
            <a:pPr algn="l">
              <a:lnSpc>
                <a:spcPct val="150000"/>
              </a:lnSpc>
            </a:pPr>
            <a:endParaRPr lang="en-US" sz="1400" b="1" dirty="0" smtClean="0">
              <a:solidFill>
                <a:srgbClr val="17375E"/>
              </a:solidFill>
              <a:latin typeface="Arial"/>
              <a:cs typeface="Arial"/>
            </a:endParaRPr>
          </a:p>
        </p:txBody>
      </p:sp>
      <p:pic>
        <p:nvPicPr>
          <p:cNvPr id="11" name="Picture 10" descr="CHORUS logo 2 s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5730875"/>
            <a:ext cx="850392" cy="990600"/>
          </a:xfrm>
          <a:prstGeom prst="rect">
            <a:avLst/>
          </a:prstGeom>
          <a:ln w="6350" cmpd="sng">
            <a:solidFill>
              <a:schemeClr val="accent1">
                <a:lumMod val="60000"/>
                <a:lumOff val="40000"/>
              </a:schemeClr>
            </a:solidFill>
          </a:ln>
        </p:spPr>
      </p:pic>
      <p:pic>
        <p:nvPicPr>
          <p:cNvPr id="2" name="Picture 1"/>
          <p:cNvPicPr>
            <a:picLocks noChangeAspect="1"/>
          </p:cNvPicPr>
          <p:nvPr/>
        </p:nvPicPr>
        <p:blipFill>
          <a:blip r:embed="rId4"/>
          <a:stretch>
            <a:fillRect/>
          </a:stretch>
        </p:blipFill>
        <p:spPr>
          <a:xfrm>
            <a:off x="533400" y="479044"/>
            <a:ext cx="7239000" cy="1959356"/>
          </a:xfrm>
          <a:prstGeom prst="rect">
            <a:avLst/>
          </a:prstGeom>
          <a:effectLst>
            <a:outerShdw blurRad="292100" dist="139700" dir="2700000" algn="tl" rotWithShape="0">
              <a:srgbClr val="000000">
                <a:alpha val="65000"/>
              </a:srgbClr>
            </a:outerShdw>
          </a:effectLst>
        </p:spPr>
      </p:pic>
    </p:spTree>
    <p:extLst>
      <p:ext uri="{BB962C8B-B14F-4D97-AF65-F5344CB8AC3E}">
        <p14:creationId xmlns:p14="http://schemas.microsoft.com/office/powerpoint/2010/main" val="373042143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solidFill>
                  <a:prstClr val="black">
                    <a:tint val="75000"/>
                  </a:prstClr>
                </a:solidFill>
              </a:rPr>
              <a:pPr/>
              <a:t>10</a:t>
            </a:fld>
            <a:endParaRPr lang="en-US" dirty="0">
              <a:solidFill>
                <a:prstClr val="black">
                  <a:tint val="75000"/>
                </a:prstClr>
              </a:solidFill>
            </a:endParaRPr>
          </a:p>
        </p:txBody>
      </p:sp>
      <p:sp>
        <p:nvSpPr>
          <p:cNvPr id="8" name="Title 1"/>
          <p:cNvSpPr>
            <a:spLocks noGrp="1"/>
          </p:cNvSpPr>
          <p:nvPr>
            <p:ph type="ctrTitle"/>
          </p:nvPr>
        </p:nvSpPr>
        <p:spPr>
          <a:xfrm>
            <a:off x="457200" y="381000"/>
            <a:ext cx="7772400" cy="381000"/>
          </a:xfrm>
        </p:spPr>
        <p:txBody>
          <a:bodyPr lIns="0" tIns="0" rIns="0" bIns="0" anchor="t">
            <a:noAutofit/>
          </a:bodyPr>
          <a:lstStyle/>
          <a:p>
            <a:pPr algn="l"/>
            <a:r>
              <a:rPr lang="en-US" dirty="0" smtClean="0">
                <a:solidFill>
                  <a:srgbClr val="1F497D"/>
                </a:solidFill>
                <a:effectLst>
                  <a:outerShdw blurRad="38100" dist="38100" dir="2700000" algn="tl">
                    <a:srgbClr val="000000">
                      <a:alpha val="43137"/>
                    </a:srgbClr>
                  </a:outerShdw>
                </a:effectLst>
                <a:cs typeface="Arial"/>
              </a:rPr>
              <a:t>CHORUS</a:t>
            </a:r>
            <a:r>
              <a:rPr lang="en-US" dirty="0" smtClean="0">
                <a:solidFill>
                  <a:srgbClr val="17375E"/>
                </a:solidFill>
                <a:effectLst>
                  <a:outerShdw blurRad="38100" dist="38100" dir="2700000" algn="tl">
                    <a:srgbClr val="000000">
                      <a:alpha val="43137"/>
                    </a:srgbClr>
                  </a:outerShdw>
                </a:effectLst>
                <a:cs typeface="Arial"/>
              </a:rPr>
              <a:t> </a:t>
            </a:r>
            <a:r>
              <a:rPr lang="en-US" dirty="0" smtClean="0">
                <a:solidFill>
                  <a:schemeClr val="accent1">
                    <a:lumMod val="75000"/>
                  </a:schemeClr>
                </a:solidFill>
                <a:effectLst>
                  <a:outerShdw blurRad="38100" dist="38100" dir="2700000" algn="tl">
                    <a:srgbClr val="000000">
                      <a:alpha val="43137"/>
                    </a:srgbClr>
                  </a:outerShdw>
                </a:effectLst>
                <a:cs typeface="Arial"/>
              </a:rPr>
              <a:t>Conceptual Design</a:t>
            </a:r>
          </a:p>
        </p:txBody>
      </p:sp>
      <p:pic>
        <p:nvPicPr>
          <p:cNvPr id="2" name="Picture 1" descr="chorus_diagr r5_horiz.jpg"/>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0" y="1215353"/>
            <a:ext cx="9144000" cy="4838700"/>
          </a:xfrm>
          <a:prstGeom prst="rect">
            <a:avLst/>
          </a:prstGeom>
        </p:spPr>
      </p:pic>
    </p:spTree>
    <p:extLst>
      <p:ext uri="{BB962C8B-B14F-4D97-AF65-F5344CB8AC3E}">
        <p14:creationId xmlns:p14="http://schemas.microsoft.com/office/powerpoint/2010/main" val="178028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a:solidFill>
                  <a:srgbClr val="1F497D"/>
                </a:solidFill>
                <a:effectLst>
                  <a:outerShdw blurRad="38100" dist="38100" dir="2700000" algn="tl">
                    <a:srgbClr val="000000">
                      <a:alpha val="43137"/>
                    </a:srgbClr>
                  </a:outerShdw>
                </a:effectLst>
              </a:rPr>
              <a:t>Service </a:t>
            </a:r>
            <a:r>
              <a:rPr lang="en-US" sz="3600" b="1" dirty="0" smtClean="0">
                <a:solidFill>
                  <a:srgbClr val="1F497D"/>
                </a:solidFill>
                <a:effectLst>
                  <a:outerShdw blurRad="38100" dist="38100" dir="2700000" algn="tl">
                    <a:srgbClr val="000000">
                      <a:alpha val="43137"/>
                    </a:srgbClr>
                  </a:outerShdw>
                </a:effectLst>
              </a:rPr>
              <a:t>1. Key Performance Indicators </a:t>
            </a:r>
            <a:r>
              <a:rPr lang="en-US" sz="3600" b="1" dirty="0">
                <a:solidFill>
                  <a:srgbClr val="1F497D"/>
                </a:solidFill>
                <a:effectLst>
                  <a:outerShdw blurRad="38100" dist="38100" dir="2700000" algn="tl">
                    <a:srgbClr val="000000">
                      <a:alpha val="43137"/>
                    </a:srgbClr>
                  </a:outerShdw>
                </a:effectLst>
              </a:rPr>
              <a:t>Dashboard </a:t>
            </a:r>
            <a:r>
              <a:rPr lang="en-US" sz="3600" b="1" dirty="0" smtClean="0">
                <a:solidFill>
                  <a:srgbClr val="1F497D"/>
                </a:solidFill>
                <a:effectLst>
                  <a:outerShdw blurRad="38100" dist="38100" dir="2700000" algn="tl">
                    <a:srgbClr val="000000">
                      <a:alpha val="43137"/>
                    </a:srgbClr>
                  </a:outerShdw>
                </a:effectLst>
              </a:rPr>
              <a:t>(website &amp; API)</a:t>
            </a:r>
            <a:endParaRPr lang="en-US" sz="36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447800"/>
            <a:ext cx="7520940" cy="4953000"/>
          </a:xfrm>
        </p:spPr>
        <p:txBody>
          <a:bodyPr>
            <a:noAutofit/>
          </a:bodyPr>
          <a:lstStyle/>
          <a:p>
            <a:pPr marL="0" indent="0">
              <a:buNone/>
            </a:pPr>
            <a:r>
              <a:rPr lang="en-US" sz="1600" dirty="0" smtClean="0"/>
              <a:t>System for monitoring and tracking publisher contributions to the CHORUS system</a:t>
            </a:r>
          </a:p>
          <a:p>
            <a:pPr marL="0" indent="0">
              <a:buNone/>
            </a:pPr>
            <a:endParaRPr lang="en-US" sz="200" dirty="0" smtClean="0"/>
          </a:p>
          <a:p>
            <a:pPr marL="0" indent="0">
              <a:buNone/>
            </a:pPr>
            <a:r>
              <a:rPr lang="en-US" sz="1600" dirty="0" smtClean="0"/>
              <a:t>What:</a:t>
            </a:r>
          </a:p>
          <a:p>
            <a:pPr>
              <a:buFont typeface="Arial"/>
              <a:buChar char="•"/>
            </a:pPr>
            <a:r>
              <a:rPr lang="en-US" sz="1600" dirty="0" smtClean="0"/>
              <a:t>#/% of </a:t>
            </a:r>
            <a:r>
              <a:rPr lang="en-US" sz="1600" dirty="0"/>
              <a:t>content (i.e., articles, </a:t>
            </a:r>
            <a:r>
              <a:rPr lang="en-US" sz="1600" dirty="0" smtClean="0"/>
              <a:t>conference </a:t>
            </a:r>
            <a:r>
              <a:rPr lang="en-US" sz="1600" dirty="0"/>
              <a:t>proceedings, books) from agency funded research </a:t>
            </a:r>
          </a:p>
          <a:p>
            <a:r>
              <a:rPr lang="en-US" sz="1600" dirty="0" smtClean="0"/>
              <a:t>#/% of articles </a:t>
            </a:r>
            <a:r>
              <a:rPr lang="en-US" sz="1600" dirty="0"/>
              <a:t>from agency funded </a:t>
            </a:r>
            <a:r>
              <a:rPr lang="en-US" sz="1600" dirty="0" smtClean="0"/>
              <a:t>research per year </a:t>
            </a:r>
            <a:endParaRPr lang="en-US" sz="1600" dirty="0"/>
          </a:p>
          <a:p>
            <a:pPr>
              <a:buFont typeface="Arial"/>
              <a:buChar char="•"/>
            </a:pPr>
            <a:r>
              <a:rPr lang="en-US" sz="1600" dirty="0" smtClean="0"/>
              <a:t>#/% licenses </a:t>
            </a:r>
            <a:r>
              <a:rPr lang="en-US" sz="1600" dirty="0"/>
              <a:t>registered for those </a:t>
            </a:r>
            <a:r>
              <a:rPr lang="en-US" sz="1600" dirty="0" smtClean="0"/>
              <a:t>articles</a:t>
            </a:r>
            <a:endParaRPr lang="en-US" sz="1600" dirty="0"/>
          </a:p>
          <a:p>
            <a:pPr>
              <a:buFont typeface="Arial"/>
              <a:buChar char="•"/>
            </a:pPr>
            <a:r>
              <a:rPr lang="en-US" sz="1600" dirty="0" smtClean="0"/>
              <a:t>% of articles from </a:t>
            </a:r>
            <a:r>
              <a:rPr lang="en-US" sz="1600" dirty="0"/>
              <a:t>a publisher is </a:t>
            </a:r>
            <a:r>
              <a:rPr lang="en-US" sz="1600" dirty="0" smtClean="0"/>
              <a:t>publically accessible</a:t>
            </a:r>
          </a:p>
          <a:p>
            <a:pPr>
              <a:buFont typeface="Arial"/>
              <a:buChar char="•"/>
            </a:pPr>
            <a:r>
              <a:rPr lang="en-US" sz="1600" dirty="0" smtClean="0"/>
              <a:t>% of articles archived</a:t>
            </a:r>
          </a:p>
          <a:p>
            <a:pPr>
              <a:buFont typeface="Arial"/>
              <a:buChar char="•"/>
            </a:pPr>
            <a:r>
              <a:rPr lang="en-US" sz="1600" dirty="0" smtClean="0"/>
              <a:t>% of articles have basic </a:t>
            </a:r>
            <a:r>
              <a:rPr lang="en-US" sz="1600" dirty="0" err="1" smtClean="0"/>
              <a:t>FundRef</a:t>
            </a:r>
            <a:r>
              <a:rPr lang="en-US" sz="1600" dirty="0" smtClean="0"/>
              <a:t> metadata</a:t>
            </a:r>
          </a:p>
          <a:p>
            <a:pPr marL="0" indent="0">
              <a:buNone/>
            </a:pPr>
            <a:r>
              <a:rPr lang="en-US" sz="1600" dirty="0" smtClean="0"/>
              <a:t>Future:</a:t>
            </a:r>
          </a:p>
          <a:p>
            <a:r>
              <a:rPr lang="en-US" sz="1600" dirty="0"/>
              <a:t># ORCIDs  from agency funded research</a:t>
            </a:r>
          </a:p>
          <a:p>
            <a:r>
              <a:rPr lang="en-US" sz="1600" dirty="0"/>
              <a:t># affiliation from agency funded research </a:t>
            </a:r>
            <a:endParaRPr lang="en-US" sz="1600" dirty="0" smtClean="0"/>
          </a:p>
          <a:p>
            <a:pPr>
              <a:buFont typeface="Arial"/>
              <a:buChar char="•"/>
            </a:pPr>
            <a:r>
              <a:rPr lang="en-US" sz="1600" dirty="0" smtClean="0"/>
              <a:t>Passed audit (government agency, independent, etc.)</a:t>
            </a:r>
          </a:p>
          <a:p>
            <a:r>
              <a:rPr lang="en-US" sz="1600" dirty="0"/>
              <a:t>alert/report based on compliance criteria at agreed intervals </a:t>
            </a:r>
          </a:p>
          <a:p>
            <a:r>
              <a:rPr lang="en-US" sz="1600" dirty="0"/>
              <a:t>alert/report based on actual access (ping) </a:t>
            </a:r>
            <a:r>
              <a:rPr lang="en-US" sz="1600" dirty="0" err="1"/>
              <a:t>vs</a:t>
            </a:r>
            <a:r>
              <a:rPr lang="en-US" sz="1600" dirty="0"/>
              <a:t> stated license at agreed </a:t>
            </a:r>
            <a:r>
              <a:rPr lang="en-US" sz="1600" dirty="0" smtClean="0"/>
              <a:t>intervals</a:t>
            </a:r>
            <a:endParaRPr lang="en-US" sz="1600" dirty="0"/>
          </a:p>
          <a:p>
            <a:pPr>
              <a:buFont typeface="Arial"/>
              <a:buChar char="•"/>
            </a:pPr>
            <a:endParaRPr lang="en-US" sz="1600" dirty="0"/>
          </a:p>
        </p:txBody>
      </p:sp>
      <p:sp>
        <p:nvSpPr>
          <p:cNvPr id="4" name="Slide Number Placeholder 3"/>
          <p:cNvSpPr>
            <a:spLocks noGrp="1"/>
          </p:cNvSpPr>
          <p:nvPr>
            <p:ph type="sldNum" sz="quarter" idx="12"/>
          </p:nvPr>
        </p:nvSpPr>
        <p:spPr>
          <a:xfrm>
            <a:off x="8546592" y="6416675"/>
            <a:ext cx="368808" cy="365125"/>
          </a:xfrm>
        </p:spPr>
        <p:txBody>
          <a:bodyPr/>
          <a:lstStyle>
            <a:lvl1pPr>
              <a:defRPr sz="1000">
                <a:latin typeface="Arial"/>
                <a:cs typeface="Arial"/>
              </a:defRPr>
            </a:lvl1pPr>
          </a:lstStyle>
          <a:p>
            <a:fld id="{7910F594-2698-9B46-9EFA-83A2268E26B9}" type="slidenum">
              <a:rPr lang="en-US" smtClean="0"/>
              <a:pPr/>
              <a:t>11</a:t>
            </a:fld>
            <a:endParaRPr lang="en-US" dirty="0"/>
          </a:p>
        </p:txBody>
      </p:sp>
    </p:spTree>
    <p:extLst>
      <p:ext uri="{BB962C8B-B14F-4D97-AF65-F5344CB8AC3E}">
        <p14:creationId xmlns:p14="http://schemas.microsoft.com/office/powerpoint/2010/main" val="73656855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22"/>
          <p:cNvGrpSpPr>
            <a:grpSpLocks/>
          </p:cNvGrpSpPr>
          <p:nvPr/>
        </p:nvGrpSpPr>
        <p:grpSpPr bwMode="auto">
          <a:xfrm>
            <a:off x="0" y="-12700"/>
            <a:ext cx="9783067" cy="9486900"/>
            <a:chOff x="0" y="0"/>
            <a:chExt cx="8192" cy="7944"/>
          </a:xfrm>
        </p:grpSpPr>
        <p:pic>
          <p:nvPicPr>
            <p:cNvPr id="5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92" cy="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3" name="Rectangle 2"/>
            <p:cNvSpPr>
              <a:spLocks/>
            </p:cNvSpPr>
            <p:nvPr/>
          </p:nvSpPr>
          <p:spPr bwMode="auto">
            <a:xfrm>
              <a:off x="176" y="1432"/>
              <a:ext cx="704" cy="192"/>
            </a:xfrm>
            <a:prstGeom prst="rect">
              <a:avLst/>
            </a:pr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Rectangle 3"/>
            <p:cNvSpPr>
              <a:spLocks/>
            </p:cNvSpPr>
            <p:nvPr/>
          </p:nvSpPr>
          <p:spPr bwMode="auto">
            <a:xfrm>
              <a:off x="176" y="1744"/>
              <a:ext cx="704" cy="136"/>
            </a:xfrm>
            <a:prstGeom prst="rect">
              <a:avLst/>
            </a:pr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5" name="Rectangle 4"/>
            <p:cNvSpPr>
              <a:spLocks/>
            </p:cNvSpPr>
            <p:nvPr/>
          </p:nvSpPr>
          <p:spPr bwMode="auto">
            <a:xfrm>
              <a:off x="176" y="2000"/>
              <a:ext cx="704" cy="136"/>
            </a:xfrm>
            <a:prstGeom prst="rect">
              <a:avLst/>
            </a:pr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6" name="Rectangle 5"/>
            <p:cNvSpPr>
              <a:spLocks/>
            </p:cNvSpPr>
            <p:nvPr/>
          </p:nvSpPr>
          <p:spPr bwMode="auto">
            <a:xfrm>
              <a:off x="176" y="2264"/>
              <a:ext cx="704" cy="136"/>
            </a:xfrm>
            <a:prstGeom prst="rect">
              <a:avLst/>
            </a:pr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7" name="Rectangle 6"/>
            <p:cNvSpPr>
              <a:spLocks/>
            </p:cNvSpPr>
            <p:nvPr/>
          </p:nvSpPr>
          <p:spPr bwMode="auto">
            <a:xfrm>
              <a:off x="176" y="2528"/>
              <a:ext cx="704" cy="136"/>
            </a:xfrm>
            <a:prstGeom prst="rect">
              <a:avLst/>
            </a:pr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8" name="Rectangle 7"/>
            <p:cNvSpPr>
              <a:spLocks/>
            </p:cNvSpPr>
            <p:nvPr/>
          </p:nvSpPr>
          <p:spPr bwMode="auto">
            <a:xfrm>
              <a:off x="2560" y="1456"/>
              <a:ext cx="5192" cy="2656"/>
            </a:xfrm>
            <a:prstGeom prst="rect">
              <a:avLst/>
            </a:pr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9" name="Rectangle 8"/>
            <p:cNvSpPr>
              <a:spLocks/>
            </p:cNvSpPr>
            <p:nvPr/>
          </p:nvSpPr>
          <p:spPr bwMode="auto">
            <a:xfrm>
              <a:off x="266" y="1416"/>
              <a:ext cx="35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000000"/>
                  </a:solidFill>
                  <a:effectLst/>
                  <a:uLnTx/>
                  <a:uFillTx/>
                  <a:ea typeface="ＭＳ Ｐゴシック" charset="0"/>
                  <a:cs typeface="Gill Sans" charset="0"/>
                </a:rPr>
                <a:t>1,300</a:t>
              </a:r>
            </a:p>
          </p:txBody>
        </p:sp>
        <p:sp>
          <p:nvSpPr>
            <p:cNvPr id="60" name="Rectangle 9"/>
            <p:cNvSpPr>
              <a:spLocks/>
            </p:cNvSpPr>
            <p:nvPr/>
          </p:nvSpPr>
          <p:spPr bwMode="auto">
            <a:xfrm>
              <a:off x="270" y="1704"/>
              <a:ext cx="26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000000"/>
                  </a:solidFill>
                  <a:effectLst/>
                  <a:uLnTx/>
                  <a:uFillTx/>
                  <a:ea typeface="ＭＳ Ｐゴシック" charset="0"/>
                  <a:cs typeface="Gill Sans" charset="0"/>
                </a:rPr>
                <a:t>600</a:t>
              </a:r>
            </a:p>
          </p:txBody>
        </p:sp>
        <p:sp>
          <p:nvSpPr>
            <p:cNvPr id="61" name="Rectangle 10"/>
            <p:cNvSpPr>
              <a:spLocks/>
            </p:cNvSpPr>
            <p:nvPr/>
          </p:nvSpPr>
          <p:spPr bwMode="auto">
            <a:xfrm>
              <a:off x="272" y="1968"/>
              <a:ext cx="35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000000"/>
                  </a:solidFill>
                  <a:effectLst/>
                  <a:uLnTx/>
                  <a:uFillTx/>
                  <a:ea typeface="ＭＳ Ｐゴシック" charset="0"/>
                  <a:cs typeface="Gill Sans" charset="0"/>
                </a:rPr>
                <a:t>1,200</a:t>
              </a:r>
            </a:p>
          </p:txBody>
        </p:sp>
        <p:sp>
          <p:nvSpPr>
            <p:cNvPr id="62" name="Rectangle 11"/>
            <p:cNvSpPr>
              <a:spLocks/>
            </p:cNvSpPr>
            <p:nvPr/>
          </p:nvSpPr>
          <p:spPr bwMode="auto">
            <a:xfrm>
              <a:off x="264" y="2208"/>
              <a:ext cx="35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000000"/>
                  </a:solidFill>
                  <a:effectLst/>
                  <a:uLnTx/>
                  <a:uFillTx/>
                  <a:ea typeface="ＭＳ Ｐゴシック" charset="0"/>
                  <a:cs typeface="Gill Sans" charset="0"/>
                </a:rPr>
                <a:t>1,200</a:t>
              </a:r>
            </a:p>
          </p:txBody>
        </p:sp>
        <p:sp>
          <p:nvSpPr>
            <p:cNvPr id="63" name="Rectangle 12"/>
            <p:cNvSpPr>
              <a:spLocks/>
            </p:cNvSpPr>
            <p:nvPr/>
          </p:nvSpPr>
          <p:spPr bwMode="auto">
            <a:xfrm>
              <a:off x="264" y="2480"/>
              <a:ext cx="26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000000"/>
                  </a:solidFill>
                  <a:effectLst/>
                  <a:uLnTx/>
                  <a:uFillTx/>
                  <a:ea typeface="ＭＳ Ｐゴシック" charset="0"/>
                  <a:cs typeface="Gill Sans" charset="0"/>
                </a:rPr>
                <a:t>600</a:t>
              </a:r>
            </a:p>
          </p:txBody>
        </p:sp>
        <p:pic>
          <p:nvPicPr>
            <p:cNvPr id="6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1404"/>
              <a:ext cx="4488" cy="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65" name="Rectangle 14"/>
            <p:cNvSpPr>
              <a:spLocks/>
            </p:cNvSpPr>
            <p:nvPr/>
          </p:nvSpPr>
          <p:spPr bwMode="auto">
            <a:xfrm>
              <a:off x="176" y="5808"/>
              <a:ext cx="1160" cy="240"/>
            </a:xfrm>
            <a:prstGeom prst="rect">
              <a:avLst/>
            </a:pr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7" name="Rectangle 16"/>
            <p:cNvSpPr>
              <a:spLocks/>
            </p:cNvSpPr>
            <p:nvPr/>
          </p:nvSpPr>
          <p:spPr bwMode="auto">
            <a:xfrm>
              <a:off x="448" y="4840"/>
              <a:ext cx="1480" cy="944"/>
            </a:xfrm>
            <a:prstGeom prst="rect">
              <a:avLst/>
            </a:pr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8" name="Rectangle 17"/>
            <p:cNvSpPr>
              <a:spLocks/>
            </p:cNvSpPr>
            <p:nvPr/>
          </p:nvSpPr>
          <p:spPr bwMode="auto">
            <a:xfrm>
              <a:off x="3544" y="4944"/>
              <a:ext cx="1480" cy="944"/>
            </a:xfrm>
            <a:prstGeom prst="rect">
              <a:avLst/>
            </a:pr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69"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4936"/>
              <a:ext cx="667"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2" y="4936"/>
              <a:ext cx="651"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1" name="Rectangle 20"/>
            <p:cNvSpPr>
              <a:spLocks/>
            </p:cNvSpPr>
            <p:nvPr/>
          </p:nvSpPr>
          <p:spPr bwMode="auto">
            <a:xfrm>
              <a:off x="5904" y="4840"/>
              <a:ext cx="1480" cy="944"/>
            </a:xfrm>
            <a:prstGeom prst="rect">
              <a:avLst/>
            </a:pr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72"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6" y="4936"/>
              <a:ext cx="688"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2" name="TextBox 1"/>
          <p:cNvSpPr txBox="1"/>
          <p:nvPr/>
        </p:nvSpPr>
        <p:spPr>
          <a:xfrm>
            <a:off x="3239816" y="228600"/>
            <a:ext cx="2713403" cy="584776"/>
          </a:xfrm>
          <a:prstGeom prst="rect">
            <a:avLst/>
          </a:prstGeom>
          <a:noFill/>
        </p:spPr>
        <p:txBody>
          <a:bodyPr wrap="none" rtlCol="0">
            <a:spAutoFit/>
          </a:bodyPr>
          <a:lstStyle/>
          <a:p>
            <a:r>
              <a:rPr lang="en-US" sz="3200" b="1" dirty="0" smtClean="0">
                <a:solidFill>
                  <a:schemeClr val="accent1"/>
                </a:solidFill>
                <a:effectLst>
                  <a:outerShdw blurRad="38100" dist="38100" dir="2700000" algn="tl">
                    <a:srgbClr val="000000">
                      <a:alpha val="43137"/>
                    </a:srgbClr>
                  </a:outerShdw>
                </a:effectLst>
              </a:rPr>
              <a:t>Pilot Estimates</a:t>
            </a:r>
            <a:endParaRPr lang="en-US" b="1" dirty="0">
              <a:solidFill>
                <a:schemeClr val="accent1"/>
              </a:solidFill>
              <a:effectLst>
                <a:outerShdw blurRad="38100" dist="38100" dir="2700000" algn="tl">
                  <a:srgbClr val="000000">
                    <a:alpha val="43137"/>
                  </a:srgbClr>
                </a:outerShdw>
              </a:effectLst>
            </a:endParaRPr>
          </a:p>
        </p:txBody>
      </p:sp>
      <p:sp>
        <p:nvSpPr>
          <p:cNvPr id="3" name="Rectangle 2"/>
          <p:cNvSpPr/>
          <p:nvPr/>
        </p:nvSpPr>
        <p:spPr>
          <a:xfrm>
            <a:off x="5011739" y="5834"/>
            <a:ext cx="4132261" cy="369332"/>
          </a:xfrm>
          <a:prstGeom prst="rect">
            <a:avLst/>
          </a:prstGeom>
        </p:spPr>
        <p:txBody>
          <a:bodyPr wrap="none">
            <a:spAutoFit/>
          </a:bodyPr>
          <a:lstStyle/>
          <a:p>
            <a:r>
              <a:rPr lang="en-US" dirty="0" smtClean="0"/>
              <a:t>http://</a:t>
            </a:r>
            <a:r>
              <a:rPr lang="en-US" dirty="0" err="1" smtClean="0"/>
              <a:t>dashboard.chorusaccess.org</a:t>
            </a:r>
            <a:r>
              <a:rPr lang="en-US" dirty="0" smtClean="0"/>
              <a:t>/</a:t>
            </a:r>
            <a:r>
              <a:rPr lang="en-US" dirty="0" err="1" smtClean="0"/>
              <a:t>usdoe</a:t>
            </a:r>
            <a:endParaRPr lang="en-US" dirty="0"/>
          </a:p>
        </p:txBody>
      </p:sp>
      <p:grpSp>
        <p:nvGrpSpPr>
          <p:cNvPr id="11" name="Group 10"/>
          <p:cNvGrpSpPr/>
          <p:nvPr/>
        </p:nvGrpSpPr>
        <p:grpSpPr>
          <a:xfrm>
            <a:off x="721429" y="3429000"/>
            <a:ext cx="954971" cy="990600"/>
            <a:chOff x="0" y="3429000"/>
            <a:chExt cx="954971" cy="990600"/>
          </a:xfrm>
        </p:grpSpPr>
        <p:sp>
          <p:nvSpPr>
            <p:cNvPr id="27" name="TextBox 26"/>
            <p:cNvSpPr txBox="1"/>
            <p:nvPr/>
          </p:nvSpPr>
          <p:spPr>
            <a:xfrm>
              <a:off x="0" y="3680936"/>
              <a:ext cx="954971" cy="738664"/>
            </a:xfrm>
            <a:prstGeom prst="rect">
              <a:avLst/>
            </a:prstGeom>
            <a:noFill/>
          </p:spPr>
          <p:txBody>
            <a:bodyPr wrap="none" rtlCol="0">
              <a:spAutoFit/>
            </a:bodyPr>
            <a:lstStyle/>
            <a:p>
              <a:r>
                <a:rPr lang="en-US" sz="1400" dirty="0" smtClean="0">
                  <a:solidFill>
                    <a:schemeClr val="accent1"/>
                  </a:solidFill>
                </a:rPr>
                <a:t># Deposits</a:t>
              </a:r>
            </a:p>
            <a:p>
              <a:r>
                <a:rPr lang="en-US" sz="1400" dirty="0" smtClean="0">
                  <a:solidFill>
                    <a:schemeClr val="accent1"/>
                  </a:solidFill>
                </a:rPr>
                <a:t>funded by </a:t>
              </a:r>
            </a:p>
            <a:p>
              <a:r>
                <a:rPr lang="en-US" sz="1400" dirty="0" smtClean="0">
                  <a:solidFill>
                    <a:schemeClr val="accent1"/>
                  </a:solidFill>
                </a:rPr>
                <a:t>US DOE </a:t>
              </a:r>
              <a:endParaRPr lang="en-US" sz="1400" dirty="0">
                <a:solidFill>
                  <a:schemeClr val="accent1"/>
                </a:solidFill>
              </a:endParaRPr>
            </a:p>
          </p:txBody>
        </p:sp>
        <p:sp>
          <p:nvSpPr>
            <p:cNvPr id="28" name="Right Arrow 27"/>
            <p:cNvSpPr/>
            <p:nvPr/>
          </p:nvSpPr>
          <p:spPr>
            <a:xfrm rot="16200000" flipV="1">
              <a:off x="237262" y="3420338"/>
              <a:ext cx="304800" cy="3221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grpSp>
      <p:grpSp>
        <p:nvGrpSpPr>
          <p:cNvPr id="9" name="Group 8"/>
          <p:cNvGrpSpPr/>
          <p:nvPr/>
        </p:nvGrpSpPr>
        <p:grpSpPr>
          <a:xfrm>
            <a:off x="5562600" y="5751493"/>
            <a:ext cx="1600200" cy="954107"/>
            <a:chOff x="5562600" y="5751493"/>
            <a:chExt cx="1600200" cy="954107"/>
          </a:xfrm>
        </p:grpSpPr>
        <p:sp>
          <p:nvSpPr>
            <p:cNvPr id="36" name="TextBox 35"/>
            <p:cNvSpPr txBox="1"/>
            <p:nvPr/>
          </p:nvSpPr>
          <p:spPr>
            <a:xfrm>
              <a:off x="5562600" y="5751493"/>
              <a:ext cx="1402948" cy="954107"/>
            </a:xfrm>
            <a:prstGeom prst="rect">
              <a:avLst/>
            </a:prstGeom>
            <a:noFill/>
          </p:spPr>
          <p:txBody>
            <a:bodyPr wrap="none" rtlCol="0">
              <a:spAutoFit/>
            </a:bodyPr>
            <a:lstStyle/>
            <a:p>
              <a:r>
                <a:rPr lang="en-US" sz="1400" dirty="0" smtClean="0">
                  <a:solidFill>
                    <a:srgbClr val="4F81BD"/>
                  </a:solidFill>
                </a:rPr>
                <a:t># Deposits made </a:t>
              </a:r>
              <a:br>
                <a:rPr lang="en-US" sz="1400" dirty="0" smtClean="0">
                  <a:solidFill>
                    <a:srgbClr val="4F81BD"/>
                  </a:solidFill>
                </a:rPr>
              </a:br>
              <a:r>
                <a:rPr lang="en-US" sz="1400" dirty="0" smtClean="0">
                  <a:solidFill>
                    <a:srgbClr val="4F81BD"/>
                  </a:solidFill>
                </a:rPr>
                <a:t>to dark archives </a:t>
              </a:r>
            </a:p>
            <a:p>
              <a:r>
                <a:rPr lang="en-US" sz="1400" dirty="0" smtClean="0">
                  <a:solidFill>
                    <a:srgbClr val="4F81BD"/>
                  </a:solidFill>
                </a:rPr>
                <a:t>approved by </a:t>
              </a:r>
            </a:p>
            <a:p>
              <a:r>
                <a:rPr lang="en-US" sz="1400" dirty="0" smtClean="0">
                  <a:solidFill>
                    <a:srgbClr val="4F81BD"/>
                  </a:solidFill>
                </a:rPr>
                <a:t>US DOE</a:t>
              </a:r>
            </a:p>
          </p:txBody>
        </p:sp>
        <p:sp>
          <p:nvSpPr>
            <p:cNvPr id="37" name="Right Arrow 36"/>
            <p:cNvSpPr/>
            <p:nvPr/>
          </p:nvSpPr>
          <p:spPr>
            <a:xfrm flipV="1">
              <a:off x="6858000" y="6096000"/>
              <a:ext cx="304800" cy="3221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F81BD"/>
                </a:solidFill>
              </a:endParaRPr>
            </a:p>
          </p:txBody>
        </p:sp>
      </p:grpSp>
      <p:grpSp>
        <p:nvGrpSpPr>
          <p:cNvPr id="7" name="Group 6"/>
          <p:cNvGrpSpPr/>
          <p:nvPr/>
        </p:nvGrpSpPr>
        <p:grpSpPr>
          <a:xfrm>
            <a:off x="2743200" y="5867400"/>
            <a:ext cx="1447800" cy="738664"/>
            <a:chOff x="2743200" y="5943600"/>
            <a:chExt cx="1447800" cy="738664"/>
          </a:xfrm>
        </p:grpSpPr>
        <p:sp>
          <p:nvSpPr>
            <p:cNvPr id="33" name="TextBox 32"/>
            <p:cNvSpPr txBox="1"/>
            <p:nvPr/>
          </p:nvSpPr>
          <p:spPr>
            <a:xfrm>
              <a:off x="2743200" y="5943600"/>
              <a:ext cx="1277400" cy="738664"/>
            </a:xfrm>
            <a:prstGeom prst="rect">
              <a:avLst/>
            </a:prstGeom>
            <a:noFill/>
          </p:spPr>
          <p:txBody>
            <a:bodyPr wrap="none" rtlCol="0">
              <a:spAutoFit/>
            </a:bodyPr>
            <a:lstStyle/>
            <a:p>
              <a:r>
                <a:rPr lang="en-US" sz="1400" dirty="0" smtClean="0">
                  <a:solidFill>
                    <a:srgbClr val="4F81BD"/>
                  </a:solidFill>
                </a:rPr>
                <a:t>Content tested</a:t>
              </a:r>
              <a:br>
                <a:rPr lang="en-US" sz="1400" dirty="0" smtClean="0">
                  <a:solidFill>
                    <a:srgbClr val="4F81BD"/>
                  </a:solidFill>
                </a:rPr>
              </a:br>
              <a:r>
                <a:rPr lang="en-US" sz="1400" dirty="0" smtClean="0">
                  <a:solidFill>
                    <a:srgbClr val="4F81BD"/>
                  </a:solidFill>
                </a:rPr>
                <a:t>for public </a:t>
              </a:r>
            </a:p>
            <a:p>
              <a:r>
                <a:rPr lang="en-US" sz="1400" dirty="0" smtClean="0">
                  <a:solidFill>
                    <a:srgbClr val="4F81BD"/>
                  </a:solidFill>
                </a:rPr>
                <a:t>accessibility</a:t>
              </a:r>
            </a:p>
          </p:txBody>
        </p:sp>
        <p:sp>
          <p:nvSpPr>
            <p:cNvPr id="38" name="Right Arrow 37"/>
            <p:cNvSpPr/>
            <p:nvPr/>
          </p:nvSpPr>
          <p:spPr>
            <a:xfrm flipV="1">
              <a:off x="3886200" y="6172200"/>
              <a:ext cx="304800" cy="3221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F81BD"/>
                </a:solidFill>
              </a:endParaRPr>
            </a:p>
          </p:txBody>
        </p:sp>
      </p:grpSp>
      <p:grpSp>
        <p:nvGrpSpPr>
          <p:cNvPr id="10" name="Group 9"/>
          <p:cNvGrpSpPr/>
          <p:nvPr/>
        </p:nvGrpSpPr>
        <p:grpSpPr>
          <a:xfrm>
            <a:off x="76200" y="5767335"/>
            <a:ext cx="1295400" cy="954107"/>
            <a:chOff x="76200" y="5767335"/>
            <a:chExt cx="1295400" cy="954107"/>
          </a:xfrm>
        </p:grpSpPr>
        <p:sp>
          <p:nvSpPr>
            <p:cNvPr id="46" name="TextBox 45"/>
            <p:cNvSpPr txBox="1"/>
            <p:nvPr/>
          </p:nvSpPr>
          <p:spPr>
            <a:xfrm>
              <a:off x="76200" y="5767335"/>
              <a:ext cx="1023700" cy="954107"/>
            </a:xfrm>
            <a:prstGeom prst="rect">
              <a:avLst/>
            </a:prstGeom>
            <a:noFill/>
          </p:spPr>
          <p:txBody>
            <a:bodyPr wrap="none" rtlCol="0">
              <a:spAutoFit/>
            </a:bodyPr>
            <a:lstStyle/>
            <a:p>
              <a:r>
                <a:rPr lang="en-US" sz="1400" dirty="0" smtClean="0">
                  <a:solidFill>
                    <a:srgbClr val="4F81BD"/>
                  </a:solidFill>
                </a:rPr>
                <a:t># Records </a:t>
              </a:r>
            </a:p>
            <a:p>
              <a:r>
                <a:rPr lang="en-US" sz="1400" dirty="0" smtClean="0">
                  <a:solidFill>
                    <a:srgbClr val="4F81BD"/>
                  </a:solidFill>
                </a:rPr>
                <a:t>having DOE </a:t>
              </a:r>
            </a:p>
            <a:p>
              <a:r>
                <a:rPr lang="en-US" sz="1400" dirty="0" smtClean="0">
                  <a:solidFill>
                    <a:srgbClr val="4F81BD"/>
                  </a:solidFill>
                </a:rPr>
                <a:t>approved </a:t>
              </a:r>
            </a:p>
            <a:p>
              <a:r>
                <a:rPr lang="en-US" sz="1400" dirty="0" smtClean="0">
                  <a:solidFill>
                    <a:srgbClr val="4F81BD"/>
                  </a:solidFill>
                </a:rPr>
                <a:t>licenses   </a:t>
              </a:r>
            </a:p>
          </p:txBody>
        </p:sp>
        <p:sp>
          <p:nvSpPr>
            <p:cNvPr id="47" name="Right Arrow 46"/>
            <p:cNvSpPr/>
            <p:nvPr/>
          </p:nvSpPr>
          <p:spPr>
            <a:xfrm flipV="1">
              <a:off x="1066800" y="6111842"/>
              <a:ext cx="304800" cy="3221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F81BD"/>
                </a:solidFill>
              </a:endParaRPr>
            </a:p>
          </p:txBody>
        </p:sp>
      </p:grpSp>
    </p:spTree>
    <p:extLst>
      <p:ext uri="{BB962C8B-B14F-4D97-AF65-F5344CB8AC3E}">
        <p14:creationId xmlns:p14="http://schemas.microsoft.com/office/powerpoint/2010/main" val="173526540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1" name="Group 22"/>
          <p:cNvGrpSpPr>
            <a:grpSpLocks/>
          </p:cNvGrpSpPr>
          <p:nvPr/>
        </p:nvGrpSpPr>
        <p:grpSpPr bwMode="auto">
          <a:xfrm>
            <a:off x="-228600" y="322381"/>
            <a:ext cx="9783067" cy="2729991"/>
            <a:chOff x="0" y="5658"/>
            <a:chExt cx="8192" cy="2286"/>
          </a:xfrm>
        </p:grpSpPr>
        <p:pic>
          <p:nvPicPr>
            <p:cNvPr id="52"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71218"/>
            <a:stretch/>
          </p:blipFill>
          <p:spPr bwMode="auto">
            <a:xfrm>
              <a:off x="0" y="5658"/>
              <a:ext cx="8192"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65" name="Rectangle 14"/>
            <p:cNvSpPr>
              <a:spLocks/>
            </p:cNvSpPr>
            <p:nvPr/>
          </p:nvSpPr>
          <p:spPr bwMode="auto">
            <a:xfrm>
              <a:off x="176" y="5808"/>
              <a:ext cx="1160" cy="240"/>
            </a:xfrm>
            <a:prstGeom prst="rect">
              <a:avLst/>
            </a:prstGeom>
            <a:solidFill>
              <a:srgbClr val="FFFF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6" name="Rectangle 15"/>
            <p:cNvSpPr>
              <a:spLocks/>
            </p:cNvSpPr>
            <p:nvPr/>
          </p:nvSpPr>
          <p:spPr bwMode="auto">
            <a:xfrm>
              <a:off x="228" y="5768"/>
              <a:ext cx="2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smtClean="0">
                  <a:ln>
                    <a:noFill/>
                  </a:ln>
                  <a:solidFill>
                    <a:srgbClr val="000000"/>
                  </a:solidFill>
                  <a:effectLst/>
                  <a:uLnTx/>
                  <a:uFillTx/>
                  <a:ea typeface="ＭＳ Ｐゴシック" charset="0"/>
                  <a:cs typeface="Gill Sans" charset="0"/>
                </a:rPr>
                <a:t>Publisher FundRef Records</a:t>
              </a:r>
            </a:p>
          </p:txBody>
        </p:sp>
      </p:grpSp>
      <p:sp>
        <p:nvSpPr>
          <p:cNvPr id="75" name="Rectangle 74"/>
          <p:cNvSpPr/>
          <p:nvPr/>
        </p:nvSpPr>
        <p:spPr>
          <a:xfrm>
            <a:off x="2514600" y="3886200"/>
            <a:ext cx="4132261" cy="369332"/>
          </a:xfrm>
          <a:prstGeom prst="rect">
            <a:avLst/>
          </a:prstGeom>
        </p:spPr>
        <p:txBody>
          <a:bodyPr wrap="none">
            <a:spAutoFit/>
          </a:bodyPr>
          <a:lstStyle/>
          <a:p>
            <a:r>
              <a:rPr lang="en-US" dirty="0" smtClean="0">
                <a:hlinkClick r:id="rId4"/>
              </a:rPr>
              <a:t>http://</a:t>
            </a:r>
            <a:r>
              <a:rPr lang="en-US" dirty="0" err="1" smtClean="0">
                <a:hlinkClick r:id="rId4"/>
              </a:rPr>
              <a:t>dashboard.chorusaccess.org</a:t>
            </a:r>
            <a:r>
              <a:rPr lang="en-US" dirty="0" smtClean="0">
                <a:hlinkClick r:id="rId4"/>
              </a:rPr>
              <a:t>/</a:t>
            </a:r>
            <a:r>
              <a:rPr lang="en-US" dirty="0" err="1" smtClean="0">
                <a:hlinkClick r:id="rId4"/>
              </a:rPr>
              <a:t>usdoe</a:t>
            </a:r>
            <a:endParaRPr lang="en-US" dirty="0"/>
          </a:p>
        </p:txBody>
      </p:sp>
      <p:sp>
        <p:nvSpPr>
          <p:cNvPr id="4" name="TextBox 3"/>
          <p:cNvSpPr txBox="1"/>
          <p:nvPr/>
        </p:nvSpPr>
        <p:spPr>
          <a:xfrm>
            <a:off x="1778000" y="5384800"/>
            <a:ext cx="184666" cy="369332"/>
          </a:xfrm>
          <a:prstGeom prst="rect">
            <a:avLst/>
          </a:prstGeom>
          <a:noFill/>
        </p:spPr>
        <p:txBody>
          <a:bodyPr wrap="none" rtlCol="0">
            <a:spAutoFit/>
          </a:bodyPr>
          <a:lstStyle/>
          <a:p>
            <a:endParaRPr lang="en-US" dirty="0"/>
          </a:p>
        </p:txBody>
      </p:sp>
      <p:sp>
        <p:nvSpPr>
          <p:cNvPr id="2" name="TextBox 1"/>
          <p:cNvSpPr txBox="1"/>
          <p:nvPr/>
        </p:nvSpPr>
        <p:spPr>
          <a:xfrm>
            <a:off x="3048000" y="3581400"/>
            <a:ext cx="2977648" cy="369332"/>
          </a:xfrm>
          <a:prstGeom prst="rect">
            <a:avLst/>
          </a:prstGeom>
          <a:noFill/>
        </p:spPr>
        <p:txBody>
          <a:bodyPr wrap="none" rtlCol="0">
            <a:spAutoFit/>
          </a:bodyPr>
          <a:lstStyle/>
          <a:p>
            <a:r>
              <a:rPr lang="en-US" dirty="0" smtClean="0"/>
              <a:t>Live CHORUS DOE dashboard:</a:t>
            </a:r>
            <a:endParaRPr lang="en-US" dirty="0"/>
          </a:p>
        </p:txBody>
      </p:sp>
    </p:spTree>
    <p:extLst>
      <p:ext uri="{BB962C8B-B14F-4D97-AF65-F5344CB8AC3E}">
        <p14:creationId xmlns:p14="http://schemas.microsoft.com/office/powerpoint/2010/main" val="345438205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pPr lvl="0"/>
            <a:r>
              <a:rPr lang="en-US" sz="3600" b="1" dirty="0" smtClean="0">
                <a:solidFill>
                  <a:srgbClr val="1F497D"/>
                </a:solidFill>
                <a:effectLst>
                  <a:outerShdw blurRad="38100" dist="38100" dir="2700000" algn="tl">
                    <a:srgbClr val="000000">
                      <a:alpha val="43137"/>
                    </a:srgbClr>
                  </a:outerShdw>
                </a:effectLst>
              </a:rPr>
              <a:t>Service 2. Discovery Service (website &amp; API)</a:t>
            </a:r>
            <a:endParaRPr lang="en-US" sz="36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295400"/>
            <a:ext cx="7658100" cy="5287962"/>
          </a:xfrm>
        </p:spPr>
        <p:txBody>
          <a:bodyPr>
            <a:normAutofit fontScale="47500" lnSpcReduction="20000"/>
          </a:bodyPr>
          <a:lstStyle/>
          <a:p>
            <a:pPr marL="0" indent="0">
              <a:spcBef>
                <a:spcPts val="200"/>
              </a:spcBef>
              <a:buNone/>
            </a:pPr>
            <a:r>
              <a:rPr lang="en-US" dirty="0" smtClean="0"/>
              <a:t>Discovery service for content resulting from agency-funded research. Agencies can use API to feed their own portals. CHORUS website can be used by end users. Customized versions of CHORUS website can be created for agencies. </a:t>
            </a:r>
            <a:endParaRPr lang="en-US" dirty="0"/>
          </a:p>
          <a:p>
            <a:pPr marL="0" indent="0">
              <a:spcBef>
                <a:spcPts val="200"/>
              </a:spcBef>
              <a:buNone/>
            </a:pPr>
            <a:endParaRPr lang="en-US" dirty="0" smtClean="0">
              <a:hlinkClick r:id="rId3"/>
            </a:endParaRPr>
          </a:p>
          <a:p>
            <a:pPr marL="0" indent="0">
              <a:spcBef>
                <a:spcPts val="200"/>
              </a:spcBef>
              <a:buNone/>
            </a:pPr>
            <a:r>
              <a:rPr lang="en-US" dirty="0" smtClean="0"/>
              <a:t>What:</a:t>
            </a:r>
          </a:p>
          <a:p>
            <a:pPr lvl="0" fontAlgn="base">
              <a:spcBef>
                <a:spcPts val="200"/>
              </a:spcBef>
              <a:buFont typeface="Arial"/>
              <a:buChar char="•"/>
            </a:pPr>
            <a:r>
              <a:rPr lang="en-US" dirty="0" smtClean="0"/>
              <a:t>enables user to search across bibliographic metadata</a:t>
            </a:r>
          </a:p>
          <a:p>
            <a:pPr lvl="0" fontAlgn="base">
              <a:spcBef>
                <a:spcPts val="200"/>
              </a:spcBef>
              <a:buFont typeface="Arial"/>
              <a:buChar char="•"/>
            </a:pPr>
            <a:r>
              <a:rPr lang="en-US" dirty="0" smtClean="0"/>
              <a:t>links to publisher site (BAV = AM or VOR)</a:t>
            </a:r>
          </a:p>
          <a:p>
            <a:pPr lvl="0" fontAlgn="base">
              <a:spcBef>
                <a:spcPts val="200"/>
              </a:spcBef>
              <a:buFont typeface="Arial"/>
              <a:buChar char="•"/>
            </a:pPr>
            <a:r>
              <a:rPr lang="en-US" dirty="0" smtClean="0"/>
              <a:t>download list of results in CSV for analysis</a:t>
            </a:r>
          </a:p>
          <a:p>
            <a:pPr lvl="0" fontAlgn="base">
              <a:spcBef>
                <a:spcPts val="200"/>
              </a:spcBef>
              <a:buFont typeface="Arial"/>
              <a:buChar char="•"/>
            </a:pPr>
            <a:r>
              <a:rPr lang="en-US" dirty="0" smtClean="0"/>
              <a:t>facet (filter) by sub-organization</a:t>
            </a:r>
          </a:p>
          <a:p>
            <a:pPr lvl="0" fontAlgn="base">
              <a:spcBef>
                <a:spcPts val="200"/>
              </a:spcBef>
              <a:buFont typeface="Arial"/>
              <a:buChar char="•"/>
            </a:pPr>
            <a:r>
              <a:rPr lang="en-US" dirty="0" smtClean="0"/>
              <a:t>facet (filter) by parent organization</a:t>
            </a:r>
          </a:p>
          <a:p>
            <a:pPr lvl="0" fontAlgn="base">
              <a:spcBef>
                <a:spcPts val="200"/>
              </a:spcBef>
              <a:buFont typeface="Arial"/>
              <a:buChar char="•"/>
            </a:pPr>
            <a:r>
              <a:rPr lang="en-US" dirty="0" smtClean="0"/>
              <a:t>facet (filter) by content type (e.g., book, journal, dataset, </a:t>
            </a:r>
            <a:r>
              <a:rPr lang="en-US" dirty="0" err="1" smtClean="0"/>
              <a:t>conf</a:t>
            </a:r>
            <a:r>
              <a:rPr lang="en-US" dirty="0" smtClean="0"/>
              <a:t> proceeding, component)</a:t>
            </a:r>
          </a:p>
          <a:p>
            <a:pPr lvl="0" fontAlgn="base">
              <a:spcBef>
                <a:spcPts val="200"/>
              </a:spcBef>
              <a:buFont typeface="Arial"/>
              <a:buChar char="•"/>
            </a:pPr>
            <a:r>
              <a:rPr lang="en-US" dirty="0" smtClean="0"/>
              <a:t>facet (filter) by year of publication</a:t>
            </a:r>
          </a:p>
          <a:p>
            <a:pPr lvl="0" fontAlgn="base">
              <a:spcBef>
                <a:spcPts val="200"/>
              </a:spcBef>
              <a:buFont typeface="Arial"/>
              <a:buChar char="•"/>
            </a:pPr>
            <a:r>
              <a:rPr lang="en-US" dirty="0" smtClean="0"/>
              <a:t>facet (filter) by subject category (e.g., physics, astronomy, …)</a:t>
            </a:r>
          </a:p>
          <a:p>
            <a:pPr lvl="0" fontAlgn="base">
              <a:spcBef>
                <a:spcPts val="200"/>
              </a:spcBef>
              <a:buFont typeface="Arial"/>
              <a:buChar char="•"/>
            </a:pPr>
            <a:r>
              <a:rPr lang="en-US" dirty="0" smtClean="0"/>
              <a:t>facet (filter) by year of publication</a:t>
            </a:r>
          </a:p>
          <a:p>
            <a:pPr lvl="0" fontAlgn="base">
              <a:spcBef>
                <a:spcPts val="200"/>
              </a:spcBef>
              <a:buFont typeface="Arial"/>
              <a:buChar char="•"/>
            </a:pPr>
            <a:r>
              <a:rPr lang="en-US" dirty="0" smtClean="0"/>
              <a:t>facet (filter) by publisher </a:t>
            </a:r>
          </a:p>
          <a:p>
            <a:pPr lvl="0" fontAlgn="base">
              <a:spcBef>
                <a:spcPts val="200"/>
              </a:spcBef>
            </a:pPr>
            <a:r>
              <a:rPr lang="en-US" dirty="0" smtClean="0"/>
              <a:t>cite any result </a:t>
            </a:r>
            <a:r>
              <a:rPr lang="en-US" smtClean="0"/>
              <a:t>using </a:t>
            </a:r>
            <a:r>
              <a:rPr lang="en-US"/>
              <a:t>Citation Style Language (CSL) </a:t>
            </a:r>
            <a:r>
              <a:rPr lang="en-US" dirty="0" smtClean="0"/>
              <a:t>defined format</a:t>
            </a:r>
          </a:p>
          <a:p>
            <a:pPr marL="0" lvl="0" indent="0" fontAlgn="base">
              <a:spcBef>
                <a:spcPts val="200"/>
              </a:spcBef>
              <a:buNone/>
            </a:pPr>
            <a:r>
              <a:rPr lang="en-US" dirty="0" smtClean="0"/>
              <a:t>Future</a:t>
            </a:r>
          </a:p>
          <a:p>
            <a:pPr fontAlgn="base">
              <a:spcBef>
                <a:spcPts val="200"/>
              </a:spcBef>
            </a:pPr>
            <a:r>
              <a:rPr lang="en-US" dirty="0"/>
              <a:t>facet (filter) by author/ORCID (to come</a:t>
            </a:r>
            <a:r>
              <a:rPr lang="en-US" dirty="0" smtClean="0"/>
              <a:t>)</a:t>
            </a:r>
          </a:p>
          <a:p>
            <a:pPr lvl="0" fontAlgn="base">
              <a:spcBef>
                <a:spcPts val="200"/>
              </a:spcBef>
              <a:buFont typeface="Arial"/>
              <a:buChar char="•"/>
            </a:pPr>
            <a:r>
              <a:rPr lang="en-US" dirty="0" smtClean="0"/>
              <a:t>add to ORCID profile </a:t>
            </a:r>
          </a:p>
          <a:p>
            <a:pPr lvl="0" fontAlgn="base">
              <a:spcBef>
                <a:spcPts val="200"/>
              </a:spcBef>
              <a:buFont typeface="Arial"/>
              <a:buChar char="•"/>
            </a:pPr>
            <a:r>
              <a:rPr lang="en-US" dirty="0" smtClean="0"/>
              <a:t>import results into reference manager software (via </a:t>
            </a:r>
            <a:r>
              <a:rPr lang="en-US" dirty="0" err="1" smtClean="0"/>
              <a:t>COinS</a:t>
            </a:r>
            <a:r>
              <a:rPr lang="en-US" dirty="0" smtClean="0"/>
              <a:t>)</a:t>
            </a:r>
          </a:p>
          <a:p>
            <a:pPr lvl="0" fontAlgn="base">
              <a:spcBef>
                <a:spcPts val="200"/>
              </a:spcBef>
              <a:buFont typeface="Arial"/>
              <a:buChar char="•"/>
            </a:pPr>
            <a:r>
              <a:rPr lang="en-US" dirty="0" smtClean="0"/>
              <a:t>see if result has been cited by patents (in progress)</a:t>
            </a:r>
          </a:p>
          <a:p>
            <a:pPr lvl="0" fontAlgn="base">
              <a:spcBef>
                <a:spcPts val="200"/>
              </a:spcBef>
              <a:buFont typeface="Arial"/>
              <a:buChar char="•"/>
            </a:pPr>
            <a:r>
              <a:rPr lang="en-US" dirty="0" smtClean="0"/>
              <a:t>number of times result is cited (</a:t>
            </a:r>
            <a:r>
              <a:rPr lang="en-US" dirty="0" err="1" smtClean="0"/>
              <a:t>CrossRef</a:t>
            </a:r>
            <a:r>
              <a:rPr lang="en-US" dirty="0" smtClean="0"/>
              <a:t> Cited By Service/Scopus/Web of Knowledge)</a:t>
            </a:r>
          </a:p>
          <a:p>
            <a:pPr lvl="0" fontAlgn="base">
              <a:spcBef>
                <a:spcPts val="200"/>
              </a:spcBef>
              <a:buFont typeface="Arial"/>
              <a:buChar char="•"/>
            </a:pPr>
            <a:r>
              <a:rPr lang="en-US" dirty="0" smtClean="0"/>
              <a:t>service open to public </a:t>
            </a:r>
          </a:p>
          <a:p>
            <a:pPr marL="0" indent="0">
              <a:spcBef>
                <a:spcPts val="200"/>
              </a:spcBef>
            </a:pPr>
            <a:endParaRPr lang="en-US" dirty="0" smtClean="0"/>
          </a:p>
          <a:p>
            <a:pPr marL="0" indent="0">
              <a:spcBef>
                <a:spcPts val="200"/>
              </a:spcBef>
            </a:pPr>
            <a:endParaRPr lang="en-US" dirty="0" smtClean="0"/>
          </a:p>
        </p:txBody>
      </p:sp>
      <p:grpSp>
        <p:nvGrpSpPr>
          <p:cNvPr id="4" name="Group 3"/>
          <p:cNvGrpSpPr/>
          <p:nvPr/>
        </p:nvGrpSpPr>
        <p:grpSpPr>
          <a:xfrm>
            <a:off x="6019800" y="2020434"/>
            <a:ext cx="1955469" cy="1030543"/>
            <a:chOff x="6914827" y="6169223"/>
            <a:chExt cx="1162373" cy="612577"/>
          </a:xfrm>
        </p:grpSpPr>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4827" y="6324600"/>
              <a:ext cx="1162373" cy="457200"/>
            </a:xfrm>
            <a:prstGeom prst="rect">
              <a:avLst/>
            </a:prstGeom>
          </p:spPr>
        </p:pic>
        <p:sp>
          <p:nvSpPr>
            <p:cNvPr id="6" name="TextBox 5"/>
            <p:cNvSpPr txBox="1"/>
            <p:nvPr/>
          </p:nvSpPr>
          <p:spPr>
            <a:xfrm>
              <a:off x="6934200" y="6169223"/>
              <a:ext cx="1053769" cy="307777"/>
            </a:xfrm>
            <a:prstGeom prst="rect">
              <a:avLst/>
            </a:prstGeom>
            <a:noFill/>
          </p:spPr>
          <p:txBody>
            <a:bodyPr wrap="none" rtlCol="0">
              <a:spAutoFit/>
            </a:bodyPr>
            <a:lstStyle/>
            <a:p>
              <a:r>
                <a:rPr lang="en-US" sz="1400" dirty="0" smtClean="0"/>
                <a:t>powered by</a:t>
              </a:r>
              <a:endParaRPr lang="en-US" sz="1400" dirty="0"/>
            </a:p>
          </p:txBody>
        </p:sp>
      </p:grpSp>
      <p:sp>
        <p:nvSpPr>
          <p:cNvPr id="7"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14</a:t>
            </a:fld>
            <a:endParaRPr lang="en-US" dirty="0"/>
          </a:p>
        </p:txBody>
      </p:sp>
    </p:spTree>
    <p:extLst>
      <p:ext uri="{BB962C8B-B14F-4D97-AF65-F5344CB8AC3E}">
        <p14:creationId xmlns:p14="http://schemas.microsoft.com/office/powerpoint/2010/main" val="320536718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438400" y="2667000"/>
            <a:ext cx="2286000" cy="685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6914827" y="6169223"/>
            <a:ext cx="1162373" cy="612577"/>
            <a:chOff x="6914827" y="6169223"/>
            <a:chExt cx="1162373" cy="612577"/>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4827" y="6324600"/>
              <a:ext cx="1162373" cy="457200"/>
            </a:xfrm>
            <a:prstGeom prst="rect">
              <a:avLst/>
            </a:prstGeom>
          </p:spPr>
        </p:pic>
        <p:sp>
          <p:nvSpPr>
            <p:cNvPr id="9" name="TextBox 8"/>
            <p:cNvSpPr txBox="1"/>
            <p:nvPr/>
          </p:nvSpPr>
          <p:spPr>
            <a:xfrm>
              <a:off x="6934200" y="6169223"/>
              <a:ext cx="1053769" cy="307777"/>
            </a:xfrm>
            <a:prstGeom prst="rect">
              <a:avLst/>
            </a:prstGeom>
            <a:noFill/>
          </p:spPr>
          <p:txBody>
            <a:bodyPr wrap="none" rtlCol="0">
              <a:spAutoFit/>
            </a:bodyPr>
            <a:lstStyle/>
            <a:p>
              <a:r>
                <a:rPr lang="en-US" sz="1400" dirty="0" smtClean="0"/>
                <a:t>powered by</a:t>
              </a:r>
              <a:endParaRPr lang="en-US" sz="1400" dirty="0"/>
            </a:p>
          </p:txBody>
        </p:sp>
      </p:grpSp>
      <p:sp>
        <p:nvSpPr>
          <p:cNvPr id="10"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15</a:t>
            </a:fld>
            <a:endParaRPr lang="en-US" dirty="0"/>
          </a:p>
        </p:txBody>
      </p:sp>
      <p:sp>
        <p:nvSpPr>
          <p:cNvPr id="11" name="TextBox 10"/>
          <p:cNvSpPr txBox="1"/>
          <p:nvPr/>
        </p:nvSpPr>
        <p:spPr>
          <a:xfrm>
            <a:off x="6759220" y="164068"/>
            <a:ext cx="2460980" cy="369332"/>
          </a:xfrm>
          <a:prstGeom prst="rect">
            <a:avLst/>
          </a:prstGeom>
          <a:noFill/>
        </p:spPr>
        <p:txBody>
          <a:bodyPr wrap="none" rtlCol="0">
            <a:spAutoFit/>
          </a:bodyPr>
          <a:lstStyle/>
          <a:p>
            <a:r>
              <a:rPr lang="en-US" dirty="0" err="1" smtClean="0"/>
              <a:t>search.chorusaccess.org</a:t>
            </a:r>
            <a:endParaRPr lang="en-US" dirty="0"/>
          </a:p>
        </p:txBody>
      </p:sp>
      <p:pic>
        <p:nvPicPr>
          <p:cNvPr id="12" name="Picture 11" descr="Screen Shot 2013-10-06 at 10.23.0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3604"/>
            <a:ext cx="9144000" cy="6004393"/>
          </a:xfrm>
          <a:prstGeom prst="rect">
            <a:avLst/>
          </a:prstGeom>
        </p:spPr>
      </p:pic>
      <p:sp>
        <p:nvSpPr>
          <p:cNvPr id="2" name="TextBox 1"/>
          <p:cNvSpPr txBox="1"/>
          <p:nvPr/>
        </p:nvSpPr>
        <p:spPr>
          <a:xfrm>
            <a:off x="6378220" y="-76200"/>
            <a:ext cx="2460980" cy="369332"/>
          </a:xfrm>
          <a:prstGeom prst="rect">
            <a:avLst/>
          </a:prstGeom>
          <a:noFill/>
        </p:spPr>
        <p:txBody>
          <a:bodyPr wrap="none" rtlCol="0">
            <a:spAutoFit/>
          </a:bodyPr>
          <a:lstStyle/>
          <a:p>
            <a:r>
              <a:rPr lang="en-US" dirty="0" err="1" smtClean="0">
                <a:hlinkClick r:id="rId5" action="ppaction://hlinkfile"/>
              </a:rPr>
              <a:t>search.chorusaccess.org</a:t>
            </a:r>
            <a:endParaRPr lang="en-US" dirty="0"/>
          </a:p>
        </p:txBody>
      </p:sp>
    </p:spTree>
    <p:extLst>
      <p:ext uri="{BB962C8B-B14F-4D97-AF65-F5344CB8AC3E}">
        <p14:creationId xmlns:p14="http://schemas.microsoft.com/office/powerpoint/2010/main" val="305230042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28600" y="438912"/>
            <a:ext cx="533400" cy="1524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6172200"/>
            <a:ext cx="9144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497D"/>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4827" y="6324600"/>
            <a:ext cx="1162373" cy="457200"/>
          </a:xfrm>
          <a:prstGeom prst="rect">
            <a:avLst/>
          </a:prstGeom>
        </p:spPr>
      </p:pic>
      <p:sp>
        <p:nvSpPr>
          <p:cNvPr id="9" name="TextBox 8"/>
          <p:cNvSpPr txBox="1"/>
          <p:nvPr/>
        </p:nvSpPr>
        <p:spPr>
          <a:xfrm>
            <a:off x="6934200" y="6169223"/>
            <a:ext cx="1053769" cy="307777"/>
          </a:xfrm>
          <a:prstGeom prst="rect">
            <a:avLst/>
          </a:prstGeom>
          <a:noFill/>
        </p:spPr>
        <p:txBody>
          <a:bodyPr wrap="none" rtlCol="0">
            <a:spAutoFit/>
          </a:bodyPr>
          <a:lstStyle/>
          <a:p>
            <a:r>
              <a:rPr lang="en-US" sz="1400" dirty="0" smtClean="0"/>
              <a:t>powered by</a:t>
            </a:r>
            <a:endParaRPr lang="en-US" sz="1400" dirty="0"/>
          </a:p>
        </p:txBody>
      </p:sp>
      <p:sp>
        <p:nvSpPr>
          <p:cNvPr id="10"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16</a:t>
            </a:fld>
            <a:endParaRPr lang="en-US" dirty="0"/>
          </a:p>
        </p:txBody>
      </p:sp>
      <p:pic>
        <p:nvPicPr>
          <p:cNvPr id="6" name="Picture 5" descr="Screen Shot 2013-10-06 at 10.23.2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963117"/>
          </a:xfrm>
          <a:prstGeom prst="rect">
            <a:avLst/>
          </a:prstGeom>
        </p:spPr>
      </p:pic>
    </p:spTree>
    <p:extLst>
      <p:ext uri="{BB962C8B-B14F-4D97-AF65-F5344CB8AC3E}">
        <p14:creationId xmlns:p14="http://schemas.microsoft.com/office/powerpoint/2010/main" val="403971500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28600" y="438912"/>
            <a:ext cx="533400" cy="1524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5486400"/>
            <a:ext cx="9144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F497D"/>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4827" y="6324600"/>
            <a:ext cx="1162373" cy="457200"/>
          </a:xfrm>
          <a:prstGeom prst="rect">
            <a:avLst/>
          </a:prstGeom>
        </p:spPr>
      </p:pic>
      <p:sp>
        <p:nvSpPr>
          <p:cNvPr id="9" name="TextBox 8"/>
          <p:cNvSpPr txBox="1"/>
          <p:nvPr/>
        </p:nvSpPr>
        <p:spPr>
          <a:xfrm>
            <a:off x="6934200" y="6169223"/>
            <a:ext cx="1053769" cy="307777"/>
          </a:xfrm>
          <a:prstGeom prst="rect">
            <a:avLst/>
          </a:prstGeom>
          <a:noFill/>
        </p:spPr>
        <p:txBody>
          <a:bodyPr wrap="none" rtlCol="0">
            <a:spAutoFit/>
          </a:bodyPr>
          <a:lstStyle/>
          <a:p>
            <a:r>
              <a:rPr lang="en-US" sz="1400" dirty="0" smtClean="0"/>
              <a:t>powered by</a:t>
            </a:r>
            <a:endParaRPr lang="en-US" sz="1400" dirty="0"/>
          </a:p>
        </p:txBody>
      </p:sp>
      <p:sp>
        <p:nvSpPr>
          <p:cNvPr id="10"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17</a:t>
            </a:fld>
            <a:endParaRPr lang="en-US" dirty="0"/>
          </a:p>
        </p:txBody>
      </p:sp>
      <p:pic>
        <p:nvPicPr>
          <p:cNvPr id="13" name="Picture 12" descr="Screen Shot 2013-10-06 at 10.37.07 AM.png"/>
          <p:cNvPicPr>
            <a:picLocks noChangeAspect="1"/>
          </p:cNvPicPr>
          <p:nvPr/>
        </p:nvPicPr>
        <p:blipFill rotWithShape="1">
          <a:blip r:embed="rId4">
            <a:extLst>
              <a:ext uri="{28A0092B-C50C-407E-A947-70E740481C1C}">
                <a14:useLocalDpi xmlns:a14="http://schemas.microsoft.com/office/drawing/2010/main" val="0"/>
              </a:ext>
            </a:extLst>
          </a:blip>
          <a:srcRect t="1" b="25616"/>
          <a:stretch/>
        </p:blipFill>
        <p:spPr>
          <a:xfrm>
            <a:off x="0" y="-29826"/>
            <a:ext cx="9144000" cy="5854894"/>
          </a:xfrm>
          <a:prstGeom prst="rect">
            <a:avLst/>
          </a:prstGeom>
          <a:ln>
            <a:solidFill>
              <a:schemeClr val="bg1">
                <a:lumMod val="65000"/>
              </a:schemeClr>
            </a:solidFill>
          </a:ln>
        </p:spPr>
      </p:pic>
      <p:pic>
        <p:nvPicPr>
          <p:cNvPr id="14" name="Picture 13" descr="Screen Shot 2013-10-06 at 10.37.36 AM.png"/>
          <p:cNvPicPr>
            <a:picLocks noChangeAspect="1"/>
          </p:cNvPicPr>
          <p:nvPr/>
        </p:nvPicPr>
        <p:blipFill rotWithShape="1">
          <a:blip r:embed="rId5">
            <a:extLst>
              <a:ext uri="{28A0092B-C50C-407E-A947-70E740481C1C}">
                <a14:useLocalDpi xmlns:a14="http://schemas.microsoft.com/office/drawing/2010/main" val="0"/>
              </a:ext>
            </a:extLst>
          </a:blip>
          <a:srcRect b="36473"/>
          <a:stretch/>
        </p:blipFill>
        <p:spPr>
          <a:xfrm>
            <a:off x="-2430" y="1371601"/>
            <a:ext cx="2214879" cy="4453468"/>
          </a:xfrm>
          <a:prstGeom prst="rect">
            <a:avLst/>
          </a:prstGeom>
        </p:spPr>
      </p:pic>
      <p:sp>
        <p:nvSpPr>
          <p:cNvPr id="23" name="Oval 22"/>
          <p:cNvSpPr/>
          <p:nvPr/>
        </p:nvSpPr>
        <p:spPr>
          <a:xfrm>
            <a:off x="2298700" y="3352800"/>
            <a:ext cx="5626100" cy="12192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298700" y="1752600"/>
            <a:ext cx="5626100" cy="12192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Left Arrow 21"/>
          <p:cNvSpPr/>
          <p:nvPr/>
        </p:nvSpPr>
        <p:spPr>
          <a:xfrm>
            <a:off x="8077200" y="2209800"/>
            <a:ext cx="609600" cy="4063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Left Arrow 20"/>
          <p:cNvSpPr/>
          <p:nvPr/>
        </p:nvSpPr>
        <p:spPr>
          <a:xfrm>
            <a:off x="1752600" y="1295400"/>
            <a:ext cx="609600" cy="4063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2678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22"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18</a:t>
            </a:fld>
            <a:endParaRPr lang="en-US" dirty="0"/>
          </a:p>
        </p:txBody>
      </p:sp>
      <p:pic>
        <p:nvPicPr>
          <p:cNvPr id="4" name="Picture 3" descr="Screen Shot 2013-10-06 at 10.54.40 AM.png"/>
          <p:cNvPicPr>
            <a:picLocks noChangeAspect="1"/>
          </p:cNvPicPr>
          <p:nvPr/>
        </p:nvPicPr>
        <p:blipFill rotWithShape="1">
          <a:blip r:embed="rId3">
            <a:extLst>
              <a:ext uri="{28A0092B-C50C-407E-A947-70E740481C1C}">
                <a14:useLocalDpi xmlns:a14="http://schemas.microsoft.com/office/drawing/2010/main" val="0"/>
              </a:ext>
            </a:extLst>
          </a:blip>
          <a:srcRect b="7606"/>
          <a:stretch/>
        </p:blipFill>
        <p:spPr>
          <a:xfrm>
            <a:off x="8467" y="1"/>
            <a:ext cx="9135533" cy="6858000"/>
          </a:xfrm>
          <a:prstGeom prst="rect">
            <a:avLst/>
          </a:prstGeom>
        </p:spPr>
      </p:pic>
    </p:spTree>
    <p:extLst>
      <p:ext uri="{BB962C8B-B14F-4D97-AF65-F5344CB8AC3E}">
        <p14:creationId xmlns:p14="http://schemas.microsoft.com/office/powerpoint/2010/main" val="31535421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06 at 10.47.10 AM.png"/>
          <p:cNvPicPr>
            <a:picLocks noChangeAspect="1"/>
          </p:cNvPicPr>
          <p:nvPr/>
        </p:nvPicPr>
        <p:blipFill rotWithShape="1">
          <a:blip r:embed="rId3">
            <a:extLst>
              <a:ext uri="{28A0092B-C50C-407E-A947-70E740481C1C}">
                <a14:useLocalDpi xmlns:a14="http://schemas.microsoft.com/office/drawing/2010/main" val="0"/>
              </a:ext>
            </a:extLst>
          </a:blip>
          <a:srcRect b="13462"/>
          <a:stretch/>
        </p:blipFill>
        <p:spPr>
          <a:xfrm>
            <a:off x="0" y="0"/>
            <a:ext cx="9147134" cy="6858000"/>
          </a:xfrm>
          <a:prstGeom prst="rect">
            <a:avLst/>
          </a:prstGeom>
        </p:spPr>
      </p:pic>
    </p:spTree>
    <p:extLst>
      <p:ext uri="{BB962C8B-B14F-4D97-AF65-F5344CB8AC3E}">
        <p14:creationId xmlns:p14="http://schemas.microsoft.com/office/powerpoint/2010/main" val="175708025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5943600"/>
          </a:xfrm>
          <a:prstGeom prst="rect">
            <a:avLst/>
          </a:prstGeom>
          <a:solidFill>
            <a:schemeClr val="bg1">
              <a:lumMod val="85000"/>
            </a:schemeClr>
          </a:solidFill>
          <a:ln w="635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accent1">
                  <a:lumMod val="20000"/>
                  <a:lumOff val="80000"/>
                </a:schemeClr>
              </a:solidFill>
            </a:endParaRPr>
          </a:p>
        </p:txBody>
      </p:sp>
      <p:sp>
        <p:nvSpPr>
          <p:cNvPr id="6"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2</a:t>
            </a:fld>
            <a:endParaRPr lang="en-US" dirty="0"/>
          </a:p>
        </p:txBody>
      </p:sp>
      <p:pic>
        <p:nvPicPr>
          <p:cNvPr id="7" name="Picture 6" descr="CHORUS logo 2 s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5730875"/>
            <a:ext cx="850392" cy="990600"/>
          </a:xfrm>
          <a:prstGeom prst="rect">
            <a:avLst/>
          </a:prstGeom>
          <a:ln w="6350" cmpd="sng">
            <a:solidFill>
              <a:schemeClr val="accent1">
                <a:lumMod val="60000"/>
                <a:lumOff val="40000"/>
              </a:schemeClr>
            </a:solidFill>
          </a:ln>
        </p:spPr>
      </p:pic>
      <p:sp>
        <p:nvSpPr>
          <p:cNvPr id="8" name="Title 1"/>
          <p:cNvSpPr>
            <a:spLocks noGrp="1"/>
          </p:cNvSpPr>
          <p:nvPr>
            <p:ph type="ctrTitle"/>
          </p:nvPr>
        </p:nvSpPr>
        <p:spPr>
          <a:xfrm>
            <a:off x="685800" y="685800"/>
            <a:ext cx="7772400" cy="381000"/>
          </a:xfrm>
        </p:spPr>
        <p:txBody>
          <a:bodyPr lIns="0" tIns="0" rIns="0" bIns="0" anchor="t">
            <a:noAutofit/>
          </a:bodyPr>
          <a:lstStyle/>
          <a:p>
            <a:pPr algn="l"/>
            <a:endParaRPr lang="en-US" sz="3600" b="1" dirty="0" smtClean="0">
              <a:solidFill>
                <a:schemeClr val="accent1">
                  <a:lumMod val="75000"/>
                </a:schemeClr>
              </a:solidFill>
              <a:cs typeface="Arial"/>
            </a:endParaRPr>
          </a:p>
        </p:txBody>
      </p:sp>
      <p:sp>
        <p:nvSpPr>
          <p:cNvPr id="9" name="Title 1"/>
          <p:cNvSpPr txBox="1">
            <a:spLocks/>
          </p:cNvSpPr>
          <p:nvPr/>
        </p:nvSpPr>
        <p:spPr>
          <a:xfrm>
            <a:off x="685800" y="1905000"/>
            <a:ext cx="7924800" cy="4130675"/>
          </a:xfrm>
          <a:prstGeom prst="rect">
            <a:avLst/>
          </a:prstGeom>
        </p:spPr>
        <p:txBody>
          <a:bodyPr vert="horz" lIns="0" tIns="0" rIns="0" bIns="0" rtlCol="0" anchor="t">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spcBef>
                <a:spcPts val="1200"/>
              </a:spcBef>
            </a:pPr>
            <a:r>
              <a:rPr lang="en-US" sz="1800" dirty="0" smtClean="0">
                <a:solidFill>
                  <a:schemeClr val="accent1">
                    <a:lumMod val="75000"/>
                  </a:schemeClr>
                </a:solidFill>
                <a:latin typeface="+mn-lt"/>
                <a:cs typeface="Arial"/>
              </a:rPr>
              <a:t>A broad coalition of scholarly journal publishers formed to develop, implement and steward a partnership with the federal research funders for providing public access to the peer review publications that report on federally-funded research.</a:t>
            </a:r>
          </a:p>
          <a:p>
            <a:pPr marL="285750" indent="-285750" algn="l">
              <a:lnSpc>
                <a:spcPct val="110000"/>
              </a:lnSpc>
              <a:spcBef>
                <a:spcPts val="1200"/>
              </a:spcBef>
              <a:buFont typeface="Arial"/>
              <a:buChar char="•"/>
            </a:pPr>
            <a:r>
              <a:rPr lang="en-US" sz="1800" dirty="0" smtClean="0">
                <a:solidFill>
                  <a:schemeClr val="accent1">
                    <a:lumMod val="75000"/>
                  </a:schemeClr>
                </a:solidFill>
                <a:latin typeface="+mn-lt"/>
                <a:cs typeface="Arial"/>
              </a:rPr>
              <a:t>Evolved from an ad-hoc group of publishers who initiated partnership discussions with several agencies in Spring 2011</a:t>
            </a:r>
          </a:p>
          <a:p>
            <a:pPr marL="285750" indent="-285750" algn="l">
              <a:lnSpc>
                <a:spcPct val="110000"/>
              </a:lnSpc>
              <a:spcBef>
                <a:spcPts val="1200"/>
              </a:spcBef>
              <a:buFont typeface="Arial"/>
              <a:buChar char="•"/>
            </a:pPr>
            <a:r>
              <a:rPr lang="en-US" sz="1800" dirty="0" smtClean="0">
                <a:solidFill>
                  <a:schemeClr val="accent1">
                    <a:lumMod val="75000"/>
                  </a:schemeClr>
                </a:solidFill>
                <a:latin typeface="+mn-lt"/>
                <a:cs typeface="Arial"/>
              </a:rPr>
              <a:t>Incorporated as a not</a:t>
            </a:r>
            <a:r>
              <a:rPr lang="en-US" sz="1800" dirty="0">
                <a:solidFill>
                  <a:schemeClr val="accent1">
                    <a:lumMod val="75000"/>
                  </a:schemeClr>
                </a:solidFill>
                <a:latin typeface="+mn-lt"/>
                <a:cs typeface="Arial"/>
              </a:rPr>
              <a:t>-for-profit </a:t>
            </a:r>
            <a:r>
              <a:rPr lang="en-US" sz="1800" dirty="0" smtClean="0">
                <a:solidFill>
                  <a:schemeClr val="accent1">
                    <a:lumMod val="75000"/>
                  </a:schemeClr>
                </a:solidFill>
                <a:latin typeface="+mn-lt"/>
                <a:cs typeface="Arial"/>
              </a:rPr>
              <a:t>entity - CHOR Inc. - on </a:t>
            </a:r>
            <a:r>
              <a:rPr lang="en-US" sz="1800" dirty="0">
                <a:solidFill>
                  <a:schemeClr val="accent1">
                    <a:lumMod val="75000"/>
                  </a:schemeClr>
                </a:solidFill>
                <a:latin typeface="+mn-lt"/>
                <a:cs typeface="Arial"/>
              </a:rPr>
              <a:t>October 1, </a:t>
            </a:r>
            <a:r>
              <a:rPr lang="en-US" sz="1800" dirty="0" smtClean="0">
                <a:solidFill>
                  <a:schemeClr val="accent1">
                    <a:lumMod val="75000"/>
                  </a:schemeClr>
                </a:solidFill>
                <a:latin typeface="+mn-lt"/>
                <a:cs typeface="Arial"/>
              </a:rPr>
              <a:t>2013</a:t>
            </a:r>
          </a:p>
          <a:p>
            <a:pPr marL="285750" indent="-285750" algn="l">
              <a:lnSpc>
                <a:spcPct val="110000"/>
              </a:lnSpc>
              <a:spcBef>
                <a:spcPts val="1200"/>
              </a:spcBef>
              <a:buFont typeface="Arial"/>
              <a:buChar char="•"/>
            </a:pPr>
            <a:r>
              <a:rPr lang="en-US" sz="1800" dirty="0" smtClean="0">
                <a:solidFill>
                  <a:schemeClr val="accent1">
                    <a:lumMod val="75000"/>
                  </a:schemeClr>
                </a:solidFill>
                <a:latin typeface="+mn-lt"/>
                <a:cs typeface="Arial"/>
              </a:rPr>
              <a:t>Will </a:t>
            </a:r>
            <a:r>
              <a:rPr lang="en-US" sz="1800" dirty="0">
                <a:solidFill>
                  <a:schemeClr val="accent1">
                    <a:lumMod val="75000"/>
                  </a:schemeClr>
                </a:solidFill>
                <a:latin typeface="+mn-lt"/>
                <a:cs typeface="Arial"/>
              </a:rPr>
              <a:t>be applying for US IRS 501(c)(3) tax-exempt </a:t>
            </a:r>
            <a:r>
              <a:rPr lang="en-US" sz="1800" dirty="0" smtClean="0">
                <a:solidFill>
                  <a:schemeClr val="accent1">
                    <a:lumMod val="75000"/>
                  </a:schemeClr>
                </a:solidFill>
                <a:latin typeface="+mn-lt"/>
                <a:cs typeface="Arial"/>
              </a:rPr>
              <a:t>status</a:t>
            </a:r>
          </a:p>
          <a:p>
            <a:pPr algn="l">
              <a:lnSpc>
                <a:spcPct val="110000"/>
              </a:lnSpc>
              <a:spcBef>
                <a:spcPts val="1200"/>
              </a:spcBef>
            </a:pPr>
            <a:r>
              <a:rPr lang="en-US" sz="1800" b="1" dirty="0" smtClean="0">
                <a:solidFill>
                  <a:schemeClr val="accent1">
                    <a:lumMod val="75000"/>
                  </a:schemeClr>
                </a:solidFill>
                <a:latin typeface="+mn-lt"/>
                <a:cs typeface="Arial"/>
              </a:rPr>
              <a:t>Goals:</a:t>
            </a:r>
          </a:p>
          <a:p>
            <a:pPr marL="285750" indent="-285750" algn="l">
              <a:lnSpc>
                <a:spcPct val="150000"/>
              </a:lnSpc>
              <a:spcBef>
                <a:spcPts val="1200"/>
              </a:spcBef>
              <a:buFont typeface="Arial"/>
              <a:buChar char="•"/>
            </a:pPr>
            <a:r>
              <a:rPr lang="en-US" sz="1800" dirty="0">
                <a:solidFill>
                  <a:schemeClr val="accent1">
                    <a:lumMod val="75000"/>
                  </a:schemeClr>
                </a:solidFill>
                <a:latin typeface="+mn-lt"/>
                <a:cs typeface="Arial"/>
              </a:rPr>
              <a:t>F</a:t>
            </a:r>
            <a:r>
              <a:rPr lang="en-US" sz="1800" dirty="0" smtClean="0">
                <a:solidFill>
                  <a:schemeClr val="accent1">
                    <a:lumMod val="75000"/>
                  </a:schemeClr>
                </a:solidFill>
                <a:latin typeface="+mn-lt"/>
                <a:cs typeface="Arial"/>
              </a:rPr>
              <a:t>ully </a:t>
            </a:r>
            <a:r>
              <a:rPr lang="en-US" sz="1800" b="1" dirty="0">
                <a:solidFill>
                  <a:schemeClr val="accent1">
                    <a:lumMod val="75000"/>
                  </a:schemeClr>
                </a:solidFill>
                <a:latin typeface="+mn-lt"/>
                <a:cs typeface="Arial"/>
              </a:rPr>
              <a:t>meet all requirements </a:t>
            </a:r>
            <a:r>
              <a:rPr lang="en-US" sz="1800" dirty="0">
                <a:solidFill>
                  <a:schemeClr val="accent1">
                    <a:lumMod val="75000"/>
                  </a:schemeClr>
                </a:solidFill>
                <a:latin typeface="+mn-lt"/>
                <a:cs typeface="Arial"/>
              </a:rPr>
              <a:t>of the February 22, 2013 OSTP memo</a:t>
            </a:r>
          </a:p>
          <a:p>
            <a:pPr marL="285750" indent="-285750" algn="l">
              <a:lnSpc>
                <a:spcPct val="150000"/>
              </a:lnSpc>
              <a:spcBef>
                <a:spcPts val="1200"/>
              </a:spcBef>
              <a:buFont typeface="Arial"/>
              <a:buChar char="•"/>
            </a:pPr>
            <a:r>
              <a:rPr lang="en-US" sz="1800" b="1" dirty="0">
                <a:solidFill>
                  <a:schemeClr val="accent1">
                    <a:lumMod val="75000"/>
                  </a:schemeClr>
                </a:solidFill>
                <a:latin typeface="+mn-lt"/>
                <a:cs typeface="Arial"/>
              </a:rPr>
              <a:t>Leverage existing infrastructure </a:t>
            </a:r>
            <a:r>
              <a:rPr lang="en-US" sz="1800" dirty="0">
                <a:solidFill>
                  <a:schemeClr val="accent1">
                    <a:lumMod val="75000"/>
                  </a:schemeClr>
                </a:solidFill>
                <a:latin typeface="+mn-lt"/>
                <a:cs typeface="Arial"/>
              </a:rPr>
              <a:t>and investment of the agencies and publishers</a:t>
            </a:r>
          </a:p>
          <a:p>
            <a:pPr marL="285750" indent="-285750" algn="l">
              <a:lnSpc>
                <a:spcPct val="150000"/>
              </a:lnSpc>
              <a:spcBef>
                <a:spcPts val="1200"/>
              </a:spcBef>
              <a:buFont typeface="Arial"/>
              <a:buChar char="•"/>
            </a:pPr>
            <a:r>
              <a:rPr lang="en-US" sz="1800" b="1" dirty="0">
                <a:solidFill>
                  <a:schemeClr val="accent1">
                    <a:lumMod val="75000"/>
                  </a:schemeClr>
                </a:solidFill>
                <a:latin typeface="+mn-lt"/>
                <a:cs typeface="Arial"/>
              </a:rPr>
              <a:t>Preserve agency funds </a:t>
            </a:r>
            <a:r>
              <a:rPr lang="en-US" sz="1800" dirty="0">
                <a:solidFill>
                  <a:schemeClr val="accent1">
                    <a:lumMod val="75000"/>
                  </a:schemeClr>
                </a:solidFill>
                <a:latin typeface="+mn-lt"/>
                <a:cs typeface="Arial"/>
              </a:rPr>
              <a:t>for mission critical activities/programs </a:t>
            </a:r>
            <a:endParaRPr lang="en-US" sz="1800" dirty="0" smtClean="0">
              <a:solidFill>
                <a:schemeClr val="accent1">
                  <a:lumMod val="75000"/>
                </a:schemeClr>
              </a:solidFill>
              <a:latin typeface="+mn-lt"/>
              <a:cs typeface="Arial"/>
            </a:endParaRPr>
          </a:p>
          <a:p>
            <a:pPr marL="285750" indent="-285750" algn="l">
              <a:lnSpc>
                <a:spcPct val="150000"/>
              </a:lnSpc>
              <a:spcBef>
                <a:spcPts val="1200"/>
              </a:spcBef>
              <a:buFont typeface="Arial"/>
              <a:buChar char="•"/>
            </a:pPr>
            <a:r>
              <a:rPr lang="en-US" sz="1800" dirty="0" smtClean="0">
                <a:solidFill>
                  <a:schemeClr val="accent1">
                    <a:lumMod val="75000"/>
                  </a:schemeClr>
                </a:solidFill>
                <a:latin typeface="+mn-lt"/>
                <a:cs typeface="Arial"/>
              </a:rPr>
              <a:t>Provide for </a:t>
            </a:r>
            <a:r>
              <a:rPr lang="en-US" sz="1800" b="1" dirty="0">
                <a:solidFill>
                  <a:schemeClr val="accent1">
                    <a:lumMod val="75000"/>
                  </a:schemeClr>
                </a:solidFill>
                <a:latin typeface="+mn-lt"/>
                <a:cs typeface="Arial"/>
              </a:rPr>
              <a:t>i</a:t>
            </a:r>
            <a:r>
              <a:rPr lang="en-US" sz="1800" b="1" dirty="0" smtClean="0">
                <a:solidFill>
                  <a:schemeClr val="accent1">
                    <a:lumMod val="75000"/>
                  </a:schemeClr>
                </a:solidFill>
                <a:latin typeface="+mn-lt"/>
                <a:cs typeface="Arial"/>
              </a:rPr>
              <a:t>nternational scalability</a:t>
            </a:r>
            <a:endParaRPr lang="en-US" sz="1800" b="1" dirty="0">
              <a:solidFill>
                <a:schemeClr val="accent1">
                  <a:lumMod val="75000"/>
                </a:schemeClr>
              </a:solidFill>
              <a:latin typeface="+mn-lt"/>
              <a:cs typeface="Arial"/>
            </a:endParaRPr>
          </a:p>
          <a:p>
            <a:pPr algn="l"/>
            <a:endParaRPr lang="en-US" sz="1000" baseline="30000" dirty="0">
              <a:solidFill>
                <a:schemeClr val="accent1">
                  <a:lumMod val="75000"/>
                </a:schemeClr>
              </a:solidFill>
              <a:latin typeface="Arial"/>
              <a:cs typeface="Arial"/>
            </a:endParaRPr>
          </a:p>
          <a:p>
            <a:pPr algn="l"/>
            <a:endParaRPr lang="en-US" sz="1000" baseline="30000" dirty="0" smtClean="0">
              <a:solidFill>
                <a:schemeClr val="accent1">
                  <a:lumMod val="75000"/>
                </a:schemeClr>
              </a:solidFill>
              <a:latin typeface="Arial"/>
              <a:cs typeface="Arial"/>
            </a:endParaRPr>
          </a:p>
          <a:p>
            <a:pPr algn="l"/>
            <a:endParaRPr lang="en-US" sz="1600" baseline="30000" dirty="0">
              <a:solidFill>
                <a:schemeClr val="accent1">
                  <a:lumMod val="75000"/>
                </a:schemeClr>
              </a:solidFill>
              <a:latin typeface="Arial"/>
              <a:cs typeface="Arial"/>
            </a:endParaRPr>
          </a:p>
        </p:txBody>
      </p:sp>
      <p:pic>
        <p:nvPicPr>
          <p:cNvPr id="10" name="Picture 9" descr="CHORUS LOGO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 y="381000"/>
            <a:ext cx="4772526" cy="129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869749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06 at 10.50.46 AM.png"/>
          <p:cNvPicPr>
            <a:picLocks noChangeAspect="1"/>
          </p:cNvPicPr>
          <p:nvPr/>
        </p:nvPicPr>
        <p:blipFill rotWithShape="1">
          <a:blip r:embed="rId3">
            <a:extLst>
              <a:ext uri="{28A0092B-C50C-407E-A947-70E740481C1C}">
                <a14:useLocalDpi xmlns:a14="http://schemas.microsoft.com/office/drawing/2010/main" val="0"/>
              </a:ext>
            </a:extLst>
          </a:blip>
          <a:srcRect b="13462"/>
          <a:stretch/>
        </p:blipFill>
        <p:spPr>
          <a:xfrm>
            <a:off x="0" y="0"/>
            <a:ext cx="9144000" cy="6858000"/>
          </a:xfrm>
          <a:prstGeom prst="rect">
            <a:avLst/>
          </a:prstGeom>
        </p:spPr>
      </p:pic>
    </p:spTree>
    <p:extLst>
      <p:ext uri="{BB962C8B-B14F-4D97-AF65-F5344CB8AC3E}">
        <p14:creationId xmlns:p14="http://schemas.microsoft.com/office/powerpoint/2010/main" val="72072560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creen Shot 2013-10-07 at 6.05.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4896981"/>
          </a:xfrm>
          <a:prstGeom prst="rect">
            <a:avLst/>
          </a:prstGeom>
        </p:spPr>
      </p:pic>
      <p:sp>
        <p:nvSpPr>
          <p:cNvPr id="7" name="Title 1"/>
          <p:cNvSpPr>
            <a:spLocks noGrp="1"/>
          </p:cNvSpPr>
          <p:nvPr>
            <p:ph type="title"/>
          </p:nvPr>
        </p:nvSpPr>
        <p:spPr>
          <a:xfrm>
            <a:off x="0" y="-76200"/>
            <a:ext cx="8991600" cy="1143000"/>
          </a:xfrm>
        </p:spPr>
        <p:txBody>
          <a:bodyPr>
            <a:normAutofit/>
          </a:bodyPr>
          <a:lstStyle/>
          <a:p>
            <a:pPr algn="l"/>
            <a:r>
              <a:rPr lang="en-US" sz="3200" b="1" dirty="0" smtClean="0">
                <a:solidFill>
                  <a:schemeClr val="tx2"/>
                </a:solidFill>
                <a:effectLst>
                  <a:outerShdw blurRad="38100" dist="38100" dir="2700000" algn="tl">
                    <a:srgbClr val="000000">
                      <a:alpha val="43137"/>
                    </a:srgbClr>
                  </a:outerShdw>
                </a:effectLst>
              </a:rPr>
              <a:t>American Physical Society (APS) Author Manuscript</a:t>
            </a:r>
            <a:endParaRPr lang="en-US" sz="3200" b="1" dirty="0">
              <a:solidFill>
                <a:schemeClr val="tx2"/>
              </a:solidFill>
              <a:effectLst>
                <a:outerShdw blurRad="38100" dist="38100" dir="2700000" algn="tl">
                  <a:srgbClr val="000000">
                    <a:alpha val="43137"/>
                  </a:srgbClr>
                </a:outerShdw>
              </a:effectLst>
            </a:endParaRPr>
          </a:p>
        </p:txBody>
      </p:sp>
      <p:sp>
        <p:nvSpPr>
          <p:cNvPr id="8" name="Rectangle 7"/>
          <p:cNvSpPr/>
          <p:nvPr/>
        </p:nvSpPr>
        <p:spPr>
          <a:xfrm>
            <a:off x="1371600" y="6183868"/>
            <a:ext cx="5943600" cy="369332"/>
          </a:xfrm>
          <a:prstGeom prst="rect">
            <a:avLst/>
          </a:prstGeom>
        </p:spPr>
        <p:txBody>
          <a:bodyPr wrap="square">
            <a:spAutoFit/>
          </a:bodyPr>
          <a:lstStyle/>
          <a:p>
            <a:pPr algn="ctr"/>
            <a:r>
              <a:rPr lang="en-US" dirty="0">
                <a:hlinkClick r:id="rId4"/>
              </a:rPr>
              <a:t>http://dx.doi.org/</a:t>
            </a:r>
            <a:r>
              <a:rPr lang="hu-HU" dirty="0">
                <a:hlinkClick r:id="rId4"/>
              </a:rPr>
              <a:t>10.1103/PhysRevLett.107.101601</a:t>
            </a:r>
            <a:r>
              <a:rPr lang="hu-HU" dirty="0"/>
              <a:t> </a:t>
            </a:r>
            <a:endParaRPr lang="en-US" dirty="0"/>
          </a:p>
        </p:txBody>
      </p:sp>
      <p:sp>
        <p:nvSpPr>
          <p:cNvPr id="9" name="Left Arrow 8"/>
          <p:cNvSpPr/>
          <p:nvPr/>
        </p:nvSpPr>
        <p:spPr>
          <a:xfrm>
            <a:off x="2349500" y="4953000"/>
            <a:ext cx="10668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957872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4628"/>
            <a:ext cx="8610600" cy="1143000"/>
          </a:xfrm>
        </p:spPr>
        <p:txBody>
          <a:bodyPr>
            <a:normAutofit/>
          </a:bodyPr>
          <a:lstStyle/>
          <a:p>
            <a:r>
              <a:rPr lang="en-US" sz="3200" b="1" dirty="0" smtClean="0">
                <a:solidFill>
                  <a:schemeClr val="tx2">
                    <a:lumMod val="75000"/>
                  </a:schemeClr>
                </a:solidFill>
                <a:effectLst>
                  <a:outerShdw blurRad="38100" dist="38100" dir="2700000" algn="tl">
                    <a:srgbClr val="000000">
                      <a:alpha val="43137"/>
                    </a:srgbClr>
                  </a:outerShdw>
                </a:effectLst>
              </a:rPr>
              <a:t>API Integration </a:t>
            </a:r>
            <a:br>
              <a:rPr lang="en-US" sz="3200" b="1" dirty="0" smtClean="0">
                <a:solidFill>
                  <a:schemeClr val="tx2">
                    <a:lumMod val="75000"/>
                  </a:schemeClr>
                </a:solidFill>
                <a:effectLst>
                  <a:outerShdw blurRad="38100" dist="38100" dir="2700000" algn="tl">
                    <a:srgbClr val="000000">
                      <a:alpha val="43137"/>
                    </a:srgbClr>
                  </a:outerShdw>
                </a:effectLst>
              </a:rPr>
            </a:br>
            <a:r>
              <a:rPr lang="en-US" sz="3200" b="1" dirty="0" smtClean="0">
                <a:solidFill>
                  <a:schemeClr val="tx2">
                    <a:lumMod val="75000"/>
                  </a:schemeClr>
                </a:solidFill>
                <a:effectLst>
                  <a:outerShdw blurRad="38100" dist="38100" dir="2700000" algn="tl">
                    <a:srgbClr val="000000">
                      <a:alpha val="43137"/>
                    </a:srgbClr>
                  </a:outerShdw>
                </a:effectLst>
              </a:rPr>
              <a:t>DOE’s PAGES Example</a:t>
            </a:r>
            <a:endParaRPr lang="en-US" sz="3200" b="1" dirty="0">
              <a:solidFill>
                <a:schemeClr val="tx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19200"/>
            <a:ext cx="8778240" cy="4237335"/>
          </a:xfrm>
        </p:spPr>
        <p:txBody>
          <a:bodyPr>
            <a:noAutofit/>
          </a:bodyPr>
          <a:lstStyle/>
          <a:p>
            <a:pPr marL="400050" lvl="1" indent="0">
              <a:lnSpc>
                <a:spcPct val="110000"/>
              </a:lnSpc>
              <a:spcAft>
                <a:spcPts val="600"/>
              </a:spcAft>
              <a:buNone/>
            </a:pPr>
            <a:r>
              <a:rPr lang="en-US" sz="2400" dirty="0"/>
              <a:t>Public Access Gateway for Energy and Science </a:t>
            </a:r>
            <a:r>
              <a:rPr lang="en-US" sz="2400" dirty="0" smtClean="0"/>
              <a:t/>
            </a:r>
            <a:br>
              <a:rPr lang="en-US" sz="2400" dirty="0" smtClean="0"/>
            </a:br>
            <a:r>
              <a:rPr lang="en-US" sz="2400" dirty="0" smtClean="0"/>
              <a:t>(</a:t>
            </a:r>
            <a:r>
              <a:rPr lang="en-US" sz="2400" b="1" dirty="0" smtClean="0"/>
              <a:t>PAGES)</a:t>
            </a:r>
            <a:r>
              <a:rPr lang="en-US" sz="2400" dirty="0" smtClean="0"/>
              <a:t>: </a:t>
            </a:r>
            <a:r>
              <a:rPr lang="en-US" sz="1800" i="1" dirty="0" smtClean="0"/>
              <a:t>(courtesy of W. </a:t>
            </a:r>
            <a:r>
              <a:rPr lang="en-US" sz="1800" i="1" dirty="0" err="1" smtClean="0"/>
              <a:t>Warnick</a:t>
            </a:r>
            <a:r>
              <a:rPr lang="en-US" sz="1800" i="1" dirty="0" smtClean="0"/>
              <a:t>, DOE-OSTI)</a:t>
            </a:r>
          </a:p>
          <a:p>
            <a:pPr marL="800100" lvl="1" indent="-342900">
              <a:lnSpc>
                <a:spcPct val="110000"/>
              </a:lnSpc>
              <a:spcAft>
                <a:spcPts val="600"/>
              </a:spcAft>
              <a:buFont typeface="Arial" pitchFamily="34" charset="0"/>
              <a:buChar char="•"/>
            </a:pPr>
            <a:r>
              <a:rPr lang="en-US" sz="2100" dirty="0">
                <a:solidFill>
                  <a:schemeClr val="tx1">
                    <a:lumMod val="85000"/>
                    <a:lumOff val="15000"/>
                  </a:schemeClr>
                </a:solidFill>
              </a:rPr>
              <a:t>O</a:t>
            </a:r>
            <a:r>
              <a:rPr lang="en-US" sz="2100" dirty="0" smtClean="0">
                <a:solidFill>
                  <a:schemeClr val="tx1">
                    <a:lumMod val="85000"/>
                    <a:lumOff val="15000"/>
                  </a:schemeClr>
                </a:solidFill>
              </a:rPr>
              <a:t>bjective to </a:t>
            </a:r>
            <a:r>
              <a:rPr lang="en-US" sz="2100" dirty="0">
                <a:solidFill>
                  <a:schemeClr val="tx1">
                    <a:lumMod val="85000"/>
                    <a:lumOff val="15000"/>
                  </a:schemeClr>
                </a:solidFill>
              </a:rPr>
              <a:t>provide public access to the “best available version” of a DOE-affiliated </a:t>
            </a:r>
            <a:r>
              <a:rPr lang="en-US" sz="2100" dirty="0" smtClean="0">
                <a:solidFill>
                  <a:schemeClr val="tx1">
                    <a:lumMod val="85000"/>
                    <a:lumOff val="15000"/>
                  </a:schemeClr>
                </a:solidFill>
              </a:rPr>
              <a:t>publication (q.v. the publisher’s </a:t>
            </a:r>
            <a:r>
              <a:rPr lang="en-US" sz="2100" dirty="0">
                <a:solidFill>
                  <a:schemeClr val="tx1">
                    <a:lumMod val="85000"/>
                    <a:lumOff val="15000"/>
                  </a:schemeClr>
                </a:solidFill>
              </a:rPr>
              <a:t>Version of Record (</a:t>
            </a:r>
            <a:r>
              <a:rPr lang="en-US" sz="2100" dirty="0" err="1">
                <a:solidFill>
                  <a:schemeClr val="tx1">
                    <a:lumMod val="85000"/>
                    <a:lumOff val="15000"/>
                  </a:schemeClr>
                </a:solidFill>
              </a:rPr>
              <a:t>VoR</a:t>
            </a:r>
            <a:r>
              <a:rPr lang="en-US" sz="2100" dirty="0">
                <a:solidFill>
                  <a:schemeClr val="tx1">
                    <a:lumMod val="85000"/>
                    <a:lumOff val="15000"/>
                  </a:schemeClr>
                </a:solidFill>
              </a:rPr>
              <a:t>) </a:t>
            </a:r>
            <a:r>
              <a:rPr lang="en-US" sz="2100" dirty="0" smtClean="0">
                <a:solidFill>
                  <a:schemeClr val="tx1">
                    <a:lumMod val="85000"/>
                    <a:lumOff val="15000"/>
                  </a:schemeClr>
                </a:solidFill>
              </a:rPr>
              <a:t>if </a:t>
            </a:r>
            <a:r>
              <a:rPr lang="en-US" sz="2100" dirty="0">
                <a:solidFill>
                  <a:schemeClr val="tx1">
                    <a:lumMod val="85000"/>
                    <a:lumOff val="15000"/>
                  </a:schemeClr>
                </a:solidFill>
              </a:rPr>
              <a:t>it is </a:t>
            </a:r>
            <a:r>
              <a:rPr lang="en-US" sz="2100" dirty="0" smtClean="0">
                <a:solidFill>
                  <a:schemeClr val="tx1">
                    <a:lumMod val="85000"/>
                    <a:lumOff val="15000"/>
                  </a:schemeClr>
                </a:solidFill>
              </a:rPr>
              <a:t>available).</a:t>
            </a:r>
            <a:endParaRPr lang="en-US" sz="2100" dirty="0">
              <a:solidFill>
                <a:schemeClr val="tx1">
                  <a:lumMod val="85000"/>
                  <a:lumOff val="15000"/>
                </a:schemeClr>
              </a:solidFill>
            </a:endParaRPr>
          </a:p>
          <a:p>
            <a:pPr marL="800100" lvl="1" indent="-342900">
              <a:lnSpc>
                <a:spcPct val="110000"/>
              </a:lnSpc>
              <a:spcAft>
                <a:spcPts val="600"/>
              </a:spcAft>
              <a:buFont typeface="Arial" pitchFamily="34" charset="0"/>
              <a:buChar char="•"/>
            </a:pPr>
            <a:r>
              <a:rPr lang="en-US" sz="2100" dirty="0">
                <a:solidFill>
                  <a:schemeClr val="tx1">
                    <a:lumMod val="85000"/>
                    <a:lumOff val="15000"/>
                  </a:schemeClr>
                </a:solidFill>
              </a:rPr>
              <a:t>PAGES will ingest CHORUS </a:t>
            </a:r>
            <a:r>
              <a:rPr lang="en-US" sz="2100" dirty="0" smtClean="0">
                <a:solidFill>
                  <a:schemeClr val="tx1">
                    <a:lumMod val="85000"/>
                    <a:lumOff val="15000"/>
                  </a:schemeClr>
                </a:solidFill>
              </a:rPr>
              <a:t>metadata via API </a:t>
            </a:r>
            <a:r>
              <a:rPr lang="en-US" sz="2100" dirty="0">
                <a:solidFill>
                  <a:schemeClr val="tx1">
                    <a:lumMod val="85000"/>
                    <a:lumOff val="15000"/>
                  </a:schemeClr>
                </a:solidFill>
              </a:rPr>
              <a:t>and will link to publishers best available </a:t>
            </a:r>
            <a:r>
              <a:rPr lang="en-US" sz="2100" dirty="0" smtClean="0">
                <a:solidFill>
                  <a:schemeClr val="tx1">
                    <a:lumMod val="85000"/>
                    <a:lumOff val="15000"/>
                  </a:schemeClr>
                </a:solidFill>
              </a:rPr>
              <a:t>version (the </a:t>
            </a:r>
            <a:r>
              <a:rPr lang="en-US" sz="2100" dirty="0" err="1">
                <a:solidFill>
                  <a:schemeClr val="tx1">
                    <a:lumMod val="85000"/>
                    <a:lumOff val="15000"/>
                  </a:schemeClr>
                </a:solidFill>
              </a:rPr>
              <a:t>VoR</a:t>
            </a:r>
            <a:r>
              <a:rPr lang="en-US" sz="2100" dirty="0">
                <a:solidFill>
                  <a:schemeClr val="tx1">
                    <a:lumMod val="85000"/>
                    <a:lumOff val="15000"/>
                  </a:schemeClr>
                </a:solidFill>
              </a:rPr>
              <a:t> or the </a:t>
            </a:r>
            <a:r>
              <a:rPr lang="en-US" sz="2100" dirty="0" smtClean="0">
                <a:solidFill>
                  <a:schemeClr val="tx1">
                    <a:lumMod val="85000"/>
                    <a:lumOff val="15000"/>
                  </a:schemeClr>
                </a:solidFill>
              </a:rPr>
              <a:t>Accepted Manuscript).</a:t>
            </a:r>
            <a:endParaRPr lang="en-US" sz="2100" dirty="0">
              <a:solidFill>
                <a:schemeClr val="tx1">
                  <a:lumMod val="85000"/>
                  <a:lumOff val="15000"/>
                </a:schemeClr>
              </a:solidFill>
            </a:endParaRPr>
          </a:p>
          <a:p>
            <a:pPr marL="800100" lvl="1" indent="-342900">
              <a:lnSpc>
                <a:spcPct val="110000"/>
              </a:lnSpc>
              <a:spcAft>
                <a:spcPts val="600"/>
              </a:spcAft>
              <a:buFont typeface="Arial" pitchFamily="34" charset="0"/>
              <a:buChar char="•"/>
            </a:pPr>
            <a:r>
              <a:rPr lang="en-US" sz="2100" dirty="0">
                <a:solidFill>
                  <a:schemeClr val="tx1">
                    <a:lumMod val="85000"/>
                    <a:lumOff val="15000"/>
                  </a:schemeClr>
                </a:solidFill>
              </a:rPr>
              <a:t>CHORUS will allow full-text indexing of articles </a:t>
            </a:r>
            <a:r>
              <a:rPr lang="en-US" sz="2100" dirty="0" smtClean="0">
                <a:solidFill>
                  <a:schemeClr val="tx1">
                    <a:lumMod val="85000"/>
                    <a:lumOff val="15000"/>
                  </a:schemeClr>
                </a:solidFill>
              </a:rPr>
              <a:t>via API to </a:t>
            </a:r>
            <a:r>
              <a:rPr lang="en-US" sz="2100" dirty="0">
                <a:solidFill>
                  <a:schemeClr val="tx1">
                    <a:lumMod val="85000"/>
                    <a:lumOff val="15000"/>
                  </a:schemeClr>
                </a:solidFill>
              </a:rPr>
              <a:t>enhance PAGES search precision.</a:t>
            </a:r>
          </a:p>
          <a:p>
            <a:pPr marL="800100" lvl="1" indent="-342900">
              <a:lnSpc>
                <a:spcPct val="110000"/>
              </a:lnSpc>
              <a:spcAft>
                <a:spcPts val="600"/>
              </a:spcAft>
              <a:buFont typeface="Arial" pitchFamily="34" charset="0"/>
              <a:buChar char="•"/>
            </a:pPr>
            <a:r>
              <a:rPr lang="en-US" sz="2100" dirty="0" err="1">
                <a:solidFill>
                  <a:schemeClr val="tx1">
                    <a:lumMod val="85000"/>
                    <a:lumOff val="15000"/>
                  </a:schemeClr>
                </a:solidFill>
              </a:rPr>
              <a:t>FundRef</a:t>
            </a:r>
            <a:r>
              <a:rPr lang="en-US" sz="2100" dirty="0">
                <a:solidFill>
                  <a:schemeClr val="tx1">
                    <a:lumMod val="85000"/>
                    <a:lumOff val="15000"/>
                  </a:schemeClr>
                </a:solidFill>
              </a:rPr>
              <a:t> </a:t>
            </a:r>
            <a:r>
              <a:rPr lang="en-US" sz="2100" dirty="0" smtClean="0">
                <a:solidFill>
                  <a:schemeClr val="tx1">
                    <a:lumMod val="85000"/>
                    <a:lumOff val="15000"/>
                  </a:schemeClr>
                </a:solidFill>
              </a:rPr>
              <a:t>– will </a:t>
            </a:r>
            <a:r>
              <a:rPr lang="en-US" sz="2100" dirty="0">
                <a:solidFill>
                  <a:schemeClr val="tx1">
                    <a:lumMod val="85000"/>
                    <a:lumOff val="15000"/>
                  </a:schemeClr>
                </a:solidFill>
              </a:rPr>
              <a:t>enable agencies and CHORUS to accurately identify agency-specific publications and </a:t>
            </a:r>
            <a:r>
              <a:rPr lang="en-US" sz="2100" dirty="0" smtClean="0">
                <a:solidFill>
                  <a:schemeClr val="tx1">
                    <a:lumMod val="85000"/>
                    <a:lumOff val="15000"/>
                  </a:schemeClr>
                </a:solidFill>
              </a:rPr>
              <a:t>monitor </a:t>
            </a:r>
            <a:r>
              <a:rPr lang="en-US" sz="2100" dirty="0">
                <a:solidFill>
                  <a:schemeClr val="tx1">
                    <a:lumMod val="85000"/>
                    <a:lumOff val="15000"/>
                  </a:schemeClr>
                </a:solidFill>
              </a:rPr>
              <a:t>public </a:t>
            </a:r>
            <a:r>
              <a:rPr lang="en-US" sz="2100" dirty="0" smtClean="0">
                <a:solidFill>
                  <a:schemeClr val="tx1">
                    <a:lumMod val="85000"/>
                    <a:lumOff val="15000"/>
                  </a:schemeClr>
                </a:solidFill>
              </a:rPr>
              <a:t>access</a:t>
            </a:r>
            <a:br>
              <a:rPr lang="en-US" sz="2100" dirty="0" smtClean="0">
                <a:solidFill>
                  <a:schemeClr val="tx1">
                    <a:lumMod val="85000"/>
                    <a:lumOff val="15000"/>
                  </a:schemeClr>
                </a:solidFill>
              </a:rPr>
            </a:br>
            <a:r>
              <a:rPr lang="en-US" sz="2100" dirty="0" smtClean="0">
                <a:solidFill>
                  <a:schemeClr val="tx1">
                    <a:lumMod val="85000"/>
                    <a:lumOff val="15000"/>
                  </a:schemeClr>
                </a:solidFill>
              </a:rPr>
              <a:t>compliance</a:t>
            </a:r>
            <a:endParaRPr lang="en-US" sz="2100" dirty="0">
              <a:solidFill>
                <a:schemeClr val="tx1">
                  <a:lumMod val="85000"/>
                  <a:lumOff val="15000"/>
                </a:schemeClr>
              </a:solidFill>
            </a:endParaRPr>
          </a:p>
        </p:txBody>
      </p:sp>
      <p:sp>
        <p:nvSpPr>
          <p:cNvPr id="4" name="Slide Number Placeholder 3"/>
          <p:cNvSpPr>
            <a:spLocks noGrp="1"/>
          </p:cNvSpPr>
          <p:nvPr>
            <p:ph type="sldNum" sz="quarter" idx="4294967295"/>
          </p:nvPr>
        </p:nvSpPr>
        <p:spPr>
          <a:xfrm>
            <a:off x="6858000" y="6340475"/>
            <a:ext cx="2133600" cy="365125"/>
          </a:xfrm>
          <a:prstGeom prst="rect">
            <a:avLst/>
          </a:prstGeom>
        </p:spPr>
        <p:txBody>
          <a:bodyPr/>
          <a:lstStyle/>
          <a:p>
            <a:fld id="{039C1FD0-413A-49E5-8826-76B11110A2B6}" type="slidenum">
              <a:rPr lang="en-US" smtClean="0">
                <a:solidFill>
                  <a:prstClr val="black">
                    <a:tint val="75000"/>
                  </a:prstClr>
                </a:solidFill>
              </a:rPr>
              <a:pPr/>
              <a:t>22</a:t>
            </a:fld>
            <a:endParaRPr lang="en-US" dirty="0">
              <a:solidFill>
                <a:prstClr val="black">
                  <a:tint val="75000"/>
                </a:prstClr>
              </a:solidFill>
            </a:endParaRPr>
          </a:p>
        </p:txBody>
      </p:sp>
      <p:sp>
        <p:nvSpPr>
          <p:cNvPr id="5" name="Rectangle 4"/>
          <p:cNvSpPr/>
          <p:nvPr/>
        </p:nvSpPr>
        <p:spPr>
          <a:xfrm>
            <a:off x="3581400" y="6260068"/>
            <a:ext cx="2150076" cy="369332"/>
          </a:xfrm>
          <a:prstGeom prst="rect">
            <a:avLst/>
          </a:prstGeom>
        </p:spPr>
        <p:txBody>
          <a:bodyPr wrap="none">
            <a:spAutoFit/>
          </a:bodyPr>
          <a:lstStyle/>
          <a:p>
            <a:r>
              <a:rPr lang="en-US" b="1" dirty="0" smtClean="0">
                <a:solidFill>
                  <a:srgbClr val="002060"/>
                </a:solidFill>
              </a:rPr>
              <a:t>www.osti.gov/pages</a:t>
            </a:r>
            <a:endParaRPr lang="en-US" b="1" dirty="0">
              <a:solidFill>
                <a:srgbClr val="002060"/>
              </a:solidFill>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016" y="1295400"/>
            <a:ext cx="2354784" cy="8916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2350798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pPr algn="l"/>
            <a:r>
              <a:rPr lang="en-US" sz="3600" b="1" dirty="0" smtClean="0">
                <a:solidFill>
                  <a:schemeClr val="tx2"/>
                </a:solidFill>
                <a:effectLst>
                  <a:outerShdw blurRad="38100" dist="38100" dir="2700000" algn="tl">
                    <a:srgbClr val="000000">
                      <a:alpha val="43137"/>
                    </a:srgbClr>
                  </a:outerShdw>
                </a:effectLst>
              </a:rPr>
              <a:t>API Integration with Agency Portals</a:t>
            </a:r>
            <a:endParaRPr lang="en-US" sz="3600" b="1" dirty="0">
              <a:solidFill>
                <a:schemeClr val="tx2"/>
              </a:solidFill>
              <a:effectLst>
                <a:outerShdw blurRad="38100" dist="38100" dir="2700000" algn="tl">
                  <a:srgbClr val="000000">
                    <a:alpha val="43137"/>
                  </a:srgbClr>
                </a:outerShdw>
              </a:effectLst>
            </a:endParaRPr>
          </a:p>
        </p:txBody>
      </p:sp>
      <p:pic>
        <p:nvPicPr>
          <p:cNvPr id="5" name="Picture 4" descr="Screen Shot 2013-08-26 at 10.50.14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105" y="762000"/>
            <a:ext cx="8120895" cy="6048375"/>
          </a:xfrm>
          <a:prstGeom prst="rect">
            <a:avLst/>
          </a:prstGeom>
        </p:spPr>
      </p:pic>
      <p:sp>
        <p:nvSpPr>
          <p:cNvPr id="4" name="Slide Number Placeholder 3"/>
          <p:cNvSpPr>
            <a:spLocks noGrp="1"/>
          </p:cNvSpPr>
          <p:nvPr>
            <p:ph type="sldNum" sz="quarter" idx="12"/>
          </p:nvPr>
        </p:nvSpPr>
        <p:spPr>
          <a:xfrm>
            <a:off x="8622792" y="6416675"/>
            <a:ext cx="368808" cy="365125"/>
          </a:xfrm>
        </p:spPr>
        <p:txBody>
          <a:bodyPr/>
          <a:lstStyle>
            <a:lvl1pPr>
              <a:defRPr sz="1000">
                <a:latin typeface="Arial"/>
                <a:cs typeface="Arial"/>
              </a:defRPr>
            </a:lvl1pPr>
          </a:lstStyle>
          <a:p>
            <a:fld id="{7910F594-2698-9B46-9EFA-83A2268E26B9}" type="slidenum">
              <a:rPr lang="en-US" smtClean="0"/>
              <a:pPr/>
              <a:t>23</a:t>
            </a:fld>
            <a:endParaRPr lang="en-US" dirty="0"/>
          </a:p>
        </p:txBody>
      </p:sp>
    </p:spTree>
    <p:extLst>
      <p:ext uri="{BB962C8B-B14F-4D97-AF65-F5344CB8AC3E}">
        <p14:creationId xmlns:p14="http://schemas.microsoft.com/office/powerpoint/2010/main" val="315730751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1F497D"/>
                </a:solidFill>
                <a:effectLst>
                  <a:outerShdw blurRad="38100" dist="38100" dir="2700000" algn="tl">
                    <a:srgbClr val="000000">
                      <a:alpha val="43137"/>
                    </a:srgbClr>
                  </a:outerShdw>
                </a:effectLst>
                <a:cs typeface="Franklin Gothic Medium"/>
              </a:rPr>
              <a:t>Service 3. Text Mining </a:t>
            </a:r>
            <a:r>
              <a:rPr lang="en-US" b="1" dirty="0" smtClean="0">
                <a:solidFill>
                  <a:srgbClr val="1F497D"/>
                </a:solidFill>
                <a:effectLst>
                  <a:outerShdw blurRad="38100" dist="38100" dir="2700000" algn="tl">
                    <a:srgbClr val="000000">
                      <a:alpha val="43137"/>
                    </a:srgbClr>
                  </a:outerShdw>
                </a:effectLst>
                <a:cs typeface="Franklin Gothic Medium"/>
              </a:rPr>
              <a:t>Using </a:t>
            </a:r>
            <a:r>
              <a:rPr lang="en-US" b="1" dirty="0" err="1">
                <a:solidFill>
                  <a:srgbClr val="1F497D"/>
                </a:solidFill>
                <a:effectLst>
                  <a:outerShdw blurRad="38100" dist="38100" dir="2700000" algn="tl">
                    <a:srgbClr val="000000">
                      <a:alpha val="43137"/>
                    </a:srgbClr>
                  </a:outerShdw>
                </a:effectLst>
                <a:cs typeface="Franklin Gothic Medium"/>
              </a:rPr>
              <a:t>CrossRef’s</a:t>
            </a:r>
            <a:r>
              <a:rPr lang="en-US" b="1" dirty="0">
                <a:solidFill>
                  <a:srgbClr val="1F497D"/>
                </a:solidFill>
                <a:effectLst>
                  <a:outerShdw blurRad="38100" dist="38100" dir="2700000" algn="tl">
                    <a:srgbClr val="000000">
                      <a:alpha val="43137"/>
                    </a:srgbClr>
                  </a:outerShdw>
                </a:effectLst>
                <a:cs typeface="Franklin Gothic Medium"/>
              </a:rPr>
              <a:t> Prospect Service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The Issue</a:t>
            </a:r>
          </a:p>
          <a:p>
            <a:r>
              <a:rPr lang="en-US" dirty="0"/>
              <a:t>Researchers are increasingly interested in text and data mining (TDM) published scholarly content</a:t>
            </a:r>
            <a:r>
              <a:rPr lang="en-US" dirty="0" smtClean="0"/>
              <a:t>.</a:t>
            </a:r>
          </a:p>
          <a:p>
            <a:r>
              <a:rPr lang="en-US" dirty="0" smtClean="0"/>
              <a:t>Both Researchers and Publishers find </a:t>
            </a:r>
            <a:r>
              <a:rPr lang="en-US" dirty="0"/>
              <a:t>it impractical to negotiate multiple bilateral </a:t>
            </a:r>
            <a:r>
              <a:rPr lang="en-US" dirty="0" smtClean="0"/>
              <a:t>agreements.</a:t>
            </a:r>
            <a:endParaRPr lang="en-US" dirty="0"/>
          </a:p>
          <a:p>
            <a:r>
              <a:rPr lang="en-US" dirty="0" smtClean="0"/>
              <a:t>All would </a:t>
            </a:r>
            <a:r>
              <a:rPr lang="en-US" dirty="0"/>
              <a:t>benefit from </a:t>
            </a:r>
            <a:r>
              <a:rPr lang="en-US" dirty="0" smtClean="0"/>
              <a:t>technical standards to enable TDM (APIs </a:t>
            </a:r>
            <a:r>
              <a:rPr lang="en-US" dirty="0"/>
              <a:t>and data </a:t>
            </a:r>
            <a:r>
              <a:rPr lang="en-US" dirty="0" smtClean="0"/>
              <a:t>representations).</a:t>
            </a:r>
          </a:p>
          <a:p>
            <a:pPr marL="0" indent="0">
              <a:buNone/>
            </a:pPr>
            <a:endParaRPr lang="en-US" b="1" dirty="0" smtClean="0"/>
          </a:p>
          <a:p>
            <a:pPr marL="0" indent="0">
              <a:buNone/>
            </a:pPr>
            <a:r>
              <a:rPr lang="en-US" b="1" dirty="0" smtClean="0"/>
              <a:t>The </a:t>
            </a:r>
            <a:r>
              <a:rPr lang="en-US" b="1" dirty="0"/>
              <a:t>Idea</a:t>
            </a:r>
          </a:p>
          <a:p>
            <a:r>
              <a:rPr lang="en-US" dirty="0" err="1" smtClean="0"/>
              <a:t>CrossRef’s</a:t>
            </a:r>
            <a:r>
              <a:rPr lang="en-US" dirty="0" smtClean="0"/>
              <a:t> Prospect </a:t>
            </a:r>
            <a:r>
              <a:rPr lang="en-US" dirty="0"/>
              <a:t>service </a:t>
            </a:r>
            <a:r>
              <a:rPr lang="en-US" dirty="0" smtClean="0"/>
              <a:t>provides:</a:t>
            </a:r>
            <a:endParaRPr lang="en-US" dirty="0"/>
          </a:p>
          <a:p>
            <a:pPr lvl="1"/>
            <a:r>
              <a:rPr lang="en-US" sz="3300" dirty="0" smtClean="0"/>
              <a:t>Common API</a:t>
            </a:r>
            <a:br>
              <a:rPr lang="en-US" sz="3300" dirty="0" smtClean="0"/>
            </a:br>
            <a:r>
              <a:rPr lang="en-US" sz="3300" dirty="0" smtClean="0"/>
              <a:t>used </a:t>
            </a:r>
            <a:r>
              <a:rPr lang="en-US" sz="3300" dirty="0"/>
              <a:t>by researchers to access the full text of content identified by </a:t>
            </a:r>
            <a:r>
              <a:rPr lang="en-US" sz="3300" dirty="0" err="1"/>
              <a:t>CrossRef</a:t>
            </a:r>
            <a:r>
              <a:rPr lang="en-US" sz="3300" dirty="0"/>
              <a:t> DOIs across publisher </a:t>
            </a:r>
            <a:r>
              <a:rPr lang="en-US" sz="3300" dirty="0" smtClean="0"/>
              <a:t>sites </a:t>
            </a:r>
            <a:r>
              <a:rPr lang="en-US" sz="3300" dirty="0"/>
              <a:t>regardless of their business model.</a:t>
            </a:r>
          </a:p>
          <a:p>
            <a:pPr lvl="1"/>
            <a:r>
              <a:rPr lang="en-US" sz="3300" dirty="0" smtClean="0"/>
              <a:t>License Registry</a:t>
            </a:r>
          </a:p>
          <a:p>
            <a:pPr lvl="2"/>
            <a:r>
              <a:rPr lang="en-US" sz="3300" dirty="0" smtClean="0"/>
              <a:t>transparently shows what terms apply</a:t>
            </a:r>
          </a:p>
          <a:p>
            <a:pPr lvl="2"/>
            <a:r>
              <a:rPr lang="en-US" sz="3300" dirty="0" smtClean="0"/>
              <a:t>provides </a:t>
            </a:r>
            <a:r>
              <a:rPr lang="en-US" sz="3300" dirty="0"/>
              <a:t>“click-through” agreement of </a:t>
            </a:r>
            <a:r>
              <a:rPr lang="en-US" sz="3300" dirty="0" smtClean="0"/>
              <a:t>TDM licenses if needed</a:t>
            </a:r>
            <a:endParaRPr lang="en-US" sz="3300" dirty="0"/>
          </a:p>
        </p:txBody>
      </p:sp>
      <p:sp>
        <p:nvSpPr>
          <p:cNvPr id="4"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24</a:t>
            </a:fld>
            <a:endParaRPr lang="en-US" dirty="0"/>
          </a:p>
        </p:txBody>
      </p:sp>
    </p:spTree>
    <p:extLst>
      <p:ext uri="{BB962C8B-B14F-4D97-AF65-F5344CB8AC3E}">
        <p14:creationId xmlns:p14="http://schemas.microsoft.com/office/powerpoint/2010/main" val="12902742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25" name="think-cell Slide" r:id="rId5" imgW="305" imgH="305" progId="TCLayout.ActiveDocument.1">
                  <p:embed/>
                </p:oleObj>
              </mc:Choice>
              <mc:Fallback>
                <p:oleObj name="think-cell Slide" r:id="rId5" imgW="305" imgH="305"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685800"/>
            <a:ext cx="9144000" cy="6248400"/>
          </a:xfrm>
          <a:prstGeom prst="rect">
            <a:avLst/>
          </a:prstGeom>
        </p:spPr>
      </p:pic>
      <p:sp>
        <p:nvSpPr>
          <p:cNvPr id="6" name="Title 5"/>
          <p:cNvSpPr>
            <a:spLocks noGrp="1"/>
          </p:cNvSpPr>
          <p:nvPr>
            <p:ph type="title"/>
          </p:nvPr>
        </p:nvSpPr>
        <p:spPr>
          <a:xfrm>
            <a:off x="335230" y="152398"/>
            <a:ext cx="8541152" cy="793749"/>
          </a:xfrm>
        </p:spPr>
        <p:txBody>
          <a:bodyPr>
            <a:noAutofit/>
          </a:bodyPr>
          <a:lstStyle/>
          <a:p>
            <a:pPr algn="l"/>
            <a:r>
              <a:rPr lang="en-US" sz="3200" dirty="0">
                <a:solidFill>
                  <a:srgbClr val="1F497D"/>
                </a:solidFill>
                <a:effectLst>
                  <a:outerShdw blurRad="38100" dist="38100" dir="2700000" algn="tl">
                    <a:srgbClr val="000000">
                      <a:alpha val="43137"/>
                    </a:srgbClr>
                  </a:outerShdw>
                </a:effectLst>
                <a:latin typeface="Franklin Gothic Medium"/>
                <a:cs typeface="Franklin Gothic Medium"/>
              </a:rPr>
              <a:t>Service 3. </a:t>
            </a:r>
            <a:r>
              <a:rPr lang="en-US" sz="3200" dirty="0" smtClean="0">
                <a:solidFill>
                  <a:srgbClr val="1F497D"/>
                </a:solidFill>
                <a:effectLst>
                  <a:outerShdw blurRad="38100" dist="38100" dir="2700000" algn="tl">
                    <a:srgbClr val="000000">
                      <a:alpha val="43137"/>
                    </a:srgbClr>
                  </a:outerShdw>
                </a:effectLst>
                <a:latin typeface="Franklin Gothic Medium"/>
                <a:cs typeface="Franklin Gothic Medium"/>
              </a:rPr>
              <a:t>Text Mining </a:t>
            </a:r>
            <a:r>
              <a:rPr lang="en-US" sz="3200" dirty="0">
                <a:solidFill>
                  <a:srgbClr val="1F497D"/>
                </a:solidFill>
                <a:effectLst>
                  <a:outerShdw blurRad="38100" dist="38100" dir="2700000" algn="tl">
                    <a:srgbClr val="000000">
                      <a:alpha val="43137"/>
                    </a:srgbClr>
                  </a:outerShdw>
                </a:effectLst>
                <a:latin typeface="Franklin Gothic Medium"/>
                <a:cs typeface="Franklin Gothic Medium"/>
              </a:rPr>
              <a:t>using </a:t>
            </a:r>
            <a:r>
              <a:rPr lang="en-US" sz="3200" dirty="0" err="1" smtClean="0">
                <a:solidFill>
                  <a:srgbClr val="1F497D"/>
                </a:solidFill>
                <a:effectLst>
                  <a:outerShdw blurRad="38100" dist="38100" dir="2700000" algn="tl">
                    <a:srgbClr val="000000">
                      <a:alpha val="43137"/>
                    </a:srgbClr>
                  </a:outerShdw>
                </a:effectLst>
                <a:latin typeface="Franklin Gothic Medium"/>
                <a:cs typeface="Franklin Gothic Medium"/>
              </a:rPr>
              <a:t>CrossRef’s</a:t>
            </a:r>
            <a:r>
              <a:rPr lang="en-US" sz="3200" dirty="0" smtClean="0">
                <a:solidFill>
                  <a:srgbClr val="1F497D"/>
                </a:solidFill>
                <a:effectLst>
                  <a:outerShdw blurRad="38100" dist="38100" dir="2700000" algn="tl">
                    <a:srgbClr val="000000">
                      <a:alpha val="43137"/>
                    </a:srgbClr>
                  </a:outerShdw>
                </a:effectLst>
                <a:latin typeface="Franklin Gothic Medium"/>
                <a:cs typeface="Franklin Gothic Medium"/>
              </a:rPr>
              <a:t> </a:t>
            </a:r>
            <a:r>
              <a:rPr lang="en-US" sz="3200" dirty="0">
                <a:solidFill>
                  <a:srgbClr val="1F497D"/>
                </a:solidFill>
                <a:effectLst>
                  <a:outerShdw blurRad="38100" dist="38100" dir="2700000" algn="tl">
                    <a:srgbClr val="000000">
                      <a:alpha val="43137"/>
                    </a:srgbClr>
                  </a:outerShdw>
                </a:effectLst>
                <a:latin typeface="Franklin Gothic Medium"/>
                <a:cs typeface="Franklin Gothic Medium"/>
              </a:rPr>
              <a:t>Prospect </a:t>
            </a:r>
            <a:r>
              <a:rPr lang="en-US" sz="3200" dirty="0" smtClean="0">
                <a:solidFill>
                  <a:srgbClr val="1F497D"/>
                </a:solidFill>
                <a:effectLst>
                  <a:outerShdw blurRad="38100" dist="38100" dir="2700000" algn="tl">
                    <a:srgbClr val="000000">
                      <a:alpha val="43137"/>
                    </a:srgbClr>
                  </a:outerShdw>
                </a:effectLst>
                <a:latin typeface="Franklin Gothic Medium"/>
                <a:cs typeface="Franklin Gothic Medium"/>
              </a:rPr>
              <a:t>Service</a:t>
            </a:r>
            <a:endParaRPr lang="en-US" sz="3200" dirty="0">
              <a:solidFill>
                <a:srgbClr val="1F497D"/>
              </a:solidFill>
              <a:effectLst>
                <a:outerShdw blurRad="38100" dist="38100" dir="2700000" algn="tl">
                  <a:srgbClr val="000000">
                    <a:alpha val="43137"/>
                  </a:srgbClr>
                </a:outerShdw>
              </a:effectLst>
              <a:latin typeface="Franklin Gothic Medium"/>
              <a:cs typeface="Franklin Gothic Medium"/>
            </a:endParaRPr>
          </a:p>
        </p:txBody>
      </p:sp>
      <p:sp>
        <p:nvSpPr>
          <p:cNvPr id="7" name="Rounded Rectangle 6"/>
          <p:cNvSpPr/>
          <p:nvPr/>
        </p:nvSpPr>
        <p:spPr>
          <a:xfrm>
            <a:off x="228600" y="1143000"/>
            <a:ext cx="5638800" cy="5715000"/>
          </a:xfrm>
          <a:prstGeom prst="roundRect">
            <a:avLst/>
          </a:prstGeom>
          <a:noFill/>
          <a:ln w="57150" cmpd="sng">
            <a:solidFill>
              <a:schemeClr val="tx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867400" y="685801"/>
            <a:ext cx="3200400" cy="6172199"/>
          </a:xfrm>
          <a:prstGeom prst="roundRect">
            <a:avLst/>
          </a:prstGeom>
          <a:noFill/>
          <a:ln w="57150" cmpd="sng">
            <a:solidFill>
              <a:schemeClr val="tx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25</a:t>
            </a:fld>
            <a:endParaRPr lang="en-US" dirty="0"/>
          </a:p>
        </p:txBody>
      </p:sp>
    </p:spTree>
    <p:extLst>
      <p:ext uri="{BB962C8B-B14F-4D97-AF65-F5344CB8AC3E}">
        <p14:creationId xmlns:p14="http://schemas.microsoft.com/office/powerpoint/2010/main" val="38614443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5943600"/>
          </a:xfrm>
          <a:prstGeom prst="rect">
            <a:avLst/>
          </a:prstGeom>
          <a:solidFill>
            <a:schemeClr val="bg1">
              <a:lumMod val="85000"/>
            </a:schemeClr>
          </a:solidFill>
          <a:ln w="635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schemeClr val="accent1">
                  <a:lumMod val="20000"/>
                  <a:lumOff val="80000"/>
                </a:schemeClr>
              </a:solidFill>
            </a:endParaRPr>
          </a:p>
        </p:txBody>
      </p:sp>
      <p:sp>
        <p:nvSpPr>
          <p:cNvPr id="6"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26</a:t>
            </a:fld>
            <a:endParaRPr lang="en-US" dirty="0"/>
          </a:p>
        </p:txBody>
      </p:sp>
      <p:pic>
        <p:nvPicPr>
          <p:cNvPr id="7" name="Picture 6" descr="CHORUS logo 2 s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5730875"/>
            <a:ext cx="850392" cy="990600"/>
          </a:xfrm>
          <a:prstGeom prst="rect">
            <a:avLst/>
          </a:prstGeom>
          <a:ln w="6350" cmpd="sng">
            <a:solidFill>
              <a:schemeClr val="accent1">
                <a:lumMod val="60000"/>
                <a:lumOff val="40000"/>
              </a:schemeClr>
            </a:solidFill>
          </a:ln>
        </p:spPr>
      </p:pic>
      <p:sp>
        <p:nvSpPr>
          <p:cNvPr id="8" name="Title 1"/>
          <p:cNvSpPr>
            <a:spLocks noGrp="1"/>
          </p:cNvSpPr>
          <p:nvPr>
            <p:ph type="ctrTitle"/>
          </p:nvPr>
        </p:nvSpPr>
        <p:spPr>
          <a:xfrm>
            <a:off x="685800" y="457200"/>
            <a:ext cx="7772400" cy="381000"/>
          </a:xfrm>
        </p:spPr>
        <p:txBody>
          <a:bodyPr lIns="0" tIns="0" rIns="0" bIns="0" anchor="t">
            <a:noAutofit/>
          </a:bodyPr>
          <a:lstStyle/>
          <a:p>
            <a:pPr algn="l"/>
            <a:r>
              <a:rPr lang="en-US" sz="3200" b="1" dirty="0">
                <a:solidFill>
                  <a:srgbClr val="1F497D"/>
                </a:solidFill>
                <a:effectLst>
                  <a:outerShdw blurRad="38100" dist="38100" dir="2700000" algn="tl">
                    <a:srgbClr val="000000">
                      <a:alpha val="43137"/>
                    </a:srgbClr>
                  </a:outerShdw>
                </a:effectLst>
              </a:rPr>
              <a:t>Service 4. Digital Preservation with </a:t>
            </a:r>
            <a:r>
              <a:rPr lang="en-US" sz="3200" b="1" dirty="0" smtClean="0">
                <a:solidFill>
                  <a:srgbClr val="1F497D"/>
                </a:solidFill>
                <a:effectLst>
                  <a:outerShdw blurRad="38100" dist="38100" dir="2700000" algn="tl">
                    <a:srgbClr val="000000">
                      <a:alpha val="43137"/>
                    </a:srgbClr>
                  </a:outerShdw>
                </a:effectLst>
              </a:rPr>
              <a:t/>
            </a:r>
            <a:br>
              <a:rPr lang="en-US" sz="3200" b="1" dirty="0" smtClean="0">
                <a:solidFill>
                  <a:srgbClr val="1F497D"/>
                </a:solidFill>
                <a:effectLst>
                  <a:outerShdw blurRad="38100" dist="38100" dir="2700000" algn="tl">
                    <a:srgbClr val="000000">
                      <a:alpha val="43137"/>
                    </a:srgbClr>
                  </a:outerShdw>
                </a:effectLst>
              </a:rPr>
            </a:br>
            <a:r>
              <a:rPr lang="en-US" sz="3200" b="1" dirty="0" smtClean="0">
                <a:solidFill>
                  <a:srgbClr val="1F497D"/>
                </a:solidFill>
                <a:effectLst>
                  <a:outerShdw blurRad="38100" dist="38100" dir="2700000" algn="tl">
                    <a:srgbClr val="000000">
                      <a:alpha val="43137"/>
                    </a:srgbClr>
                  </a:outerShdw>
                </a:effectLst>
              </a:rPr>
              <a:t>Agency </a:t>
            </a:r>
            <a:r>
              <a:rPr lang="en-US" sz="3200" b="1" dirty="0">
                <a:solidFill>
                  <a:srgbClr val="1F497D"/>
                </a:solidFill>
                <a:effectLst>
                  <a:outerShdw blurRad="38100" dist="38100" dir="2700000" algn="tl">
                    <a:srgbClr val="000000">
                      <a:alpha val="43137"/>
                    </a:srgbClr>
                  </a:outerShdw>
                </a:effectLst>
              </a:rPr>
              <a:t>Controlled Triggers</a:t>
            </a:r>
            <a:endParaRPr lang="en-US" sz="3200" dirty="0" smtClean="0">
              <a:solidFill>
                <a:schemeClr val="tx2">
                  <a:lumMod val="75000"/>
                </a:schemeClr>
              </a:solidFill>
              <a:effectLst>
                <a:outerShdw blurRad="38100" dist="38100" dir="2700000" algn="tl">
                  <a:srgbClr val="000000">
                    <a:alpha val="43137"/>
                  </a:srgbClr>
                </a:outerShdw>
              </a:effectLst>
              <a:latin typeface="Arial"/>
              <a:cs typeface="Arial"/>
            </a:endParaRPr>
          </a:p>
        </p:txBody>
      </p:sp>
      <p:sp>
        <p:nvSpPr>
          <p:cNvPr id="9" name="Title 1"/>
          <p:cNvSpPr txBox="1">
            <a:spLocks/>
          </p:cNvSpPr>
          <p:nvPr/>
        </p:nvSpPr>
        <p:spPr>
          <a:xfrm>
            <a:off x="685800" y="1600200"/>
            <a:ext cx="6477000" cy="4495800"/>
          </a:xfrm>
          <a:prstGeom prst="rect">
            <a:avLst/>
          </a:prstGeom>
        </p:spPr>
        <p:txBody>
          <a:bodyPr vert="horz" lIns="0" tIns="0" rIns="0" bIns="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spcBef>
                <a:spcPts val="1200"/>
              </a:spcBef>
            </a:pPr>
            <a:r>
              <a:rPr lang="en-US" sz="1600" dirty="0" smtClean="0">
                <a:solidFill>
                  <a:schemeClr val="accent1">
                    <a:lumMod val="75000"/>
                  </a:schemeClr>
                </a:solidFill>
                <a:latin typeface="+mn-lt"/>
                <a:cs typeface="Arial"/>
              </a:rPr>
              <a:t>The STM publishing and library communities have collaborated for nearly two decades to build systems for archiving and long-term preservation of scholarly content in digital formats.</a:t>
            </a:r>
          </a:p>
          <a:p>
            <a:pPr marL="0" lvl="1">
              <a:lnSpc>
                <a:spcPct val="110000"/>
              </a:lnSpc>
            </a:pPr>
            <a:endParaRPr lang="en-US" sz="1600" dirty="0" smtClean="0">
              <a:solidFill>
                <a:schemeClr val="accent1">
                  <a:lumMod val="75000"/>
                </a:schemeClr>
              </a:solidFill>
              <a:cs typeface="Arial"/>
            </a:endParaRPr>
          </a:p>
          <a:p>
            <a:pPr marL="228600" indent="-228600" algn="l">
              <a:buAutoNum type="arabicParenR"/>
            </a:pPr>
            <a:r>
              <a:rPr lang="en-US" sz="1600" dirty="0">
                <a:solidFill>
                  <a:srgbClr val="1F497D"/>
                </a:solidFill>
                <a:latin typeface="+mn-lt"/>
              </a:rPr>
              <a:t>Preservation Agreements  (Publishers </a:t>
            </a:r>
            <a:r>
              <a:rPr lang="en-US" sz="1600" dirty="0">
                <a:solidFill>
                  <a:srgbClr val="1F497D"/>
                </a:solidFill>
                <a:latin typeface="+mn-lt"/>
                <a:sym typeface="Wingdings" pitchFamily="2" charset="2"/>
              </a:rPr>
              <a:t> Archives)</a:t>
            </a:r>
          </a:p>
          <a:p>
            <a:pPr marL="228600" lvl="1" indent="-228600">
              <a:buNone/>
            </a:pPr>
            <a:r>
              <a:rPr lang="en-US" sz="1600" dirty="0" smtClean="0">
                <a:sym typeface="Wingdings" pitchFamily="2" charset="2"/>
              </a:rPr>
              <a:t>	CHORUS </a:t>
            </a:r>
            <a:r>
              <a:rPr lang="en-US" sz="1600" dirty="0">
                <a:sym typeface="Wingdings" pitchFamily="2" charset="2"/>
              </a:rPr>
              <a:t>participants </a:t>
            </a:r>
            <a:r>
              <a:rPr lang="en-US" sz="1600" dirty="0" smtClean="0">
                <a:sym typeface="Wingdings" pitchFamily="2" charset="2"/>
              </a:rPr>
              <a:t>must </a:t>
            </a:r>
            <a:r>
              <a:rPr lang="en-US" sz="1600" dirty="0">
                <a:sym typeface="Wingdings" pitchFamily="2" charset="2"/>
              </a:rPr>
              <a:t>have preservation agreements covering all the titles in which </a:t>
            </a:r>
            <a:r>
              <a:rPr lang="en-US" sz="1600" dirty="0" smtClean="0">
                <a:sym typeface="Wingdings" pitchFamily="2" charset="2"/>
              </a:rPr>
              <a:t>articles </a:t>
            </a:r>
            <a:r>
              <a:rPr lang="en-US" sz="1600" dirty="0" smtClean="0"/>
              <a:t>from agency-funded </a:t>
            </a:r>
            <a:r>
              <a:rPr lang="en-US" sz="1600" dirty="0"/>
              <a:t>research </a:t>
            </a:r>
            <a:r>
              <a:rPr lang="en-US" sz="1600" dirty="0" smtClean="0">
                <a:sym typeface="Wingdings" pitchFamily="2" charset="2"/>
              </a:rPr>
              <a:t>appear</a:t>
            </a:r>
            <a:br>
              <a:rPr lang="en-US" sz="1600" dirty="0" smtClean="0">
                <a:sym typeface="Wingdings" pitchFamily="2" charset="2"/>
              </a:rPr>
            </a:br>
            <a:endParaRPr lang="en-US" sz="1600" dirty="0">
              <a:sym typeface="Wingdings" pitchFamily="2" charset="2"/>
            </a:endParaRPr>
          </a:p>
          <a:p>
            <a:pPr marL="228600" indent="-228600" algn="l"/>
            <a:r>
              <a:rPr lang="en-US" sz="1600" dirty="0">
                <a:solidFill>
                  <a:srgbClr val="1F497D"/>
                </a:solidFill>
                <a:latin typeface="+mn-lt"/>
                <a:sym typeface="Wingdings" pitchFamily="2" charset="2"/>
              </a:rPr>
              <a:t>2)  </a:t>
            </a:r>
            <a:r>
              <a:rPr lang="en-US" sz="1600" dirty="0" smtClean="0">
                <a:solidFill>
                  <a:srgbClr val="1F497D"/>
                </a:solidFill>
                <a:latin typeface="+mn-lt"/>
                <a:sym typeface="Wingdings" pitchFamily="2" charset="2"/>
              </a:rPr>
              <a:t>Archival </a:t>
            </a:r>
            <a:r>
              <a:rPr lang="en-US" sz="1600" dirty="0">
                <a:solidFill>
                  <a:srgbClr val="1F497D"/>
                </a:solidFill>
                <a:latin typeface="+mn-lt"/>
                <a:sym typeface="Wingdings" pitchFamily="2" charset="2"/>
              </a:rPr>
              <a:t>Metadata</a:t>
            </a:r>
          </a:p>
          <a:p>
            <a:pPr marL="228600" lvl="1" indent="-228600">
              <a:buNone/>
            </a:pPr>
            <a:r>
              <a:rPr lang="en-US" sz="1600" dirty="0" smtClean="0"/>
              <a:t>	CHORUS </a:t>
            </a:r>
            <a:r>
              <a:rPr lang="en-US" sz="1600" dirty="0"/>
              <a:t>needs to document the archiving arrangements and make that visible in the dashboard </a:t>
            </a:r>
            <a:r>
              <a:rPr lang="en-US" sz="1600" dirty="0" smtClean="0"/>
              <a:t/>
            </a:r>
            <a:br>
              <a:rPr lang="en-US" sz="1600" dirty="0" smtClean="0"/>
            </a:br>
            <a:endParaRPr lang="en-US" sz="1600" dirty="0"/>
          </a:p>
          <a:p>
            <a:pPr marL="228600" indent="-228600" algn="l">
              <a:buAutoNum type="arabicParenR" startAt="3"/>
            </a:pPr>
            <a:r>
              <a:rPr lang="en-US" sz="1600" dirty="0">
                <a:solidFill>
                  <a:srgbClr val="1F497D"/>
                </a:solidFill>
                <a:latin typeface="+mn-lt"/>
              </a:rPr>
              <a:t>Trigger Terms &amp; Conditions</a:t>
            </a:r>
          </a:p>
          <a:p>
            <a:pPr marL="228600" lvl="1" indent="-228600">
              <a:buNone/>
            </a:pPr>
            <a:r>
              <a:rPr lang="en-US" sz="1600" dirty="0" smtClean="0"/>
              <a:t>	Agencies </a:t>
            </a:r>
            <a:r>
              <a:rPr lang="en-US" sz="1600" dirty="0"/>
              <a:t>want be involved in specifying trigger conditions </a:t>
            </a:r>
            <a:endParaRPr lang="en-US" sz="1600" dirty="0" smtClean="0"/>
          </a:p>
          <a:p>
            <a:pPr marL="228600" lvl="1" indent="-228600">
              <a:buNone/>
            </a:pPr>
            <a:r>
              <a:rPr lang="en-US" sz="1600" dirty="0"/>
              <a:t>	</a:t>
            </a:r>
            <a:r>
              <a:rPr lang="en-US" sz="1600" dirty="0" smtClean="0"/>
              <a:t>CHORUS </a:t>
            </a:r>
            <a:r>
              <a:rPr lang="en-US" sz="1600" dirty="0"/>
              <a:t>may develop a standard modification to the archiving agreements</a:t>
            </a:r>
            <a:br>
              <a:rPr lang="en-US" sz="1600" dirty="0"/>
            </a:br>
            <a:r>
              <a:rPr lang="en-US" sz="1600" dirty="0"/>
              <a:t>All publishers would need to execute amendments to their archiving agreements</a:t>
            </a:r>
            <a:br>
              <a:rPr lang="en-US" sz="1600" dirty="0"/>
            </a:br>
            <a:r>
              <a:rPr lang="en-US" sz="1600" dirty="0"/>
              <a:t>CHORUS will maintain dashboard to monitor status</a:t>
            </a:r>
          </a:p>
          <a:p>
            <a:pPr marL="0" lvl="1">
              <a:lnSpc>
                <a:spcPct val="110000"/>
              </a:lnSpc>
            </a:pPr>
            <a:endParaRPr lang="en-US" sz="1400" dirty="0">
              <a:solidFill>
                <a:schemeClr val="accent1">
                  <a:lumMod val="75000"/>
                </a:schemeClr>
              </a:solidFill>
              <a:cs typeface="Arial"/>
            </a:endParaRPr>
          </a:p>
        </p:txBody>
      </p:sp>
      <p:pic>
        <p:nvPicPr>
          <p:cNvPr id="10" name="Picture 9"/>
          <p:cNvPicPr>
            <a:picLocks noChangeAspect="1"/>
          </p:cNvPicPr>
          <p:nvPr/>
        </p:nvPicPr>
        <p:blipFill>
          <a:blip r:embed="rId4"/>
          <a:stretch>
            <a:fillRect/>
          </a:stretch>
        </p:blipFill>
        <p:spPr>
          <a:xfrm>
            <a:off x="7312589" y="1295400"/>
            <a:ext cx="1498600" cy="1276585"/>
          </a:xfrm>
          <a:prstGeom prst="rect">
            <a:avLst/>
          </a:prstGeom>
          <a:ln>
            <a:solidFill>
              <a:schemeClr val="tx2">
                <a:lumMod val="60000"/>
                <a:lumOff val="40000"/>
              </a:schemeClr>
            </a:solidFill>
          </a:ln>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7600" y="2819400"/>
            <a:ext cx="1282700" cy="1189113"/>
          </a:xfrm>
          <a:prstGeom prst="rect">
            <a:avLst/>
          </a:prstGeom>
          <a:ln>
            <a:solidFill>
              <a:schemeClr val="tx1">
                <a:lumMod val="50000"/>
                <a:lumOff val="50000"/>
              </a:schemeClr>
            </a:solidFill>
          </a:ln>
        </p:spPr>
      </p:pic>
      <p:sp>
        <p:nvSpPr>
          <p:cNvPr id="2" name="Rectangle 1"/>
          <p:cNvSpPr/>
          <p:nvPr/>
        </p:nvSpPr>
        <p:spPr>
          <a:xfrm>
            <a:off x="7312589" y="4191000"/>
            <a:ext cx="1526611" cy="1438989"/>
          </a:xfrm>
          <a:prstGeom prst="rect">
            <a:avLst/>
          </a:prstGeom>
          <a:solidFill>
            <a:srgbClr val="FFFFFF"/>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US" sz="1600" b="1" dirty="0">
                <a:solidFill>
                  <a:schemeClr val="tx1"/>
                </a:solidFill>
                <a:latin typeface="Times"/>
                <a:cs typeface="Times"/>
              </a:rPr>
              <a:t>Government maintained </a:t>
            </a:r>
            <a:br>
              <a:rPr lang="en-US" sz="1600" b="1" dirty="0">
                <a:solidFill>
                  <a:schemeClr val="tx1"/>
                </a:solidFill>
                <a:latin typeface="Times"/>
                <a:cs typeface="Times"/>
              </a:rPr>
            </a:br>
            <a:r>
              <a:rPr lang="en-US" sz="1600" b="1" dirty="0">
                <a:solidFill>
                  <a:schemeClr val="tx1"/>
                </a:solidFill>
                <a:latin typeface="Times"/>
                <a:cs typeface="Times"/>
              </a:rPr>
              <a:t>or other </a:t>
            </a:r>
            <a:br>
              <a:rPr lang="en-US" sz="1600" b="1" dirty="0">
                <a:solidFill>
                  <a:schemeClr val="tx1"/>
                </a:solidFill>
                <a:latin typeface="Times"/>
                <a:cs typeface="Times"/>
              </a:rPr>
            </a:br>
            <a:r>
              <a:rPr lang="en-US" sz="1600" b="1" dirty="0">
                <a:solidFill>
                  <a:schemeClr val="tx1"/>
                </a:solidFill>
                <a:latin typeface="Times"/>
                <a:cs typeface="Times"/>
              </a:rPr>
              <a:t>3rd-party dark archive</a:t>
            </a:r>
          </a:p>
        </p:txBody>
      </p:sp>
      <p:sp>
        <p:nvSpPr>
          <p:cNvPr id="11" name="Rectangle 10"/>
          <p:cNvSpPr/>
          <p:nvPr/>
        </p:nvSpPr>
        <p:spPr>
          <a:xfrm>
            <a:off x="7391400" y="4267200"/>
            <a:ext cx="1358900" cy="1280904"/>
          </a:xfrm>
          <a:prstGeom prst="rect">
            <a:avLst/>
          </a:prstGeom>
          <a:no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endParaRPr lang="en-US" sz="1600" b="1" dirty="0">
              <a:solidFill>
                <a:schemeClr val="bg1"/>
              </a:solidFill>
              <a:latin typeface="Times"/>
              <a:cs typeface="Times"/>
            </a:endParaRPr>
          </a:p>
        </p:txBody>
      </p:sp>
    </p:spTree>
    <p:extLst>
      <p:ext uri="{BB962C8B-B14F-4D97-AF65-F5344CB8AC3E}">
        <p14:creationId xmlns:p14="http://schemas.microsoft.com/office/powerpoint/2010/main" val="52027903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863840" cy="1143000"/>
          </a:xfrm>
        </p:spPr>
        <p:txBody>
          <a:bodyPr>
            <a:normAutofit/>
          </a:bodyPr>
          <a:lstStyle/>
          <a:p>
            <a:pPr algn="l"/>
            <a:r>
              <a:rPr lang="en-US" sz="3600" b="1" dirty="0" smtClean="0">
                <a:solidFill>
                  <a:srgbClr val="1F497D"/>
                </a:solidFill>
                <a:effectLst>
                  <a:outerShdw blurRad="38100" dist="38100" dir="2700000" algn="tl">
                    <a:srgbClr val="000000">
                      <a:alpha val="43137"/>
                    </a:srgbClr>
                  </a:outerShdw>
                </a:effectLst>
              </a:rPr>
              <a:t>CHORUS Trigger Events</a:t>
            </a:r>
            <a:endParaRPr lang="en-US" sz="36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60" y="1447800"/>
            <a:ext cx="7520940" cy="4614372"/>
          </a:xfrm>
        </p:spPr>
        <p:txBody>
          <a:bodyPr>
            <a:normAutofit fontScale="70000" lnSpcReduction="20000"/>
          </a:bodyPr>
          <a:lstStyle/>
          <a:p>
            <a:pPr marL="285750" indent="-285750">
              <a:spcAft>
                <a:spcPts val="600"/>
              </a:spcAft>
            </a:pPr>
            <a:r>
              <a:rPr lang="en-US" dirty="0" smtClean="0">
                <a:solidFill>
                  <a:srgbClr val="FF0000"/>
                </a:solidFill>
              </a:rPr>
              <a:t>Publisher </a:t>
            </a:r>
            <a:r>
              <a:rPr lang="en-US" dirty="0">
                <a:solidFill>
                  <a:srgbClr val="FF0000"/>
                </a:solidFill>
              </a:rPr>
              <a:t>No Longer in Business</a:t>
            </a:r>
            <a:r>
              <a:rPr lang="en-US" b="0" dirty="0">
                <a:solidFill>
                  <a:srgbClr val="FF0000"/>
                </a:solidFill>
              </a:rPr>
              <a:t> </a:t>
            </a:r>
            <a:r>
              <a:rPr lang="en-US" b="0" dirty="0"/>
              <a:t>- The publisher is no longer in business or is no longer in the business of publishing content or providing access to previously published content and there are no successor interests or reversions or transfers of rights;</a:t>
            </a:r>
          </a:p>
          <a:p>
            <a:pPr marL="285750" indent="-285750">
              <a:spcAft>
                <a:spcPts val="600"/>
              </a:spcAft>
              <a:buFont typeface="Arial"/>
              <a:buChar char="•"/>
            </a:pPr>
            <a:r>
              <a:rPr lang="en-US" dirty="0" smtClean="0">
                <a:solidFill>
                  <a:srgbClr val="FF0000"/>
                </a:solidFill>
              </a:rPr>
              <a:t>Title </a:t>
            </a:r>
            <a:r>
              <a:rPr lang="en-US" dirty="0">
                <a:solidFill>
                  <a:srgbClr val="FF0000"/>
                </a:solidFill>
              </a:rPr>
              <a:t>No Longer Offered</a:t>
            </a:r>
            <a:r>
              <a:rPr lang="en-US" b="0" dirty="0">
                <a:solidFill>
                  <a:srgbClr val="FF0000"/>
                </a:solidFill>
              </a:rPr>
              <a:t> </a:t>
            </a:r>
            <a:r>
              <a:rPr lang="en-US" b="0" dirty="0"/>
              <a:t> - The publisher has stopped publishing and is no longer providing access to the content and there are no successor interests or reversion or transfer of rights;</a:t>
            </a:r>
          </a:p>
          <a:p>
            <a:pPr marL="285750" indent="-285750">
              <a:spcAft>
                <a:spcPts val="600"/>
              </a:spcAft>
              <a:buFont typeface="Arial"/>
              <a:buChar char="•"/>
            </a:pPr>
            <a:r>
              <a:rPr lang="en-US" dirty="0" smtClean="0">
                <a:solidFill>
                  <a:srgbClr val="FF0000"/>
                </a:solidFill>
              </a:rPr>
              <a:t>Catastrophic </a:t>
            </a:r>
            <a:r>
              <a:rPr lang="en-US" dirty="0">
                <a:solidFill>
                  <a:srgbClr val="FF0000"/>
                </a:solidFill>
              </a:rPr>
              <a:t>Failure</a:t>
            </a:r>
            <a:r>
              <a:rPr lang="en-US" b="0" dirty="0">
                <a:solidFill>
                  <a:srgbClr val="FF0000"/>
                </a:solidFill>
              </a:rPr>
              <a:t> </a:t>
            </a:r>
            <a:r>
              <a:rPr lang="en-US" b="0" dirty="0"/>
              <a:t>- While still publishing content, the publisher is not able to provide access to the content electronically due to technical or similar catastrophic </a:t>
            </a:r>
            <a:r>
              <a:rPr lang="en-US" b="0" dirty="0" smtClean="0"/>
              <a:t>failure</a:t>
            </a:r>
            <a:r>
              <a:rPr lang="en-US" b="0" dirty="0"/>
              <a:t>.</a:t>
            </a:r>
          </a:p>
          <a:p>
            <a:pPr marL="285750" indent="-285750">
              <a:spcAft>
                <a:spcPts val="600"/>
              </a:spcAft>
              <a:buFont typeface="Arial"/>
              <a:buChar char="•"/>
            </a:pPr>
            <a:r>
              <a:rPr lang="en-US" dirty="0" smtClean="0">
                <a:solidFill>
                  <a:srgbClr val="FF0000"/>
                </a:solidFill>
              </a:rPr>
              <a:t>Article </a:t>
            </a:r>
            <a:r>
              <a:rPr lang="en-US" dirty="0">
                <a:solidFill>
                  <a:srgbClr val="FF0000"/>
                </a:solidFill>
              </a:rPr>
              <a:t>No Longer </a:t>
            </a:r>
            <a:r>
              <a:rPr lang="en-US" dirty="0" smtClean="0">
                <a:solidFill>
                  <a:srgbClr val="FF0000"/>
                </a:solidFill>
              </a:rPr>
              <a:t>Accessible</a:t>
            </a:r>
            <a:r>
              <a:rPr lang="en-US" b="0" dirty="0" smtClean="0">
                <a:solidFill>
                  <a:srgbClr val="FF0000"/>
                </a:solidFill>
              </a:rPr>
              <a:t> </a:t>
            </a:r>
            <a:r>
              <a:rPr lang="en-US" b="0" dirty="0"/>
              <a:t>– </a:t>
            </a:r>
            <a:r>
              <a:rPr lang="en-US" dirty="0"/>
              <a:t>F</a:t>
            </a:r>
            <a:r>
              <a:rPr lang="en-US" b="0" dirty="0" smtClean="0"/>
              <a:t>ull </a:t>
            </a:r>
            <a:r>
              <a:rPr lang="en-US" dirty="0" smtClean="0"/>
              <a:t>t</a:t>
            </a:r>
            <a:r>
              <a:rPr lang="en-US" b="0" dirty="0" smtClean="0"/>
              <a:t>ext is inaccessible to the public.</a:t>
            </a:r>
          </a:p>
        </p:txBody>
      </p:sp>
      <p:sp>
        <p:nvSpPr>
          <p:cNvPr id="4"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27</a:t>
            </a:fld>
            <a:endParaRPr lang="en-US" dirty="0"/>
          </a:p>
        </p:txBody>
      </p:sp>
      <p:sp>
        <p:nvSpPr>
          <p:cNvPr id="5" name="Rectangle 4"/>
          <p:cNvSpPr/>
          <p:nvPr/>
        </p:nvSpPr>
        <p:spPr>
          <a:xfrm>
            <a:off x="-317247" y="228600"/>
            <a:ext cx="9232647" cy="923330"/>
          </a:xfrm>
          <a:prstGeom prst="rect">
            <a:avLst/>
          </a:prstGeom>
          <a:noFill/>
        </p:spPr>
        <p:txBody>
          <a:bodyPr wrap="square" lIns="91440" tIns="45720" rIns="91440" bIns="45720">
            <a:spAutoFit/>
          </a:bodyPr>
          <a:lstStyle/>
          <a:p>
            <a:pPr algn="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DRAFT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222403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587"/>
            <a:ext cx="8229600" cy="1143000"/>
          </a:xfrm>
        </p:spPr>
        <p:txBody>
          <a:bodyPr>
            <a:normAutofit/>
          </a:bodyPr>
          <a:lstStyle/>
          <a:p>
            <a:pPr algn="l"/>
            <a:r>
              <a:rPr lang="en-US" sz="3600" b="1" dirty="0" smtClean="0">
                <a:solidFill>
                  <a:srgbClr val="1F497D"/>
                </a:solidFill>
              </a:rPr>
              <a:t>Digital Preservation Use Cases</a:t>
            </a:r>
            <a:endParaRPr lang="en-US" sz="3600" b="1" dirty="0">
              <a:solidFill>
                <a:srgbClr val="1F497D"/>
              </a:solidFill>
            </a:endParaRPr>
          </a:p>
        </p:txBody>
      </p:sp>
      <p:sp>
        <p:nvSpPr>
          <p:cNvPr id="3" name="Content Placeholder 2"/>
          <p:cNvSpPr>
            <a:spLocks noGrp="1"/>
          </p:cNvSpPr>
          <p:nvPr>
            <p:ph idx="1"/>
          </p:nvPr>
        </p:nvSpPr>
        <p:spPr>
          <a:xfrm>
            <a:off x="457200" y="1247198"/>
            <a:ext cx="8229600" cy="5001202"/>
          </a:xfrm>
        </p:spPr>
        <p:txBody>
          <a:bodyPr>
            <a:normAutofit fontScale="55000" lnSpcReduction="20000"/>
          </a:bodyPr>
          <a:lstStyle/>
          <a:p>
            <a:pPr marL="0" indent="0">
              <a:buNone/>
            </a:pPr>
            <a:r>
              <a:rPr lang="en-US" b="1" dirty="0" smtClean="0">
                <a:solidFill>
                  <a:srgbClr val="1F497D"/>
                </a:solidFill>
              </a:rPr>
              <a:t>1. Publisher </a:t>
            </a:r>
            <a:r>
              <a:rPr lang="en-US" b="1" dirty="0">
                <a:solidFill>
                  <a:srgbClr val="1F497D"/>
                </a:solidFill>
              </a:rPr>
              <a:t>closes </a:t>
            </a:r>
            <a:r>
              <a:rPr lang="en-US" b="1" dirty="0" smtClean="0">
                <a:solidFill>
                  <a:srgbClr val="1F497D"/>
                </a:solidFill>
              </a:rPr>
              <a:t>public access </a:t>
            </a:r>
            <a:r>
              <a:rPr lang="en-US" b="1" dirty="0">
                <a:solidFill>
                  <a:srgbClr val="1F497D"/>
                </a:solidFill>
              </a:rPr>
              <a:t>to </a:t>
            </a:r>
            <a:r>
              <a:rPr lang="en-US" b="1" dirty="0" smtClean="0">
                <a:solidFill>
                  <a:srgbClr val="1F497D"/>
                </a:solidFill>
              </a:rPr>
              <a:t>Public </a:t>
            </a:r>
            <a:r>
              <a:rPr lang="en-US" b="1" dirty="0">
                <a:solidFill>
                  <a:srgbClr val="1F497D"/>
                </a:solidFill>
              </a:rPr>
              <a:t>Access </a:t>
            </a:r>
            <a:r>
              <a:rPr lang="en-US" b="1" dirty="0" smtClean="0">
                <a:solidFill>
                  <a:srgbClr val="1F497D"/>
                </a:solidFill>
              </a:rPr>
              <a:t>article (post-embargo) (for whatever reason)</a:t>
            </a:r>
            <a:endParaRPr lang="en-US" dirty="0" smtClean="0">
              <a:solidFill>
                <a:srgbClr val="FF0000"/>
              </a:solidFill>
            </a:endParaRPr>
          </a:p>
          <a:p>
            <a:pPr marL="0" indent="0">
              <a:buNone/>
            </a:pPr>
            <a:r>
              <a:rPr lang="en-US" dirty="0" smtClean="0"/>
              <a:t>Solution: CHORUS </a:t>
            </a:r>
            <a:r>
              <a:rPr lang="en-US" dirty="0"/>
              <a:t>triggers the lighting of the article </a:t>
            </a:r>
            <a:r>
              <a:rPr lang="en-US" dirty="0" smtClean="0"/>
              <a:t>based on agency criteria</a:t>
            </a:r>
            <a:endParaRPr lang="en-US" dirty="0"/>
          </a:p>
          <a:p>
            <a:pPr marL="514350" indent="-336550">
              <a:buFont typeface="+mj-lt"/>
              <a:buAutoNum type="arabicPeriod"/>
            </a:pPr>
            <a:r>
              <a:rPr lang="en-US" dirty="0"/>
              <a:t>CHORUS Alerts are sent to </a:t>
            </a:r>
            <a:r>
              <a:rPr lang="en-US" dirty="0" smtClean="0"/>
              <a:t>publisher and agency</a:t>
            </a:r>
          </a:p>
          <a:p>
            <a:pPr marL="514350" indent="-336550">
              <a:buFont typeface="+mj-lt"/>
              <a:buAutoNum type="arabicPeriod"/>
            </a:pPr>
            <a:r>
              <a:rPr lang="en-US" dirty="0" smtClean="0"/>
              <a:t>Agency contacts publisher to determine cause and impact (email, phone, etc.)</a:t>
            </a:r>
          </a:p>
          <a:p>
            <a:pPr marL="514350" indent="-336550">
              <a:buFont typeface="+mj-lt"/>
              <a:buAutoNum type="arabicPeriod"/>
            </a:pPr>
            <a:r>
              <a:rPr lang="en-US" dirty="0" smtClean="0"/>
              <a:t>If not resolvable, Agency or CHORUS triggers the lighting of the article</a:t>
            </a:r>
          </a:p>
          <a:p>
            <a:pPr marL="514350" indent="-336550">
              <a:buFont typeface="+mj-lt"/>
              <a:buAutoNum type="arabicPeriod"/>
            </a:pPr>
            <a:r>
              <a:rPr lang="en-US" dirty="0" smtClean="0"/>
              <a:t>Agency or CHORUS instructs Host Archive to make article publicly accessible</a:t>
            </a:r>
          </a:p>
          <a:p>
            <a:pPr marL="514350" indent="-336550">
              <a:buFont typeface="+mj-lt"/>
              <a:buAutoNum type="arabicPeriod"/>
            </a:pPr>
            <a:r>
              <a:rPr lang="en-US" dirty="0" smtClean="0"/>
              <a:t>Agency redirects links for that article on their portal system to Host Archive </a:t>
            </a:r>
          </a:p>
          <a:p>
            <a:pPr marL="0" indent="0">
              <a:buNone/>
            </a:pPr>
            <a:r>
              <a:rPr lang="en-US" dirty="0"/>
              <a:t> </a:t>
            </a:r>
          </a:p>
          <a:p>
            <a:pPr marL="0" indent="0">
              <a:buNone/>
            </a:pPr>
            <a:r>
              <a:rPr lang="en-US" b="1" dirty="0" smtClean="0">
                <a:solidFill>
                  <a:srgbClr val="1F497D"/>
                </a:solidFill>
              </a:rPr>
              <a:t>2. Publisher </a:t>
            </a:r>
            <a:r>
              <a:rPr lang="en-US" b="1" dirty="0">
                <a:solidFill>
                  <a:srgbClr val="1F497D"/>
                </a:solidFill>
              </a:rPr>
              <a:t>reopens </a:t>
            </a:r>
            <a:r>
              <a:rPr lang="en-US" b="1" dirty="0" smtClean="0">
                <a:solidFill>
                  <a:srgbClr val="1F497D"/>
                </a:solidFill>
              </a:rPr>
              <a:t>public access </a:t>
            </a:r>
            <a:r>
              <a:rPr lang="en-US" b="1" dirty="0">
                <a:solidFill>
                  <a:srgbClr val="1F497D"/>
                </a:solidFill>
              </a:rPr>
              <a:t>to </a:t>
            </a:r>
            <a:r>
              <a:rPr lang="en-US" b="1" dirty="0" smtClean="0">
                <a:solidFill>
                  <a:srgbClr val="1F497D"/>
                </a:solidFill>
              </a:rPr>
              <a:t>Public </a:t>
            </a:r>
            <a:r>
              <a:rPr lang="en-US" b="1" dirty="0">
                <a:solidFill>
                  <a:srgbClr val="1F497D"/>
                </a:solidFill>
              </a:rPr>
              <a:t>Access </a:t>
            </a:r>
            <a:r>
              <a:rPr lang="en-US" b="1" dirty="0" smtClean="0">
                <a:solidFill>
                  <a:srgbClr val="1F497D"/>
                </a:solidFill>
              </a:rPr>
              <a:t>article</a:t>
            </a:r>
            <a:r>
              <a:rPr lang="en-US" b="1" dirty="0">
                <a:solidFill>
                  <a:srgbClr val="1F497D"/>
                </a:solidFill>
              </a:rPr>
              <a:t> </a:t>
            </a:r>
            <a:r>
              <a:rPr lang="en-US" b="1" dirty="0" smtClean="0">
                <a:solidFill>
                  <a:srgbClr val="1F497D"/>
                </a:solidFill>
              </a:rPr>
              <a:t>(post-embargo) </a:t>
            </a:r>
            <a:br>
              <a:rPr lang="en-US" b="1" dirty="0" smtClean="0">
                <a:solidFill>
                  <a:srgbClr val="1F497D"/>
                </a:solidFill>
              </a:rPr>
            </a:br>
            <a:r>
              <a:rPr lang="en-US" dirty="0" smtClean="0"/>
              <a:t>Solution: CHORUS </a:t>
            </a:r>
            <a:r>
              <a:rPr lang="en-US" dirty="0"/>
              <a:t>triggers the darkening of the </a:t>
            </a:r>
            <a:r>
              <a:rPr lang="en-US" dirty="0" smtClean="0"/>
              <a:t>article based on agency criteria</a:t>
            </a:r>
            <a:endParaRPr lang="en-US" dirty="0"/>
          </a:p>
          <a:p>
            <a:pPr marL="514350" indent="-336550">
              <a:buFont typeface="+mj-lt"/>
              <a:buAutoNum type="arabicPeriod"/>
            </a:pPr>
            <a:r>
              <a:rPr lang="en-US" dirty="0"/>
              <a:t>CHORUS Alerts are sent to publisher and </a:t>
            </a:r>
            <a:r>
              <a:rPr lang="en-US" dirty="0" smtClean="0"/>
              <a:t>agency</a:t>
            </a:r>
          </a:p>
          <a:p>
            <a:pPr marL="514350" indent="-336550">
              <a:buFont typeface="+mj-lt"/>
              <a:buAutoNum type="arabicPeriod"/>
            </a:pPr>
            <a:r>
              <a:rPr lang="en-US" dirty="0" smtClean="0"/>
              <a:t>Agency confirms access</a:t>
            </a:r>
          </a:p>
          <a:p>
            <a:pPr marL="514350" indent="-336550">
              <a:buFont typeface="+mj-lt"/>
              <a:buAutoNum type="arabicPeriod"/>
            </a:pPr>
            <a:r>
              <a:rPr lang="en-US" dirty="0" smtClean="0"/>
              <a:t>Agency or CHORUS triggers the darkening of the </a:t>
            </a:r>
            <a:r>
              <a:rPr lang="en-US" dirty="0"/>
              <a:t>article</a:t>
            </a:r>
          </a:p>
          <a:p>
            <a:pPr marL="514350" indent="-336550">
              <a:buFont typeface="+mj-lt"/>
              <a:buAutoNum type="arabicPeriod"/>
            </a:pPr>
            <a:r>
              <a:rPr lang="en-US" dirty="0" smtClean="0"/>
              <a:t>Agency or CHORUS </a:t>
            </a:r>
            <a:r>
              <a:rPr lang="en-US" dirty="0"/>
              <a:t>instructs Host Archive to make article </a:t>
            </a:r>
            <a:r>
              <a:rPr lang="en-US" dirty="0" smtClean="0"/>
              <a:t>inaccessible</a:t>
            </a:r>
            <a:endParaRPr lang="en-US" dirty="0"/>
          </a:p>
          <a:p>
            <a:pPr marL="514350" indent="-336550">
              <a:buFont typeface="+mj-lt"/>
              <a:buAutoNum type="arabicPeriod"/>
            </a:pPr>
            <a:r>
              <a:rPr lang="en-US" dirty="0"/>
              <a:t>Agency redirects links for that article on their portal system </a:t>
            </a:r>
            <a:r>
              <a:rPr lang="en-US" dirty="0" smtClean="0"/>
              <a:t>back to publisher URL via </a:t>
            </a:r>
            <a:r>
              <a:rPr lang="en-US" dirty="0" err="1" smtClean="0"/>
              <a:t>CrossRef</a:t>
            </a:r>
            <a:endParaRPr lang="en-US" dirty="0"/>
          </a:p>
          <a:p>
            <a:pPr marL="0" indent="0">
              <a:buNone/>
            </a:pPr>
            <a:endParaRPr lang="en-US" dirty="0"/>
          </a:p>
        </p:txBody>
      </p:sp>
      <p:sp>
        <p:nvSpPr>
          <p:cNvPr id="4"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28</a:t>
            </a:fld>
            <a:endParaRPr lang="en-US" dirty="0"/>
          </a:p>
        </p:txBody>
      </p:sp>
      <p:sp>
        <p:nvSpPr>
          <p:cNvPr id="5" name="Rectangle 4"/>
          <p:cNvSpPr/>
          <p:nvPr/>
        </p:nvSpPr>
        <p:spPr>
          <a:xfrm>
            <a:off x="-317247" y="228600"/>
            <a:ext cx="9232647" cy="923330"/>
          </a:xfrm>
          <a:prstGeom prst="rect">
            <a:avLst/>
          </a:prstGeom>
          <a:noFill/>
        </p:spPr>
        <p:txBody>
          <a:bodyPr wrap="square" lIns="91440" tIns="45720" rIns="91440" bIns="45720">
            <a:spAutoFit/>
          </a:bodyPr>
          <a:lstStyle/>
          <a:p>
            <a:pPr algn="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DRAFT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373371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51"/>
            <a:ext cx="8229600" cy="1143000"/>
          </a:xfrm>
        </p:spPr>
        <p:txBody>
          <a:bodyPr>
            <a:noAutofit/>
          </a:bodyPr>
          <a:lstStyle/>
          <a:p>
            <a:pPr algn="l"/>
            <a:r>
              <a:rPr lang="en-US" sz="3600" b="1" dirty="0" smtClean="0">
                <a:solidFill>
                  <a:srgbClr val="1F497D"/>
                </a:solidFill>
              </a:rPr>
              <a:t>Digital Preservation during Pilot</a:t>
            </a:r>
            <a:r>
              <a:rPr lang="en-US" sz="3600" b="1" dirty="0">
                <a:solidFill>
                  <a:srgbClr val="1F497D"/>
                </a:solidFill>
              </a:rPr>
              <a:t/>
            </a:r>
            <a:br>
              <a:rPr lang="en-US" sz="3600" b="1" dirty="0">
                <a:solidFill>
                  <a:srgbClr val="1F497D"/>
                </a:solidFill>
              </a:rPr>
            </a:br>
            <a:r>
              <a:rPr lang="en-US" sz="3600" b="1" dirty="0" smtClean="0">
                <a:solidFill>
                  <a:srgbClr val="1F497D"/>
                </a:solidFill>
              </a:rPr>
              <a:t>Phase 1 (September-December 2013)</a:t>
            </a:r>
            <a:endParaRPr lang="en-US" sz="3600" b="1" dirty="0">
              <a:solidFill>
                <a:srgbClr val="1F497D"/>
              </a:solidFill>
            </a:endParaRPr>
          </a:p>
        </p:txBody>
      </p:sp>
      <p:sp>
        <p:nvSpPr>
          <p:cNvPr id="3" name="Content Placeholder 2"/>
          <p:cNvSpPr>
            <a:spLocks noGrp="1"/>
          </p:cNvSpPr>
          <p:nvPr>
            <p:ph idx="1"/>
          </p:nvPr>
        </p:nvSpPr>
        <p:spPr>
          <a:xfrm>
            <a:off x="263160" y="1300303"/>
            <a:ext cx="8697828" cy="4795697"/>
          </a:xfrm>
        </p:spPr>
        <p:txBody>
          <a:bodyPr>
            <a:normAutofit fontScale="77500" lnSpcReduction="20000"/>
          </a:bodyPr>
          <a:lstStyle/>
          <a:p>
            <a:r>
              <a:rPr lang="en-US" dirty="0" smtClean="0"/>
              <a:t>Agreements between:</a:t>
            </a:r>
          </a:p>
          <a:p>
            <a:pPr marL="971550" lvl="1" indent="-514350">
              <a:buFont typeface="+mj-lt"/>
              <a:buAutoNum type="arabicPeriod"/>
            </a:pPr>
            <a:r>
              <a:rPr lang="en-US" dirty="0" smtClean="0"/>
              <a:t>CHORUS and Pilot Publishers </a:t>
            </a:r>
            <a:br>
              <a:rPr lang="en-US" dirty="0" smtClean="0"/>
            </a:br>
            <a:r>
              <a:rPr lang="en-US" dirty="0" smtClean="0"/>
              <a:t>– including requirement to supply PDFs </a:t>
            </a:r>
            <a:r>
              <a:rPr lang="en-US" dirty="0"/>
              <a:t>to Host Archive Service </a:t>
            </a:r>
            <a:r>
              <a:rPr lang="en-US" dirty="0" smtClean="0"/>
              <a:t>(for files currently </a:t>
            </a:r>
            <a:r>
              <a:rPr lang="en-US" dirty="0"/>
              <a:t>publicly </a:t>
            </a:r>
            <a:r>
              <a:rPr lang="en-US" dirty="0" smtClean="0"/>
              <a:t>accessible and in pilot)</a:t>
            </a:r>
          </a:p>
          <a:p>
            <a:pPr marL="971550" lvl="1" indent="-514350">
              <a:buFont typeface="+mj-lt"/>
              <a:buAutoNum type="arabicPeriod"/>
            </a:pPr>
            <a:r>
              <a:rPr lang="en-US" dirty="0"/>
              <a:t>CHORUS and </a:t>
            </a:r>
            <a:r>
              <a:rPr lang="en-US" dirty="0" smtClean="0"/>
              <a:t>Host </a:t>
            </a:r>
            <a:r>
              <a:rPr lang="en-US" dirty="0"/>
              <a:t>Archive </a:t>
            </a:r>
            <a:r>
              <a:rPr lang="en-US" dirty="0" smtClean="0"/>
              <a:t>Service (Deep Web Technologies)</a:t>
            </a:r>
          </a:p>
          <a:p>
            <a:pPr marL="971550" lvl="1" indent="-514350">
              <a:buFont typeface="+mj-lt"/>
              <a:buAutoNum type="arabicPeriod"/>
            </a:pPr>
            <a:r>
              <a:rPr lang="en-US" dirty="0" smtClean="0"/>
              <a:t>CHORUS and Agency (e.g., US DOE)</a:t>
            </a:r>
            <a:br>
              <a:rPr lang="en-US" dirty="0" smtClean="0"/>
            </a:br>
            <a:endParaRPr lang="en-US" dirty="0" smtClean="0"/>
          </a:p>
          <a:p>
            <a:r>
              <a:rPr lang="en-US" dirty="0" smtClean="0"/>
              <a:t>Technical Options</a:t>
            </a:r>
          </a:p>
          <a:p>
            <a:pPr marL="457200" lvl="1" indent="0">
              <a:buNone/>
            </a:pPr>
            <a:r>
              <a:rPr lang="en-US" dirty="0" smtClean="0"/>
              <a:t>Ingest</a:t>
            </a:r>
          </a:p>
          <a:p>
            <a:pPr marL="971550" lvl="1" indent="-514350">
              <a:buFont typeface="+mj-lt"/>
              <a:buAutoNum type="alphaUcPeriod"/>
            </a:pPr>
            <a:r>
              <a:rPr lang="en-US" dirty="0" smtClean="0"/>
              <a:t>Pilot publishers send PDFs (currently publicly accessible) directly to Host Archive Service </a:t>
            </a:r>
            <a:endParaRPr lang="en-US" dirty="0"/>
          </a:p>
          <a:p>
            <a:pPr marL="457200" lvl="1" indent="0">
              <a:buNone/>
            </a:pPr>
            <a:r>
              <a:rPr lang="en-US" dirty="0" smtClean="0"/>
              <a:t>or</a:t>
            </a:r>
            <a:endParaRPr lang="en-US" dirty="0"/>
          </a:p>
          <a:p>
            <a:pPr marL="971550" lvl="1" indent="-514350">
              <a:buFont typeface="+mj-lt"/>
              <a:buAutoNum type="alphaUcPeriod" startAt="2"/>
            </a:pPr>
            <a:r>
              <a:rPr lang="en-US" dirty="0" smtClean="0"/>
              <a:t>Pilot publishers instruct ingestion service (CLOCKSS, Portico) to send relevant PDFs directly to Host Archive Service</a:t>
            </a:r>
            <a:endParaRPr lang="en-US" sz="700" dirty="0"/>
          </a:p>
        </p:txBody>
      </p:sp>
      <p:sp>
        <p:nvSpPr>
          <p:cNvPr id="4"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29</a:t>
            </a:fld>
            <a:endParaRPr lang="en-US" dirty="0"/>
          </a:p>
        </p:txBody>
      </p:sp>
    </p:spTree>
    <p:extLst>
      <p:ext uri="{BB962C8B-B14F-4D97-AF65-F5344CB8AC3E}">
        <p14:creationId xmlns:p14="http://schemas.microsoft.com/office/powerpoint/2010/main" val="126670481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5943600"/>
          </a:xfrm>
          <a:prstGeom prst="rect">
            <a:avLst/>
          </a:prstGeom>
          <a:solidFill>
            <a:schemeClr val="bg1">
              <a:lumMod val="85000"/>
            </a:schemeClr>
          </a:solidFill>
          <a:ln w="635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accent1">
                  <a:lumMod val="20000"/>
                  <a:lumOff val="80000"/>
                </a:schemeClr>
              </a:solidFill>
            </a:endParaRPr>
          </a:p>
        </p:txBody>
      </p:sp>
      <p:sp>
        <p:nvSpPr>
          <p:cNvPr id="6"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3</a:t>
            </a:fld>
            <a:endParaRPr lang="en-US" dirty="0"/>
          </a:p>
        </p:txBody>
      </p:sp>
      <p:pic>
        <p:nvPicPr>
          <p:cNvPr id="7" name="Picture 6" descr="CHORUS logo 2 sm.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6200" y="5730875"/>
            <a:ext cx="850392" cy="990600"/>
          </a:xfrm>
          <a:prstGeom prst="rect">
            <a:avLst/>
          </a:prstGeom>
          <a:ln w="6350" cmpd="sng">
            <a:solidFill>
              <a:schemeClr val="accent1">
                <a:lumMod val="60000"/>
                <a:lumOff val="40000"/>
              </a:schemeClr>
            </a:solidFill>
          </a:ln>
        </p:spPr>
      </p:pic>
      <p:sp>
        <p:nvSpPr>
          <p:cNvPr id="9" name="Title 1"/>
          <p:cNvSpPr txBox="1">
            <a:spLocks/>
          </p:cNvSpPr>
          <p:nvPr/>
        </p:nvSpPr>
        <p:spPr>
          <a:xfrm>
            <a:off x="685800" y="1889125"/>
            <a:ext cx="7391400" cy="4130675"/>
          </a:xfrm>
          <a:prstGeom prst="rect">
            <a:avLst/>
          </a:prstGeom>
        </p:spPr>
        <p:txBody>
          <a:bodyPr vert="horz" lIns="0" tIns="0" rIns="0" bIns="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spcBef>
                <a:spcPts val="0"/>
              </a:spcBef>
            </a:pPr>
            <a:r>
              <a:rPr lang="en-US" sz="2000" b="1" dirty="0" smtClean="0">
                <a:solidFill>
                  <a:srgbClr val="17375E"/>
                </a:solidFill>
                <a:effectLst>
                  <a:outerShdw blurRad="38100" dist="38100" dir="2700000" algn="tl">
                    <a:srgbClr val="000000">
                      <a:alpha val="43137"/>
                    </a:srgbClr>
                  </a:outerShdw>
                </a:effectLst>
                <a:latin typeface="Arial"/>
                <a:cs typeface="Arial"/>
              </a:rPr>
              <a:t>Building On A Tested Model for the Proposed Partnership</a:t>
            </a:r>
          </a:p>
          <a:p>
            <a:pPr algn="l">
              <a:lnSpc>
                <a:spcPct val="110000"/>
              </a:lnSpc>
              <a:spcBef>
                <a:spcPts val="0"/>
              </a:spcBef>
            </a:pPr>
            <a:endParaRPr lang="en-US" sz="2000" dirty="0" smtClean="0">
              <a:solidFill>
                <a:schemeClr val="accent1">
                  <a:lumMod val="75000"/>
                </a:schemeClr>
              </a:solidFill>
              <a:latin typeface="Arial"/>
              <a:cs typeface="Arial"/>
            </a:endParaRPr>
          </a:p>
          <a:p>
            <a:pPr marL="0" lvl="1">
              <a:lnSpc>
                <a:spcPct val="110000"/>
              </a:lnSpc>
            </a:pPr>
            <a:r>
              <a:rPr lang="en-US" sz="2000" b="1" dirty="0" err="1" smtClean="0">
                <a:solidFill>
                  <a:schemeClr val="tx2">
                    <a:lumMod val="75000"/>
                  </a:schemeClr>
                </a:solidFill>
                <a:latin typeface="Arial"/>
                <a:cs typeface="Arial"/>
              </a:rPr>
              <a:t>FundRef</a:t>
            </a:r>
            <a:r>
              <a:rPr lang="en-US" sz="2000" dirty="0" smtClean="0">
                <a:solidFill>
                  <a:schemeClr val="tx2">
                    <a:lumMod val="75000"/>
                  </a:schemeClr>
                </a:solidFill>
                <a:latin typeface="Arial"/>
                <a:cs typeface="Arial"/>
              </a:rPr>
              <a:t>:</a:t>
            </a:r>
          </a:p>
          <a:p>
            <a:pPr marL="0" lvl="1">
              <a:lnSpc>
                <a:spcPct val="110000"/>
              </a:lnSpc>
            </a:pPr>
            <a:r>
              <a:rPr lang="en-US" sz="2000" dirty="0" smtClean="0">
                <a:solidFill>
                  <a:schemeClr val="accent1">
                    <a:lumMod val="75000"/>
                  </a:schemeClr>
                </a:solidFill>
                <a:latin typeface="Arial"/>
                <a:cs typeface="Arial"/>
              </a:rPr>
              <a:t>A methodology for identifying articles </a:t>
            </a:r>
            <a:r>
              <a:rPr lang="en-US" sz="2000" dirty="0" smtClean="0">
                <a:solidFill>
                  <a:schemeClr val="accent1">
                    <a:lumMod val="75000"/>
                  </a:schemeClr>
                </a:solidFill>
                <a:latin typeface="Arial"/>
                <a:cs typeface="Arial"/>
              </a:rPr>
              <a:t>reporting on agency </a:t>
            </a:r>
            <a:r>
              <a:rPr lang="en-US" sz="2000" dirty="0" smtClean="0">
                <a:solidFill>
                  <a:schemeClr val="accent1">
                    <a:lumMod val="75000"/>
                  </a:schemeClr>
                </a:solidFill>
                <a:latin typeface="Arial"/>
                <a:cs typeface="Arial"/>
              </a:rPr>
              <a:t>funded research was launched in May 2013 by </a:t>
            </a:r>
            <a:r>
              <a:rPr lang="en-US" sz="2000" dirty="0" err="1" smtClean="0">
                <a:solidFill>
                  <a:schemeClr val="accent1">
                    <a:lumMod val="75000"/>
                  </a:schemeClr>
                </a:solidFill>
                <a:latin typeface="Arial"/>
                <a:cs typeface="Arial"/>
              </a:rPr>
              <a:t>CrossRef</a:t>
            </a:r>
            <a:r>
              <a:rPr lang="en-US" sz="2000" dirty="0" smtClean="0">
                <a:solidFill>
                  <a:schemeClr val="accent1">
                    <a:lumMod val="75000"/>
                  </a:schemeClr>
                </a:solidFill>
                <a:latin typeface="Arial"/>
                <a:cs typeface="Arial"/>
              </a:rPr>
              <a:t> after completion of a pilot involving DOE, NSF, NASA, </a:t>
            </a:r>
            <a:r>
              <a:rPr lang="en-US" sz="2000" dirty="0" err="1" smtClean="0">
                <a:solidFill>
                  <a:schemeClr val="accent1">
                    <a:lumMod val="75000"/>
                  </a:schemeClr>
                </a:solidFill>
                <a:latin typeface="Arial"/>
                <a:cs typeface="Arial"/>
              </a:rPr>
              <a:t>Wellcome</a:t>
            </a:r>
            <a:r>
              <a:rPr lang="en-US" sz="2000" dirty="0" smtClean="0">
                <a:solidFill>
                  <a:schemeClr val="accent1">
                    <a:lumMod val="75000"/>
                  </a:schemeClr>
                </a:solidFill>
                <a:latin typeface="Arial"/>
                <a:cs typeface="Arial"/>
              </a:rPr>
              <a:t> Trust and seven of the partner publishers</a:t>
            </a:r>
          </a:p>
          <a:p>
            <a:pPr algn="l">
              <a:lnSpc>
                <a:spcPct val="110000"/>
              </a:lnSpc>
              <a:spcBef>
                <a:spcPts val="0"/>
              </a:spcBef>
            </a:pPr>
            <a:endParaRPr lang="en-US" sz="2000" b="1" dirty="0">
              <a:solidFill>
                <a:schemeClr val="accent1">
                  <a:lumMod val="75000"/>
                </a:schemeClr>
              </a:solidFill>
              <a:latin typeface="Arial"/>
              <a:cs typeface="Arial"/>
            </a:endParaRPr>
          </a:p>
          <a:p>
            <a:pPr algn="l">
              <a:lnSpc>
                <a:spcPct val="110000"/>
              </a:lnSpc>
              <a:spcBef>
                <a:spcPts val="0"/>
              </a:spcBef>
            </a:pPr>
            <a:r>
              <a:rPr lang="en-US" sz="2000" dirty="0" smtClean="0">
                <a:solidFill>
                  <a:schemeClr val="accent1">
                    <a:lumMod val="75000"/>
                  </a:schemeClr>
                </a:solidFill>
                <a:latin typeface="Arial"/>
                <a:cs typeface="Arial"/>
              </a:rPr>
              <a:t>This pilot project addressed article identification by funding agencies; it is now a live service as of May 2013</a:t>
            </a:r>
          </a:p>
          <a:p>
            <a:pPr algn="l">
              <a:lnSpc>
                <a:spcPct val="110000"/>
              </a:lnSpc>
              <a:spcBef>
                <a:spcPts val="0"/>
              </a:spcBef>
            </a:pPr>
            <a:endParaRPr lang="en-US" sz="1600" dirty="0">
              <a:solidFill>
                <a:schemeClr val="accent1">
                  <a:lumMod val="75000"/>
                </a:schemeClr>
              </a:solidFill>
              <a:latin typeface="Arial"/>
              <a:cs typeface="Arial"/>
            </a:endParaRP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t="7499" b="1"/>
          <a:stretch/>
        </p:blipFill>
        <p:spPr>
          <a:xfrm>
            <a:off x="5367949" y="469900"/>
            <a:ext cx="3014051" cy="1096627"/>
          </a:xfrm>
          <a:prstGeom prst="rect">
            <a:avLst/>
          </a:prstGeom>
          <a:solidFill>
            <a:srgbClr val="FFFFFF"/>
          </a:solidFill>
          <a:effectLst>
            <a:outerShdw blurRad="292100" dist="139700" dir="2700000" algn="tl" rotWithShape="0">
              <a:srgbClr val="000000">
                <a:alpha val="65000"/>
              </a:srgbClr>
            </a:outerShdw>
          </a:effectLst>
        </p:spPr>
      </p:pic>
      <p:pic>
        <p:nvPicPr>
          <p:cNvPr id="10" name="Picture 9" descr="CHORUS LOGO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271" y="443048"/>
            <a:ext cx="4139129" cy="1123478"/>
          </a:xfrm>
          <a:prstGeom prst="rect">
            <a:avLst/>
          </a:prstGeom>
          <a:ln>
            <a:noFill/>
          </a:ln>
          <a:effectLst>
            <a:outerShdw blurRad="292100" dist="139700" dir="2700000" algn="tl" rotWithShape="0">
              <a:srgbClr val="333333">
                <a:alpha val="65000"/>
              </a:srgbClr>
            </a:outerShdw>
          </a:effectLst>
        </p:spPr>
      </p:pic>
      <p:sp>
        <p:nvSpPr>
          <p:cNvPr id="2" name="Plus 1"/>
          <p:cNvSpPr/>
          <p:nvPr/>
        </p:nvSpPr>
        <p:spPr>
          <a:xfrm>
            <a:off x="4800600" y="762000"/>
            <a:ext cx="533400" cy="5334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97020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433"/>
            <a:ext cx="8229600" cy="1143000"/>
          </a:xfrm>
        </p:spPr>
        <p:txBody>
          <a:bodyPr>
            <a:noAutofit/>
          </a:bodyPr>
          <a:lstStyle/>
          <a:p>
            <a:pPr algn="l"/>
            <a:r>
              <a:rPr lang="en-US" sz="3600" b="1" dirty="0" smtClean="0">
                <a:solidFill>
                  <a:srgbClr val="1F497D"/>
                </a:solidFill>
                <a:effectLst>
                  <a:outerShdw blurRad="38100" dist="38100" dir="2700000" algn="tl">
                    <a:srgbClr val="000000">
                      <a:alpha val="43137"/>
                    </a:srgbClr>
                  </a:outerShdw>
                </a:effectLst>
              </a:rPr>
              <a:t>Digital Preservation Post-Pilot</a:t>
            </a:r>
            <a:br>
              <a:rPr lang="en-US" sz="3600" b="1" dirty="0" smtClean="0">
                <a:solidFill>
                  <a:srgbClr val="1F497D"/>
                </a:solidFill>
                <a:effectLst>
                  <a:outerShdw blurRad="38100" dist="38100" dir="2700000" algn="tl">
                    <a:srgbClr val="000000">
                      <a:alpha val="43137"/>
                    </a:srgbClr>
                  </a:outerShdw>
                </a:effectLst>
              </a:rPr>
            </a:br>
            <a:r>
              <a:rPr lang="en-US" sz="3600" b="1" dirty="0" smtClean="0">
                <a:solidFill>
                  <a:srgbClr val="1F497D"/>
                </a:solidFill>
                <a:effectLst>
                  <a:outerShdw blurRad="38100" dist="38100" dir="2700000" algn="tl">
                    <a:srgbClr val="000000">
                      <a:alpha val="43137"/>
                    </a:srgbClr>
                  </a:outerShdw>
                </a:effectLst>
              </a:rPr>
              <a:t>Phase 2 (starting January 2014)</a:t>
            </a:r>
            <a:endParaRPr lang="en-US" sz="36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423790"/>
            <a:ext cx="7391400" cy="4672210"/>
          </a:xfrm>
        </p:spPr>
        <p:txBody>
          <a:bodyPr>
            <a:normAutofit/>
          </a:bodyPr>
          <a:lstStyle/>
          <a:p>
            <a:pPr marL="0" indent="0">
              <a:buNone/>
            </a:pPr>
            <a:r>
              <a:rPr lang="en-US" sz="2400" dirty="0">
                <a:solidFill>
                  <a:schemeClr val="accent2"/>
                </a:solidFill>
              </a:rPr>
              <a:t>CHORUS will continue to work with agencies and existing </a:t>
            </a:r>
            <a:r>
              <a:rPr lang="en-US" sz="2400" dirty="0" smtClean="0">
                <a:solidFill>
                  <a:schemeClr val="accent2"/>
                </a:solidFill>
              </a:rPr>
              <a:t>digital </a:t>
            </a:r>
            <a:r>
              <a:rPr lang="en-US" sz="2400" dirty="0">
                <a:solidFill>
                  <a:schemeClr val="accent2"/>
                </a:solidFill>
              </a:rPr>
              <a:t>preservation services such as </a:t>
            </a:r>
            <a:r>
              <a:rPr lang="en-US" sz="2400" dirty="0" smtClean="0">
                <a:solidFill>
                  <a:schemeClr val="accent2"/>
                </a:solidFill>
              </a:rPr>
              <a:t>CLOCKSS </a:t>
            </a:r>
            <a:r>
              <a:rPr lang="en-US" sz="2400" dirty="0">
                <a:solidFill>
                  <a:schemeClr val="accent2"/>
                </a:solidFill>
              </a:rPr>
              <a:t>and Portico </a:t>
            </a:r>
            <a:r>
              <a:rPr lang="en-US" sz="2400" dirty="0"/>
              <a:t>to determine whether the existing operational processes between publishers and these archiving services can be incorporated into the CHORUS system to increase efficiency </a:t>
            </a:r>
            <a:r>
              <a:rPr lang="en-US" sz="2400" dirty="0" smtClean="0"/>
              <a:t>while </a:t>
            </a:r>
            <a:r>
              <a:rPr lang="en-US" sz="2400" dirty="0"/>
              <a:t>still giving agencies the needed level of control over trigger events.</a:t>
            </a:r>
          </a:p>
        </p:txBody>
      </p:sp>
      <p:sp>
        <p:nvSpPr>
          <p:cNvPr id="4"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30</a:t>
            </a:fld>
            <a:endParaRPr lang="en-US" dirty="0"/>
          </a:p>
        </p:txBody>
      </p:sp>
    </p:spTree>
    <p:extLst>
      <p:ext uri="{BB962C8B-B14F-4D97-AF65-F5344CB8AC3E}">
        <p14:creationId xmlns:p14="http://schemas.microsoft.com/office/powerpoint/2010/main" val="222750742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 name="Rectangle 84"/>
          <p:cNvSpPr/>
          <p:nvPr/>
        </p:nvSpPr>
        <p:spPr>
          <a:xfrm>
            <a:off x="6898361" y="4011766"/>
            <a:ext cx="1976154" cy="26337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dirty="0" smtClean="0"/>
              <a:t>Publisher Content Management Site</a:t>
            </a:r>
            <a:endParaRPr lang="en-US" dirty="0"/>
          </a:p>
        </p:txBody>
      </p:sp>
      <p:sp>
        <p:nvSpPr>
          <p:cNvPr id="84" name="Rectangle 83"/>
          <p:cNvSpPr/>
          <p:nvPr/>
        </p:nvSpPr>
        <p:spPr>
          <a:xfrm>
            <a:off x="6898361" y="324896"/>
            <a:ext cx="1976154" cy="26337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dirty="0" smtClean="0">
                <a:solidFill>
                  <a:schemeClr val="bg1"/>
                </a:solidFill>
              </a:rPr>
              <a:t>Publisher</a:t>
            </a:r>
          </a:p>
          <a:p>
            <a:pPr algn="ctr"/>
            <a:r>
              <a:rPr lang="en-US" dirty="0" smtClean="0">
                <a:solidFill>
                  <a:schemeClr val="bg1"/>
                </a:solidFill>
              </a:rPr>
              <a:t>Presentation </a:t>
            </a:r>
          </a:p>
          <a:p>
            <a:pPr algn="ctr"/>
            <a:r>
              <a:rPr lang="en-US" dirty="0" smtClean="0">
                <a:solidFill>
                  <a:schemeClr val="bg1"/>
                </a:solidFill>
              </a:rPr>
              <a:t>Site</a:t>
            </a:r>
            <a:endParaRPr lang="en-US" dirty="0">
              <a:solidFill>
                <a:schemeClr val="bg1"/>
              </a:solidFill>
            </a:endParaRPr>
          </a:p>
        </p:txBody>
      </p:sp>
      <p:sp>
        <p:nvSpPr>
          <p:cNvPr id="4" name="Rectangle 3"/>
          <p:cNvSpPr/>
          <p:nvPr/>
        </p:nvSpPr>
        <p:spPr>
          <a:xfrm>
            <a:off x="7154401" y="4149861"/>
            <a:ext cx="1432325" cy="745796"/>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rgbClr val="000000"/>
                </a:solidFill>
              </a:rPr>
              <a:t>XML &amp; components</a:t>
            </a:r>
          </a:p>
        </p:txBody>
      </p:sp>
      <p:sp>
        <p:nvSpPr>
          <p:cNvPr id="5" name="Rectangle 4"/>
          <p:cNvSpPr/>
          <p:nvPr/>
        </p:nvSpPr>
        <p:spPr>
          <a:xfrm>
            <a:off x="7205928" y="1289551"/>
            <a:ext cx="1210832" cy="56119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rgbClr val="000000"/>
                </a:solidFill>
              </a:rPr>
              <a:t>PDF</a:t>
            </a:r>
          </a:p>
        </p:txBody>
      </p:sp>
      <p:sp>
        <p:nvSpPr>
          <p:cNvPr id="6" name="Rectangle 5"/>
          <p:cNvSpPr/>
          <p:nvPr/>
        </p:nvSpPr>
        <p:spPr>
          <a:xfrm>
            <a:off x="7205928" y="437713"/>
            <a:ext cx="1210832" cy="56119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rgbClr val="000000"/>
                </a:solidFill>
              </a:rPr>
              <a:t>HTML</a:t>
            </a:r>
          </a:p>
        </p:txBody>
      </p:sp>
      <p:sp>
        <p:nvSpPr>
          <p:cNvPr id="7" name="Rectangle 6"/>
          <p:cNvSpPr/>
          <p:nvPr/>
        </p:nvSpPr>
        <p:spPr>
          <a:xfrm>
            <a:off x="4535807" y="757283"/>
            <a:ext cx="919811" cy="112771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solidFill>
                  <a:srgbClr val="000000"/>
                </a:solidFill>
              </a:rPr>
              <a:t>Publisher Landing Page</a:t>
            </a:r>
          </a:p>
        </p:txBody>
      </p:sp>
      <p:sp>
        <p:nvSpPr>
          <p:cNvPr id="8" name="Rectangle 7"/>
          <p:cNvSpPr/>
          <p:nvPr/>
        </p:nvSpPr>
        <p:spPr>
          <a:xfrm>
            <a:off x="437696" y="733081"/>
            <a:ext cx="1732942" cy="112771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rgbClr val="000000"/>
                </a:solidFill>
              </a:rPr>
              <a:t>Researchers</a:t>
            </a:r>
            <a:br>
              <a:rPr lang="en-US" dirty="0" smtClean="0">
                <a:solidFill>
                  <a:srgbClr val="000000"/>
                </a:solidFill>
              </a:rPr>
            </a:br>
            <a:r>
              <a:rPr lang="en-US" dirty="0" smtClean="0">
                <a:solidFill>
                  <a:srgbClr val="000000"/>
                </a:solidFill>
              </a:rPr>
              <a:t>&amp; Public</a:t>
            </a:r>
          </a:p>
        </p:txBody>
      </p:sp>
      <p:sp>
        <p:nvSpPr>
          <p:cNvPr id="9" name="Rectangle 8"/>
          <p:cNvSpPr/>
          <p:nvPr/>
        </p:nvSpPr>
        <p:spPr>
          <a:xfrm>
            <a:off x="437696" y="3153326"/>
            <a:ext cx="1732942" cy="1127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Government</a:t>
            </a:r>
          </a:p>
          <a:p>
            <a:pPr algn="ctr"/>
            <a:r>
              <a:rPr lang="en-US" dirty="0" smtClean="0">
                <a:solidFill>
                  <a:srgbClr val="000000"/>
                </a:solidFill>
              </a:rPr>
              <a:t>Agency</a:t>
            </a:r>
          </a:p>
        </p:txBody>
      </p:sp>
      <p:sp>
        <p:nvSpPr>
          <p:cNvPr id="10" name="Diamond 9"/>
          <p:cNvSpPr/>
          <p:nvPr/>
        </p:nvSpPr>
        <p:spPr>
          <a:xfrm>
            <a:off x="2569325" y="662515"/>
            <a:ext cx="1343731" cy="1291616"/>
          </a:xfrm>
          <a:prstGeom prst="diamon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solidFill>
                  <a:srgbClr val="000000"/>
                </a:solidFill>
              </a:rPr>
              <a:t>Wants to read</a:t>
            </a:r>
            <a:endParaRPr lang="en-US" sz="1400" dirty="0">
              <a:solidFill>
                <a:srgbClr val="000000"/>
              </a:solidFill>
            </a:endParaRPr>
          </a:p>
        </p:txBody>
      </p:sp>
      <p:sp>
        <p:nvSpPr>
          <p:cNvPr id="11" name="Diamond 10"/>
          <p:cNvSpPr/>
          <p:nvPr/>
        </p:nvSpPr>
        <p:spPr>
          <a:xfrm>
            <a:off x="2574065" y="3843431"/>
            <a:ext cx="1514737" cy="145599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Wants to index</a:t>
            </a:r>
            <a:endParaRPr lang="en-US" sz="1400" dirty="0">
              <a:solidFill>
                <a:srgbClr val="000000"/>
              </a:solidFill>
            </a:endParaRPr>
          </a:p>
        </p:txBody>
      </p:sp>
      <p:sp>
        <p:nvSpPr>
          <p:cNvPr id="12" name="Diamond 11"/>
          <p:cNvSpPr/>
          <p:nvPr/>
        </p:nvSpPr>
        <p:spPr>
          <a:xfrm>
            <a:off x="2578805" y="5415601"/>
            <a:ext cx="1481915" cy="1424440"/>
          </a:xfrm>
          <a:prstGeom prst="diamond">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t>Wants to archive</a:t>
            </a:r>
            <a:endParaRPr lang="en-US" sz="1400" dirty="0"/>
          </a:p>
        </p:txBody>
      </p:sp>
      <p:sp>
        <p:nvSpPr>
          <p:cNvPr id="13" name="Diamond 12"/>
          <p:cNvSpPr/>
          <p:nvPr/>
        </p:nvSpPr>
        <p:spPr>
          <a:xfrm>
            <a:off x="2574065" y="2214039"/>
            <a:ext cx="1486655" cy="1428997"/>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Wants to audit</a:t>
            </a:r>
            <a:endParaRPr lang="en-US" sz="1400" dirty="0">
              <a:solidFill>
                <a:srgbClr val="000000"/>
              </a:solidFill>
            </a:endParaRPr>
          </a:p>
        </p:txBody>
      </p:sp>
      <p:cxnSp>
        <p:nvCxnSpPr>
          <p:cNvPr id="15" name="Straight Arrow Connector 14"/>
          <p:cNvCxnSpPr>
            <a:stCxn id="8" idx="3"/>
            <a:endCxn id="10" idx="1"/>
          </p:cNvCxnSpPr>
          <p:nvPr/>
        </p:nvCxnSpPr>
        <p:spPr>
          <a:xfrm>
            <a:off x="2170638" y="1296941"/>
            <a:ext cx="398687" cy="113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0" idx="3"/>
            <a:endCxn id="7" idx="1"/>
          </p:cNvCxnSpPr>
          <p:nvPr/>
        </p:nvCxnSpPr>
        <p:spPr>
          <a:xfrm>
            <a:off x="3913056" y="1308323"/>
            <a:ext cx="622751" cy="128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7" idx="3"/>
            <a:endCxn id="35" idx="1"/>
          </p:cNvCxnSpPr>
          <p:nvPr/>
        </p:nvCxnSpPr>
        <p:spPr>
          <a:xfrm>
            <a:off x="5455618" y="1321143"/>
            <a:ext cx="183531" cy="72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5" idx="3"/>
            <a:endCxn id="5" idx="1"/>
          </p:cNvCxnSpPr>
          <p:nvPr/>
        </p:nvCxnSpPr>
        <p:spPr>
          <a:xfrm>
            <a:off x="6622199" y="1328425"/>
            <a:ext cx="583729" cy="2417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7167361" y="5048056"/>
            <a:ext cx="1432324" cy="56119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rgbClr val="000000"/>
                </a:solidFill>
              </a:rPr>
              <a:t>PDF</a:t>
            </a:r>
          </a:p>
        </p:txBody>
      </p:sp>
      <p:cxnSp>
        <p:nvCxnSpPr>
          <p:cNvPr id="26" name="Straight Arrow Connector 25"/>
          <p:cNvCxnSpPr>
            <a:stCxn id="9" idx="3"/>
            <a:endCxn id="13" idx="1"/>
          </p:cNvCxnSpPr>
          <p:nvPr/>
        </p:nvCxnSpPr>
        <p:spPr>
          <a:xfrm flipV="1">
            <a:off x="2170638" y="2928538"/>
            <a:ext cx="403427" cy="7886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9" idx="3"/>
            <a:endCxn id="11" idx="1"/>
          </p:cNvCxnSpPr>
          <p:nvPr/>
        </p:nvCxnSpPr>
        <p:spPr>
          <a:xfrm>
            <a:off x="2170638" y="3717186"/>
            <a:ext cx="403427" cy="8542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43" idx="3"/>
            <a:endCxn id="12" idx="1"/>
          </p:cNvCxnSpPr>
          <p:nvPr/>
        </p:nvCxnSpPr>
        <p:spPr>
          <a:xfrm>
            <a:off x="2170638" y="6121110"/>
            <a:ext cx="408167" cy="67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1" idx="3"/>
            <a:endCxn id="85" idx="1"/>
          </p:cNvCxnSpPr>
          <p:nvPr/>
        </p:nvCxnSpPr>
        <p:spPr>
          <a:xfrm>
            <a:off x="4088802" y="4571426"/>
            <a:ext cx="2809559" cy="75722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1" idx="3"/>
            <a:endCxn id="84" idx="2"/>
          </p:cNvCxnSpPr>
          <p:nvPr/>
        </p:nvCxnSpPr>
        <p:spPr>
          <a:xfrm flipV="1">
            <a:off x="4088802" y="2958670"/>
            <a:ext cx="3797636" cy="161275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437696" y="5557250"/>
            <a:ext cx="1732942" cy="112771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Hosting Archive Service</a:t>
            </a:r>
          </a:p>
        </p:txBody>
      </p:sp>
      <p:cxnSp>
        <p:nvCxnSpPr>
          <p:cNvPr id="45" name="Straight Arrow Connector 44"/>
          <p:cNvCxnSpPr>
            <a:stCxn id="2" idx="0"/>
            <a:endCxn id="84" idx="2"/>
          </p:cNvCxnSpPr>
          <p:nvPr/>
        </p:nvCxnSpPr>
        <p:spPr>
          <a:xfrm flipV="1">
            <a:off x="5317674" y="2958670"/>
            <a:ext cx="2568764" cy="275633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2" idx="3"/>
            <a:endCxn id="85" idx="1"/>
          </p:cNvCxnSpPr>
          <p:nvPr/>
        </p:nvCxnSpPr>
        <p:spPr>
          <a:xfrm flipV="1">
            <a:off x="5943600" y="5328653"/>
            <a:ext cx="954761" cy="79719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4" name="Elbow Connector 73"/>
          <p:cNvCxnSpPr>
            <a:stCxn id="13" idx="3"/>
          </p:cNvCxnSpPr>
          <p:nvPr/>
        </p:nvCxnSpPr>
        <p:spPr>
          <a:xfrm flipV="1">
            <a:off x="4060720" y="1722554"/>
            <a:ext cx="2702222" cy="1205984"/>
          </a:xfrm>
          <a:prstGeom prst="bentConnector3">
            <a:avLst>
              <a:gd name="adj1" fmla="val 991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Elbow Connector 77"/>
          <p:cNvCxnSpPr>
            <a:stCxn id="13" idx="3"/>
          </p:cNvCxnSpPr>
          <p:nvPr/>
        </p:nvCxnSpPr>
        <p:spPr>
          <a:xfrm>
            <a:off x="4060720" y="2928538"/>
            <a:ext cx="1742416" cy="714498"/>
          </a:xfrm>
          <a:prstGeom prst="bentConnector3">
            <a:avLst>
              <a:gd name="adj1" fmla="val 99829"/>
            </a:avLst>
          </a:prstGeom>
          <a:ln>
            <a:tailEnd type="arrow"/>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3786783" y="1289701"/>
            <a:ext cx="816725" cy="307777"/>
          </a:xfrm>
          <a:prstGeom prst="rect">
            <a:avLst/>
          </a:prstGeom>
          <a:noFill/>
        </p:spPr>
        <p:txBody>
          <a:bodyPr wrap="none" rtlCol="0">
            <a:spAutoFit/>
          </a:bodyPr>
          <a:lstStyle/>
          <a:p>
            <a:r>
              <a:rPr lang="en-US" sz="1400" dirty="0" smtClean="0"/>
              <a:t>DOI/URL</a:t>
            </a:r>
            <a:endParaRPr lang="en-US" sz="1400" dirty="0"/>
          </a:p>
        </p:txBody>
      </p:sp>
      <p:sp>
        <p:nvSpPr>
          <p:cNvPr id="83" name="TextBox 82"/>
          <p:cNvSpPr txBox="1"/>
          <p:nvPr/>
        </p:nvSpPr>
        <p:spPr>
          <a:xfrm>
            <a:off x="4637536" y="2170093"/>
            <a:ext cx="2036214" cy="954107"/>
          </a:xfrm>
          <a:prstGeom prst="rect">
            <a:avLst/>
          </a:prstGeom>
          <a:noFill/>
        </p:spPr>
        <p:txBody>
          <a:bodyPr wrap="square" rtlCol="0">
            <a:spAutoFit/>
          </a:bodyPr>
          <a:lstStyle/>
          <a:p>
            <a:pPr algn="ctr"/>
            <a:r>
              <a:rPr lang="en-US" sz="1400" dirty="0" smtClean="0"/>
              <a:t>Audit accessibility and archiving against publisher agreed rules</a:t>
            </a:r>
          </a:p>
          <a:p>
            <a:pPr algn="ctr"/>
            <a:endParaRPr lang="en-US" sz="1400" dirty="0"/>
          </a:p>
        </p:txBody>
      </p:sp>
      <p:sp>
        <p:nvSpPr>
          <p:cNvPr id="87" name="TextBox 86"/>
          <p:cNvSpPr txBox="1"/>
          <p:nvPr/>
        </p:nvSpPr>
        <p:spPr>
          <a:xfrm>
            <a:off x="3962400" y="2973438"/>
            <a:ext cx="816725" cy="307777"/>
          </a:xfrm>
          <a:prstGeom prst="rect">
            <a:avLst/>
          </a:prstGeom>
          <a:noFill/>
        </p:spPr>
        <p:txBody>
          <a:bodyPr wrap="none" rtlCol="0">
            <a:spAutoFit/>
          </a:bodyPr>
          <a:lstStyle/>
          <a:p>
            <a:r>
              <a:rPr lang="en-US" sz="1400" dirty="0" smtClean="0"/>
              <a:t>DOI/URL</a:t>
            </a:r>
            <a:endParaRPr lang="en-US" sz="1400" dirty="0"/>
          </a:p>
        </p:txBody>
      </p:sp>
      <p:sp>
        <p:nvSpPr>
          <p:cNvPr id="88" name="TextBox 87"/>
          <p:cNvSpPr txBox="1"/>
          <p:nvPr/>
        </p:nvSpPr>
        <p:spPr>
          <a:xfrm>
            <a:off x="3886200" y="4005673"/>
            <a:ext cx="816725" cy="307777"/>
          </a:xfrm>
          <a:prstGeom prst="rect">
            <a:avLst/>
          </a:prstGeom>
          <a:noFill/>
        </p:spPr>
        <p:txBody>
          <a:bodyPr wrap="none" rtlCol="0">
            <a:spAutoFit/>
          </a:bodyPr>
          <a:lstStyle/>
          <a:p>
            <a:r>
              <a:rPr lang="en-US" sz="1400" dirty="0" smtClean="0"/>
              <a:t>DOI/URL</a:t>
            </a:r>
          </a:p>
        </p:txBody>
      </p:sp>
      <p:sp>
        <p:nvSpPr>
          <p:cNvPr id="89" name="TextBox 88"/>
          <p:cNvSpPr txBox="1"/>
          <p:nvPr/>
        </p:nvSpPr>
        <p:spPr>
          <a:xfrm>
            <a:off x="3886200" y="6169223"/>
            <a:ext cx="816725" cy="307777"/>
          </a:xfrm>
          <a:prstGeom prst="rect">
            <a:avLst/>
          </a:prstGeom>
          <a:noFill/>
        </p:spPr>
        <p:txBody>
          <a:bodyPr wrap="none" rtlCol="0">
            <a:spAutoFit/>
          </a:bodyPr>
          <a:lstStyle/>
          <a:p>
            <a:r>
              <a:rPr lang="en-US" sz="1400" dirty="0" smtClean="0"/>
              <a:t>DOI/URL</a:t>
            </a:r>
            <a:endParaRPr lang="en-US" sz="1400" dirty="0"/>
          </a:p>
        </p:txBody>
      </p:sp>
      <p:sp>
        <p:nvSpPr>
          <p:cNvPr id="90" name="TextBox 89"/>
          <p:cNvSpPr txBox="1"/>
          <p:nvPr/>
        </p:nvSpPr>
        <p:spPr>
          <a:xfrm>
            <a:off x="275271" y="29536"/>
            <a:ext cx="8436818" cy="523220"/>
          </a:xfrm>
          <a:prstGeom prst="rect">
            <a:avLst/>
          </a:prstGeom>
          <a:noFill/>
        </p:spPr>
        <p:txBody>
          <a:bodyPr wrap="square" rtlCol="0">
            <a:spAutoFit/>
          </a:bodyPr>
          <a:lstStyle/>
          <a:p>
            <a:r>
              <a:rPr lang="en-US" sz="2800" b="1" dirty="0" smtClean="0">
                <a:solidFill>
                  <a:schemeClr val="tx2"/>
                </a:solidFill>
              </a:rPr>
              <a:t>Full Text Access &amp; Auditing Post Embargo</a:t>
            </a:r>
            <a:endParaRPr lang="en-US" sz="2800" b="1" dirty="0">
              <a:solidFill>
                <a:schemeClr val="tx2"/>
              </a:solidFill>
            </a:endParaRPr>
          </a:p>
        </p:txBody>
      </p:sp>
      <p:sp>
        <p:nvSpPr>
          <p:cNvPr id="35" name="Rectangle 34"/>
          <p:cNvSpPr/>
          <p:nvPr/>
        </p:nvSpPr>
        <p:spPr>
          <a:xfrm>
            <a:off x="5639149" y="995055"/>
            <a:ext cx="983050" cy="66674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solidFill>
                  <a:srgbClr val="000000"/>
                </a:solidFill>
              </a:rPr>
              <a:t>Publisher Access Control</a:t>
            </a:r>
          </a:p>
        </p:txBody>
      </p:sp>
      <p:cxnSp>
        <p:nvCxnSpPr>
          <p:cNvPr id="44" name="Straight Arrow Connector 43"/>
          <p:cNvCxnSpPr>
            <a:stCxn id="35" idx="3"/>
            <a:endCxn id="6" idx="1"/>
          </p:cNvCxnSpPr>
          <p:nvPr/>
        </p:nvCxnSpPr>
        <p:spPr>
          <a:xfrm flipV="1">
            <a:off x="6622199" y="718310"/>
            <a:ext cx="583729" cy="6101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4691748" y="5715000"/>
            <a:ext cx="1251852" cy="82168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Ingestion Service</a:t>
            </a:r>
            <a:endParaRPr lang="en-US" dirty="0"/>
          </a:p>
        </p:txBody>
      </p:sp>
      <p:cxnSp>
        <p:nvCxnSpPr>
          <p:cNvPr id="40" name="Straight Arrow Connector 39"/>
          <p:cNvCxnSpPr>
            <a:stCxn id="12" idx="3"/>
            <a:endCxn id="2" idx="1"/>
          </p:cNvCxnSpPr>
          <p:nvPr/>
        </p:nvCxnSpPr>
        <p:spPr>
          <a:xfrm flipV="1">
            <a:off x="4060720" y="6125845"/>
            <a:ext cx="631028" cy="197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2" name="Slide Number Placeholder 3"/>
          <p:cNvSpPr txBox="1">
            <a:spLocks/>
          </p:cNvSpPr>
          <p:nvPr/>
        </p:nvSpPr>
        <p:spPr>
          <a:xfrm>
            <a:off x="8622792" y="6569075"/>
            <a:ext cx="368808"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10F594-2698-9B46-9EFA-83A2268E26B9}" type="slidenum">
              <a:rPr lang="en-US" smtClean="0"/>
              <a:pPr/>
              <a:t>31</a:t>
            </a:fld>
            <a:endParaRPr lang="en-US" dirty="0"/>
          </a:p>
        </p:txBody>
      </p:sp>
    </p:spTree>
    <p:extLst>
      <p:ext uri="{BB962C8B-B14F-4D97-AF65-F5344CB8AC3E}">
        <p14:creationId xmlns:p14="http://schemas.microsoft.com/office/powerpoint/2010/main" val="143165578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chemeClr val="tx2"/>
                </a:solidFill>
                <a:effectLst>
                  <a:outerShdw blurRad="38100" dist="38100" dir="2700000" algn="tl">
                    <a:srgbClr val="000000">
                      <a:alpha val="43137"/>
                    </a:srgbClr>
                  </a:outerShdw>
                </a:effectLst>
              </a:rPr>
              <a:t>Draft </a:t>
            </a:r>
            <a:r>
              <a:rPr lang="en-US" dirty="0">
                <a:solidFill>
                  <a:schemeClr val="tx2"/>
                </a:solidFill>
                <a:effectLst>
                  <a:outerShdw blurRad="38100" dist="38100" dir="2700000" algn="tl">
                    <a:srgbClr val="000000">
                      <a:alpha val="43137"/>
                    </a:srgbClr>
                  </a:outerShdw>
                </a:effectLst>
              </a:rPr>
              <a:t>Goals of </a:t>
            </a:r>
            <a:r>
              <a:rPr lang="en-US" dirty="0" smtClean="0">
                <a:solidFill>
                  <a:schemeClr val="tx2"/>
                </a:solidFill>
                <a:effectLst>
                  <a:outerShdw blurRad="38100" dist="38100" dir="2700000" algn="tl">
                    <a:srgbClr val="000000">
                      <a:alpha val="43137"/>
                    </a:srgbClr>
                  </a:outerShdw>
                </a:effectLst>
              </a:rPr>
              <a:t>Pilot (1 of 2)</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89038"/>
            <a:ext cx="8229600" cy="4983162"/>
          </a:xfrm>
        </p:spPr>
        <p:txBody>
          <a:bodyPr>
            <a:normAutofit fontScale="77500" lnSpcReduction="20000"/>
          </a:bodyPr>
          <a:lstStyle/>
          <a:p>
            <a:pPr>
              <a:spcBef>
                <a:spcPts val="360"/>
              </a:spcBef>
            </a:pPr>
            <a:r>
              <a:rPr lang="en-US" sz="3800" dirty="0"/>
              <a:t>Show how publishers can </a:t>
            </a:r>
            <a:r>
              <a:rPr lang="en-US" sz="3800" dirty="0">
                <a:solidFill>
                  <a:srgbClr val="FF0000"/>
                </a:solidFill>
              </a:rPr>
              <a:t>work together to broaden access to content</a:t>
            </a:r>
          </a:p>
          <a:p>
            <a:pPr>
              <a:spcBef>
                <a:spcPts val="360"/>
              </a:spcBef>
            </a:pPr>
            <a:r>
              <a:rPr lang="en-US" sz="3800" dirty="0"/>
              <a:t>Demonstrate </a:t>
            </a:r>
            <a:r>
              <a:rPr lang="en-US" sz="3800" dirty="0">
                <a:solidFill>
                  <a:srgbClr val="FF0000"/>
                </a:solidFill>
              </a:rPr>
              <a:t>public-private partnership </a:t>
            </a:r>
            <a:r>
              <a:rPr lang="en-US" sz="3800" dirty="0"/>
              <a:t>between publishers and agencies</a:t>
            </a:r>
          </a:p>
          <a:p>
            <a:pPr>
              <a:spcBef>
                <a:spcPts val="360"/>
              </a:spcBef>
            </a:pPr>
            <a:r>
              <a:rPr lang="en-US" sz="3800" dirty="0" smtClean="0"/>
              <a:t>Demonstrate </a:t>
            </a:r>
            <a:r>
              <a:rPr lang="en-US" sz="3800" dirty="0"/>
              <a:t>that the system can </a:t>
            </a:r>
            <a:r>
              <a:rPr lang="en-US" sz="3800" dirty="0">
                <a:solidFill>
                  <a:srgbClr val="FF0000"/>
                </a:solidFill>
              </a:rPr>
              <a:t>point to publicly accessible content on </a:t>
            </a:r>
            <a:r>
              <a:rPr lang="en-US" sz="3800" dirty="0" smtClean="0">
                <a:solidFill>
                  <a:srgbClr val="FF0000"/>
                </a:solidFill>
              </a:rPr>
              <a:t>publisher sites</a:t>
            </a:r>
            <a:r>
              <a:rPr lang="en-US" sz="3800" dirty="0" smtClean="0"/>
              <a:t> </a:t>
            </a:r>
            <a:r>
              <a:rPr lang="en-US" sz="3800" dirty="0"/>
              <a:t>in a cost efficient and consistent manner</a:t>
            </a:r>
          </a:p>
          <a:p>
            <a:pPr>
              <a:spcBef>
                <a:spcPts val="360"/>
              </a:spcBef>
            </a:pPr>
            <a:r>
              <a:rPr lang="en-US" sz="3800" dirty="0" smtClean="0"/>
              <a:t>Demonstrate </a:t>
            </a:r>
            <a:r>
              <a:rPr lang="en-US" sz="3800" dirty="0"/>
              <a:t>that </a:t>
            </a:r>
            <a:r>
              <a:rPr lang="en-US" sz="3800" dirty="0" smtClean="0"/>
              <a:t>a </a:t>
            </a:r>
            <a:r>
              <a:rPr lang="en-US" sz="3800" dirty="0" smtClean="0">
                <a:solidFill>
                  <a:srgbClr val="FF0000"/>
                </a:solidFill>
              </a:rPr>
              <a:t>dashboard</a:t>
            </a:r>
            <a:r>
              <a:rPr lang="en-US" sz="3800" dirty="0" smtClean="0"/>
              <a:t> </a:t>
            </a:r>
            <a:r>
              <a:rPr lang="en-US" sz="3800" dirty="0"/>
              <a:t>can be used to check on publisher contributions and provide much needed </a:t>
            </a:r>
            <a:r>
              <a:rPr lang="en-US" sz="3800" dirty="0" smtClean="0">
                <a:solidFill>
                  <a:srgbClr val="FF0000"/>
                </a:solidFill>
              </a:rPr>
              <a:t>transparency</a:t>
            </a:r>
            <a:endParaRPr lang="en-US" sz="3800" dirty="0">
              <a:solidFill>
                <a:srgbClr val="FF0000"/>
              </a:solidFill>
            </a:endParaRPr>
          </a:p>
          <a:p>
            <a:pPr>
              <a:spcBef>
                <a:spcPts val="360"/>
              </a:spcBef>
              <a:buClr>
                <a:schemeClr val="tx1"/>
              </a:buClr>
            </a:pPr>
            <a:r>
              <a:rPr lang="en-US" sz="3800" dirty="0" smtClean="0">
                <a:solidFill>
                  <a:srgbClr val="FF0000"/>
                </a:solidFill>
              </a:rPr>
              <a:t>Uncover issues with archiving </a:t>
            </a:r>
            <a:r>
              <a:rPr lang="en-US" sz="3800" dirty="0" smtClean="0"/>
              <a:t>publicly </a:t>
            </a:r>
            <a:r>
              <a:rPr lang="en-US" sz="3800" dirty="0"/>
              <a:t>accessible content with agency controlled </a:t>
            </a:r>
            <a:r>
              <a:rPr lang="en-US" sz="3800" dirty="0" smtClean="0"/>
              <a:t>triggers</a:t>
            </a:r>
          </a:p>
        </p:txBody>
      </p:sp>
    </p:spTree>
    <p:extLst>
      <p:ext uri="{BB962C8B-B14F-4D97-AF65-F5344CB8AC3E}">
        <p14:creationId xmlns:p14="http://schemas.microsoft.com/office/powerpoint/2010/main" val="21846733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rPr>
              <a:t>Draft Goals of Pilot (2 of 2)</a:t>
            </a:r>
            <a:endParaRPr lang="en-US"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7638"/>
            <a:ext cx="8229600" cy="4983162"/>
          </a:xfrm>
        </p:spPr>
        <p:txBody>
          <a:bodyPr>
            <a:normAutofit fontScale="55000" lnSpcReduction="20000"/>
          </a:bodyPr>
          <a:lstStyle/>
          <a:p>
            <a:pPr>
              <a:spcBef>
                <a:spcPts val="360"/>
              </a:spcBef>
              <a:buClr>
                <a:schemeClr val="tx1"/>
              </a:buClr>
            </a:pPr>
            <a:r>
              <a:rPr lang="en-US" sz="4500" dirty="0" smtClean="0">
                <a:solidFill>
                  <a:srgbClr val="FF0000"/>
                </a:solidFill>
              </a:rPr>
              <a:t>Uncover needs and desires </a:t>
            </a:r>
            <a:r>
              <a:rPr lang="en-US" sz="4500" dirty="0" smtClean="0"/>
              <a:t>of agencies and publishers (for example, intramural vs. extramural research workflows)</a:t>
            </a:r>
            <a:endParaRPr lang="en-US" sz="4500" dirty="0" smtClean="0">
              <a:solidFill>
                <a:srgbClr val="000000"/>
              </a:solidFill>
            </a:endParaRPr>
          </a:p>
          <a:p>
            <a:pPr>
              <a:spcBef>
                <a:spcPts val="360"/>
              </a:spcBef>
              <a:buClr>
                <a:schemeClr val="tx1"/>
              </a:buClr>
            </a:pPr>
            <a:r>
              <a:rPr lang="en-US" sz="4500" dirty="0" smtClean="0">
                <a:solidFill>
                  <a:srgbClr val="FF0000"/>
                </a:solidFill>
              </a:rPr>
              <a:t>Integrate with agency portals </a:t>
            </a:r>
            <a:r>
              <a:rPr lang="en-US" sz="4500" dirty="0" smtClean="0"/>
              <a:t>as they are available</a:t>
            </a:r>
            <a:endParaRPr lang="en-US" sz="4500" dirty="0" smtClean="0">
              <a:solidFill>
                <a:srgbClr val="000000"/>
              </a:solidFill>
            </a:endParaRPr>
          </a:p>
          <a:p>
            <a:pPr>
              <a:spcBef>
                <a:spcPts val="360"/>
              </a:spcBef>
            </a:pPr>
            <a:r>
              <a:rPr lang="en-US" sz="4500" dirty="0" smtClean="0"/>
              <a:t>Think through </a:t>
            </a:r>
            <a:r>
              <a:rPr lang="en-US" sz="4500" dirty="0" smtClean="0">
                <a:solidFill>
                  <a:srgbClr val="FF0000"/>
                </a:solidFill>
              </a:rPr>
              <a:t>legal agreement issues </a:t>
            </a:r>
            <a:r>
              <a:rPr lang="en-US" sz="4500" dirty="0" smtClean="0"/>
              <a:t>between publishers, agencies and service providers</a:t>
            </a:r>
          </a:p>
          <a:p>
            <a:pPr>
              <a:spcBef>
                <a:spcPts val="360"/>
              </a:spcBef>
            </a:pPr>
            <a:r>
              <a:rPr lang="en-US" sz="4500" dirty="0" smtClean="0"/>
              <a:t>Streamline and bring focus to </a:t>
            </a:r>
            <a:r>
              <a:rPr lang="en-US" sz="4500" dirty="0" smtClean="0">
                <a:solidFill>
                  <a:srgbClr val="FF0000"/>
                </a:solidFill>
              </a:rPr>
              <a:t>publisher internal processes </a:t>
            </a:r>
            <a:r>
              <a:rPr lang="en-US" sz="4500" dirty="0" smtClean="0"/>
              <a:t>regarding implementing the CHORUS services</a:t>
            </a:r>
          </a:p>
          <a:p>
            <a:pPr>
              <a:spcBef>
                <a:spcPts val="360"/>
              </a:spcBef>
            </a:pPr>
            <a:r>
              <a:rPr lang="en-US" sz="4500" dirty="0" smtClean="0"/>
              <a:t>Develop a </a:t>
            </a:r>
            <a:r>
              <a:rPr lang="en-US" sz="4500" dirty="0" smtClean="0">
                <a:solidFill>
                  <a:srgbClr val="FF0000"/>
                </a:solidFill>
              </a:rPr>
              <a:t>well documented method </a:t>
            </a:r>
            <a:r>
              <a:rPr lang="en-US" sz="4500" dirty="0" smtClean="0"/>
              <a:t>for participation in CHORUS by publishers and agencies</a:t>
            </a:r>
          </a:p>
          <a:p>
            <a:pPr>
              <a:spcBef>
                <a:spcPts val="360"/>
              </a:spcBef>
            </a:pPr>
            <a:r>
              <a:rPr lang="en-US" sz="4500" dirty="0" smtClean="0"/>
              <a:t>Help </a:t>
            </a:r>
            <a:r>
              <a:rPr lang="en-US" sz="4500" dirty="0" smtClean="0">
                <a:solidFill>
                  <a:srgbClr val="FF0000"/>
                </a:solidFill>
              </a:rPr>
              <a:t>facilitate open discussion </a:t>
            </a:r>
            <a:r>
              <a:rPr lang="en-US" sz="4500" dirty="0" smtClean="0"/>
              <a:t>between publishers, agencies, institutions, libraries, researchers and public stakeholders by analyzing and </a:t>
            </a:r>
            <a:r>
              <a:rPr lang="en-US" sz="4500" dirty="0" smtClean="0">
                <a:solidFill>
                  <a:srgbClr val="FF0000"/>
                </a:solidFill>
              </a:rPr>
              <a:t>making the pilot system public</a:t>
            </a:r>
          </a:p>
          <a:p>
            <a:endParaRPr lang="en-US" dirty="0"/>
          </a:p>
        </p:txBody>
      </p:sp>
    </p:spTree>
    <p:extLst>
      <p:ext uri="{BB962C8B-B14F-4D97-AF65-F5344CB8AC3E}">
        <p14:creationId xmlns:p14="http://schemas.microsoft.com/office/powerpoint/2010/main" val="138019864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solidFill>
                  <a:srgbClr val="1F497D"/>
                </a:solidFill>
                <a:effectLst>
                  <a:outerShdw blurRad="38100" dist="38100" dir="2700000" algn="tl">
                    <a:srgbClr val="000000">
                      <a:alpha val="43137"/>
                    </a:srgbClr>
                  </a:outerShdw>
                </a:effectLst>
              </a:rPr>
              <a:t>What Do Publishers Need To Do?</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a:t>Become a </a:t>
            </a:r>
            <a:r>
              <a:rPr lang="en-US" dirty="0" smtClean="0"/>
              <a:t>signatory </a:t>
            </a:r>
            <a:r>
              <a:rPr lang="en-US" dirty="0"/>
              <a:t>of CHORUS</a:t>
            </a:r>
          </a:p>
          <a:p>
            <a:r>
              <a:rPr lang="en-US" dirty="0"/>
              <a:t>Become a member of </a:t>
            </a:r>
            <a:r>
              <a:rPr lang="en-US" dirty="0" err="1"/>
              <a:t>CrossRef</a:t>
            </a:r>
            <a:endParaRPr lang="en-US" dirty="0"/>
          </a:p>
          <a:p>
            <a:r>
              <a:rPr lang="en-US" dirty="0"/>
              <a:t>Sign up for </a:t>
            </a:r>
            <a:r>
              <a:rPr lang="en-US" dirty="0" err="1"/>
              <a:t>FundRef</a:t>
            </a:r>
            <a:r>
              <a:rPr lang="en-US" dirty="0"/>
              <a:t> as part of </a:t>
            </a:r>
            <a:r>
              <a:rPr lang="en-US" dirty="0" err="1"/>
              <a:t>CrossRef</a:t>
            </a:r>
            <a:r>
              <a:rPr lang="en-US" dirty="0"/>
              <a:t> membership</a:t>
            </a:r>
          </a:p>
          <a:p>
            <a:r>
              <a:rPr lang="en-US" dirty="0"/>
              <a:t>Submit Agency Related data to </a:t>
            </a:r>
            <a:r>
              <a:rPr lang="en-US" dirty="0" err="1"/>
              <a:t>FundRef</a:t>
            </a:r>
            <a:r>
              <a:rPr lang="en-US" dirty="0"/>
              <a:t> for all new content</a:t>
            </a:r>
          </a:p>
          <a:p>
            <a:r>
              <a:rPr lang="en-US" dirty="0"/>
              <a:t>Send License and Embargo </a:t>
            </a:r>
            <a:r>
              <a:rPr lang="en-US" dirty="0" smtClean="0"/>
              <a:t>metadata </a:t>
            </a:r>
            <a:r>
              <a:rPr lang="en-US" dirty="0"/>
              <a:t>to </a:t>
            </a:r>
            <a:r>
              <a:rPr lang="en-US" dirty="0" err="1" smtClean="0"/>
              <a:t>CrossRef</a:t>
            </a:r>
            <a:r>
              <a:rPr lang="en-US" dirty="0" smtClean="0"/>
              <a:t> </a:t>
            </a:r>
          </a:p>
          <a:p>
            <a:r>
              <a:rPr lang="en-US" dirty="0" smtClean="0"/>
              <a:t>Deposit </a:t>
            </a:r>
            <a:r>
              <a:rPr lang="en-US" dirty="0"/>
              <a:t>full text URIs with </a:t>
            </a:r>
            <a:r>
              <a:rPr lang="en-US" dirty="0" err="1"/>
              <a:t>CrossRef</a:t>
            </a:r>
            <a:r>
              <a:rPr lang="en-US" dirty="0"/>
              <a:t> Prospect</a:t>
            </a:r>
          </a:p>
          <a:p>
            <a:r>
              <a:rPr lang="en-US" dirty="0"/>
              <a:t>Sign CHORUS </a:t>
            </a:r>
            <a:r>
              <a:rPr lang="en-US" dirty="0" smtClean="0"/>
              <a:t>Pilot Agreement</a:t>
            </a:r>
            <a:endParaRPr lang="en-US" dirty="0"/>
          </a:p>
          <a:p>
            <a:r>
              <a:rPr lang="en-US" dirty="0"/>
              <a:t>Send relevant content to host archive service </a:t>
            </a:r>
          </a:p>
        </p:txBody>
      </p:sp>
      <p:sp>
        <p:nvSpPr>
          <p:cNvPr id="4"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34</a:t>
            </a:fld>
            <a:endParaRPr lang="en-US" dirty="0"/>
          </a:p>
        </p:txBody>
      </p:sp>
    </p:spTree>
    <p:extLst>
      <p:ext uri="{BB962C8B-B14F-4D97-AF65-F5344CB8AC3E}">
        <p14:creationId xmlns:p14="http://schemas.microsoft.com/office/powerpoint/2010/main" val="237407157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a:xfrm>
            <a:off x="304800" y="2133600"/>
            <a:ext cx="1371600" cy="2024380"/>
          </a:xfrm>
          <a:prstGeom prst="homePlate">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dirty="0" smtClean="0">
                <a:solidFill>
                  <a:srgbClr val="000000"/>
                </a:solidFill>
              </a:rPr>
              <a:t>Ramp up</a:t>
            </a:r>
          </a:p>
          <a:p>
            <a:pPr algn="ctr"/>
            <a:r>
              <a:rPr lang="en-US" dirty="0" smtClean="0">
                <a:solidFill>
                  <a:srgbClr val="000000"/>
                </a:solidFill>
              </a:rPr>
              <a:t>Jan – </a:t>
            </a:r>
          </a:p>
          <a:p>
            <a:pPr algn="ctr"/>
            <a:r>
              <a:rPr lang="en-US" dirty="0" smtClean="0">
                <a:solidFill>
                  <a:srgbClr val="000000"/>
                </a:solidFill>
              </a:rPr>
              <a:t>June 2013</a:t>
            </a:r>
            <a:endParaRPr lang="en-US" dirty="0">
              <a:solidFill>
                <a:srgbClr val="000000"/>
              </a:solidFill>
            </a:endParaRPr>
          </a:p>
        </p:txBody>
      </p:sp>
      <p:sp>
        <p:nvSpPr>
          <p:cNvPr id="8" name="Chevron 7"/>
          <p:cNvSpPr/>
          <p:nvPr/>
        </p:nvSpPr>
        <p:spPr>
          <a:xfrm>
            <a:off x="1116878" y="2133600"/>
            <a:ext cx="1931122" cy="2024380"/>
          </a:xfrm>
          <a:prstGeom prst="chevron">
            <a:avLst>
              <a:gd name="adj" fmla="val 34944"/>
            </a:avLst>
          </a:prstGeom>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p>
        </p:txBody>
      </p:sp>
      <p:sp>
        <p:nvSpPr>
          <p:cNvPr id="10" name="TextBox 9"/>
          <p:cNvSpPr txBox="1"/>
          <p:nvPr/>
        </p:nvSpPr>
        <p:spPr>
          <a:xfrm>
            <a:off x="1676400" y="2514600"/>
            <a:ext cx="1123212" cy="1200329"/>
          </a:xfrm>
          <a:prstGeom prst="rect">
            <a:avLst/>
          </a:prstGeom>
          <a:noFill/>
        </p:spPr>
        <p:txBody>
          <a:bodyPr wrap="none" rtlCol="0">
            <a:spAutoFit/>
          </a:bodyPr>
          <a:lstStyle/>
          <a:p>
            <a:pPr algn="ctr"/>
            <a:r>
              <a:rPr lang="en-US" dirty="0" smtClean="0"/>
              <a:t>Proof of</a:t>
            </a:r>
          </a:p>
          <a:p>
            <a:pPr algn="ctr"/>
            <a:r>
              <a:rPr lang="en-US" dirty="0" smtClean="0"/>
              <a:t>Concept</a:t>
            </a:r>
          </a:p>
          <a:p>
            <a:pPr algn="ctr"/>
            <a:r>
              <a:rPr lang="en-US" dirty="0" smtClean="0"/>
              <a:t>Delivered </a:t>
            </a:r>
            <a:br>
              <a:rPr lang="en-US" dirty="0" smtClean="0"/>
            </a:br>
            <a:r>
              <a:rPr lang="en-US" dirty="0" smtClean="0"/>
              <a:t>30 Aug</a:t>
            </a:r>
          </a:p>
        </p:txBody>
      </p:sp>
      <p:sp>
        <p:nvSpPr>
          <p:cNvPr id="11" name="Chevron 10"/>
          <p:cNvSpPr/>
          <p:nvPr/>
        </p:nvSpPr>
        <p:spPr>
          <a:xfrm>
            <a:off x="3810000" y="2133600"/>
            <a:ext cx="2133600" cy="2024380"/>
          </a:xfrm>
          <a:prstGeom prst="chevron">
            <a:avLst>
              <a:gd name="adj" fmla="val 32434"/>
            </a:avLst>
          </a:prstGeom>
          <a:solidFill>
            <a:srgbClr val="558ED5"/>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p>
        </p:txBody>
      </p:sp>
      <p:sp>
        <p:nvSpPr>
          <p:cNvPr id="12" name="TextBox 11"/>
          <p:cNvSpPr txBox="1"/>
          <p:nvPr/>
        </p:nvSpPr>
        <p:spPr>
          <a:xfrm>
            <a:off x="4473194" y="2438400"/>
            <a:ext cx="1013206" cy="1477328"/>
          </a:xfrm>
          <a:prstGeom prst="rect">
            <a:avLst/>
          </a:prstGeom>
          <a:noFill/>
        </p:spPr>
        <p:txBody>
          <a:bodyPr wrap="none" rtlCol="0">
            <a:spAutoFit/>
          </a:bodyPr>
          <a:lstStyle/>
          <a:p>
            <a:pPr algn="ctr"/>
            <a:r>
              <a:rPr lang="en-US" dirty="0" smtClean="0">
                <a:solidFill>
                  <a:srgbClr val="FFFFFF"/>
                </a:solidFill>
              </a:rPr>
              <a:t>Pilot </a:t>
            </a:r>
          </a:p>
          <a:p>
            <a:pPr algn="ctr"/>
            <a:r>
              <a:rPr lang="en-US" dirty="0" smtClean="0">
                <a:solidFill>
                  <a:srgbClr val="FFFFFF"/>
                </a:solidFill>
              </a:rPr>
              <a:t>Phase</a:t>
            </a:r>
          </a:p>
          <a:p>
            <a:pPr algn="ctr"/>
            <a:r>
              <a:rPr lang="en-US" dirty="0" smtClean="0">
                <a:solidFill>
                  <a:srgbClr val="FFFFFF"/>
                </a:solidFill>
              </a:rPr>
              <a:t>30 Sept -</a:t>
            </a:r>
          </a:p>
          <a:p>
            <a:pPr algn="ctr"/>
            <a:r>
              <a:rPr lang="en-US" dirty="0" smtClean="0">
                <a:solidFill>
                  <a:srgbClr val="FFFFFF"/>
                </a:solidFill>
              </a:rPr>
              <a:t>31 Dec </a:t>
            </a:r>
          </a:p>
          <a:p>
            <a:pPr algn="ctr"/>
            <a:r>
              <a:rPr lang="en-US" dirty="0" smtClean="0">
                <a:solidFill>
                  <a:srgbClr val="FFFFFF"/>
                </a:solidFill>
              </a:rPr>
              <a:t>2013</a:t>
            </a:r>
          </a:p>
        </p:txBody>
      </p:sp>
      <p:sp>
        <p:nvSpPr>
          <p:cNvPr id="13" name="Chevron 12"/>
          <p:cNvSpPr/>
          <p:nvPr/>
        </p:nvSpPr>
        <p:spPr>
          <a:xfrm>
            <a:off x="5438353" y="2146300"/>
            <a:ext cx="1876847" cy="2024380"/>
          </a:xfrm>
          <a:prstGeom prst="chevron">
            <a:avLst>
              <a:gd name="adj" fmla="val 34622"/>
            </a:avLst>
          </a:prstGeom>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solidFill>
                <a:schemeClr val="bg1"/>
              </a:solidFill>
            </a:endParaRPr>
          </a:p>
        </p:txBody>
      </p:sp>
      <p:sp>
        <p:nvSpPr>
          <p:cNvPr id="14" name="TextBox 13"/>
          <p:cNvSpPr txBox="1"/>
          <p:nvPr/>
        </p:nvSpPr>
        <p:spPr>
          <a:xfrm>
            <a:off x="6000125" y="2514600"/>
            <a:ext cx="1010275" cy="1200329"/>
          </a:xfrm>
          <a:prstGeom prst="rect">
            <a:avLst/>
          </a:prstGeom>
          <a:noFill/>
        </p:spPr>
        <p:txBody>
          <a:bodyPr wrap="none" rtlCol="0">
            <a:spAutoFit/>
          </a:bodyPr>
          <a:lstStyle/>
          <a:p>
            <a:pPr algn="ctr"/>
            <a:r>
              <a:rPr lang="en-US" dirty="0" smtClean="0">
                <a:solidFill>
                  <a:srgbClr val="FFFFFF"/>
                </a:solidFill>
              </a:rPr>
              <a:t>Pilot </a:t>
            </a:r>
          </a:p>
          <a:p>
            <a:pPr algn="ctr"/>
            <a:r>
              <a:rPr lang="en-US" dirty="0" smtClean="0">
                <a:solidFill>
                  <a:srgbClr val="FFFFFF"/>
                </a:solidFill>
              </a:rPr>
              <a:t>Review</a:t>
            </a:r>
          </a:p>
          <a:p>
            <a:pPr algn="ctr"/>
            <a:r>
              <a:rPr lang="en-US" dirty="0" smtClean="0">
                <a:solidFill>
                  <a:srgbClr val="FFFFFF"/>
                </a:solidFill>
              </a:rPr>
              <a:t>Begins</a:t>
            </a:r>
          </a:p>
          <a:p>
            <a:pPr algn="ctr"/>
            <a:r>
              <a:rPr lang="en-US" dirty="0" smtClean="0">
                <a:solidFill>
                  <a:srgbClr val="FFFFFF"/>
                </a:solidFill>
              </a:rPr>
              <a:t>Jan 2014</a:t>
            </a:r>
          </a:p>
        </p:txBody>
      </p:sp>
      <p:sp>
        <p:nvSpPr>
          <p:cNvPr id="15" name="Chevron 14"/>
          <p:cNvSpPr/>
          <p:nvPr/>
        </p:nvSpPr>
        <p:spPr>
          <a:xfrm>
            <a:off x="6858000" y="2166620"/>
            <a:ext cx="2057400" cy="2024380"/>
          </a:xfrm>
          <a:prstGeom prst="chevron">
            <a:avLst>
              <a:gd name="adj" fmla="val 31179"/>
            </a:avLst>
          </a:prstGeom>
          <a:solidFill>
            <a:schemeClr val="tx2"/>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p>
        </p:txBody>
      </p:sp>
      <p:sp>
        <p:nvSpPr>
          <p:cNvPr id="16" name="TextBox 15"/>
          <p:cNvSpPr txBox="1"/>
          <p:nvPr/>
        </p:nvSpPr>
        <p:spPr>
          <a:xfrm>
            <a:off x="7468911" y="2743200"/>
            <a:ext cx="1217889" cy="923330"/>
          </a:xfrm>
          <a:prstGeom prst="rect">
            <a:avLst/>
          </a:prstGeom>
          <a:noFill/>
        </p:spPr>
        <p:txBody>
          <a:bodyPr wrap="none" rtlCol="0">
            <a:spAutoFit/>
          </a:bodyPr>
          <a:lstStyle/>
          <a:p>
            <a:pPr algn="ctr"/>
            <a:r>
              <a:rPr lang="en-US" dirty="0" smtClean="0">
                <a:solidFill>
                  <a:srgbClr val="FFFFFF"/>
                </a:solidFill>
              </a:rPr>
              <a:t>Production</a:t>
            </a:r>
          </a:p>
          <a:p>
            <a:pPr algn="ctr"/>
            <a:r>
              <a:rPr lang="en-US" dirty="0" smtClean="0">
                <a:solidFill>
                  <a:srgbClr val="FFFFFF"/>
                </a:solidFill>
              </a:rPr>
              <a:t>Early</a:t>
            </a:r>
          </a:p>
          <a:p>
            <a:pPr algn="ctr"/>
            <a:r>
              <a:rPr lang="en-US" dirty="0" smtClean="0">
                <a:solidFill>
                  <a:srgbClr val="FFFFFF"/>
                </a:solidFill>
              </a:rPr>
              <a:t>2014</a:t>
            </a:r>
          </a:p>
        </p:txBody>
      </p:sp>
      <p:pic>
        <p:nvPicPr>
          <p:cNvPr id="17" name="Picture 16" descr="CHORUS LOGO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1674" y="457200"/>
            <a:ext cx="4772526" cy="1295400"/>
          </a:xfrm>
          <a:prstGeom prst="rect">
            <a:avLst/>
          </a:prstGeom>
          <a:ln>
            <a:noFill/>
          </a:ln>
          <a:effectLst>
            <a:outerShdw blurRad="292100" dist="139700" dir="2700000" algn="tl" rotWithShape="0">
              <a:srgbClr val="333333">
                <a:alpha val="65000"/>
              </a:srgbClr>
            </a:outerShdw>
          </a:effectLst>
        </p:spPr>
      </p:pic>
      <p:grpSp>
        <p:nvGrpSpPr>
          <p:cNvPr id="28" name="Group 27"/>
          <p:cNvGrpSpPr/>
          <p:nvPr/>
        </p:nvGrpSpPr>
        <p:grpSpPr>
          <a:xfrm>
            <a:off x="2895600" y="4267200"/>
            <a:ext cx="1469573" cy="1228130"/>
            <a:chOff x="2188027" y="4535269"/>
            <a:chExt cx="1469573" cy="1228130"/>
          </a:xfrm>
        </p:grpSpPr>
        <p:sp>
          <p:nvSpPr>
            <p:cNvPr id="20" name="TextBox 19"/>
            <p:cNvSpPr txBox="1"/>
            <p:nvPr/>
          </p:nvSpPr>
          <p:spPr>
            <a:xfrm>
              <a:off x="2188027" y="4840069"/>
              <a:ext cx="1469573" cy="923330"/>
            </a:xfrm>
            <a:prstGeom prst="rect">
              <a:avLst/>
            </a:prstGeom>
            <a:noFill/>
          </p:spPr>
          <p:txBody>
            <a:bodyPr wrap="none" rtlCol="0">
              <a:spAutoFit/>
            </a:bodyPr>
            <a:lstStyle/>
            <a:p>
              <a:r>
                <a:rPr lang="en-US" dirty="0" smtClean="0"/>
                <a:t>Incorporation </a:t>
              </a:r>
            </a:p>
            <a:p>
              <a:pPr algn="ctr"/>
              <a:r>
                <a:rPr lang="en-US" dirty="0" smtClean="0"/>
                <a:t>of CHOR Inc.</a:t>
              </a:r>
            </a:p>
            <a:p>
              <a:pPr algn="ctr"/>
              <a:r>
                <a:rPr lang="en-US" dirty="0" smtClean="0"/>
                <a:t>1 Oct 2013</a:t>
              </a:r>
              <a:endParaRPr lang="en-US" dirty="0"/>
            </a:p>
          </p:txBody>
        </p:sp>
        <p:cxnSp>
          <p:nvCxnSpPr>
            <p:cNvPr id="22" name="Straight Connector 21"/>
            <p:cNvCxnSpPr>
              <a:endCxn id="20" idx="0"/>
            </p:cNvCxnSpPr>
            <p:nvPr/>
          </p:nvCxnSpPr>
          <p:spPr>
            <a:xfrm>
              <a:off x="2922814" y="4535269"/>
              <a:ext cx="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286000" y="4840069"/>
              <a:ext cx="12192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381000" y="4267200"/>
            <a:ext cx="1393373" cy="1228130"/>
            <a:chOff x="2111827" y="4535269"/>
            <a:chExt cx="1393373" cy="1228130"/>
          </a:xfrm>
        </p:grpSpPr>
        <p:sp>
          <p:nvSpPr>
            <p:cNvPr id="30" name="TextBox 29"/>
            <p:cNvSpPr txBox="1"/>
            <p:nvPr/>
          </p:nvSpPr>
          <p:spPr>
            <a:xfrm>
              <a:off x="2111827" y="4840069"/>
              <a:ext cx="1317526" cy="923330"/>
            </a:xfrm>
            <a:prstGeom prst="rect">
              <a:avLst/>
            </a:prstGeom>
            <a:noFill/>
          </p:spPr>
          <p:txBody>
            <a:bodyPr wrap="none" rtlCol="0">
              <a:spAutoFit/>
            </a:bodyPr>
            <a:lstStyle/>
            <a:p>
              <a:r>
                <a:rPr lang="en-US" dirty="0" smtClean="0"/>
                <a:t>AAP Startup </a:t>
              </a:r>
              <a:br>
                <a:rPr lang="en-US" dirty="0" smtClean="0"/>
              </a:br>
              <a:r>
                <a:rPr lang="en-US" dirty="0" smtClean="0"/>
                <a:t>Funding</a:t>
              </a:r>
            </a:p>
            <a:p>
              <a:pPr algn="ctr"/>
              <a:r>
                <a:rPr lang="en-US" dirty="0" smtClean="0"/>
                <a:t>July 2013</a:t>
              </a:r>
            </a:p>
          </p:txBody>
        </p:sp>
        <p:cxnSp>
          <p:nvCxnSpPr>
            <p:cNvPr id="31" name="Straight Connector 30"/>
            <p:cNvCxnSpPr>
              <a:endCxn id="30" idx="0"/>
            </p:cNvCxnSpPr>
            <p:nvPr/>
          </p:nvCxnSpPr>
          <p:spPr>
            <a:xfrm flipH="1">
              <a:off x="2770590" y="4535269"/>
              <a:ext cx="915"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286000" y="4840069"/>
              <a:ext cx="12192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4290835" y="4267200"/>
            <a:ext cx="1271765" cy="674132"/>
            <a:chOff x="2233435" y="4535269"/>
            <a:chExt cx="1271765" cy="674132"/>
          </a:xfrm>
        </p:grpSpPr>
        <p:sp>
          <p:nvSpPr>
            <p:cNvPr id="34" name="TextBox 33"/>
            <p:cNvSpPr txBox="1"/>
            <p:nvPr/>
          </p:nvSpPr>
          <p:spPr>
            <a:xfrm>
              <a:off x="2233435" y="4840069"/>
              <a:ext cx="1271765" cy="369332"/>
            </a:xfrm>
            <a:prstGeom prst="rect">
              <a:avLst/>
            </a:prstGeom>
            <a:noFill/>
          </p:spPr>
          <p:txBody>
            <a:bodyPr wrap="none" rtlCol="0">
              <a:spAutoFit/>
            </a:bodyPr>
            <a:lstStyle/>
            <a:p>
              <a:pPr algn="ctr"/>
              <a:r>
                <a:rPr lang="en-US" dirty="0" smtClean="0"/>
                <a:t>Fundraising</a:t>
              </a:r>
              <a:endParaRPr lang="en-US" dirty="0"/>
            </a:p>
          </p:txBody>
        </p:sp>
        <p:cxnSp>
          <p:nvCxnSpPr>
            <p:cNvPr id="35" name="Straight Connector 34"/>
            <p:cNvCxnSpPr>
              <a:endCxn id="34" idx="0"/>
            </p:cNvCxnSpPr>
            <p:nvPr/>
          </p:nvCxnSpPr>
          <p:spPr>
            <a:xfrm>
              <a:off x="2869318" y="4535269"/>
              <a:ext cx="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286000" y="4840069"/>
              <a:ext cx="12192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39" name="Chevron 38"/>
          <p:cNvSpPr/>
          <p:nvPr/>
        </p:nvSpPr>
        <p:spPr>
          <a:xfrm>
            <a:off x="2514600" y="2133600"/>
            <a:ext cx="1828800" cy="2024380"/>
          </a:xfrm>
          <a:prstGeom prst="chevron">
            <a:avLst>
              <a:gd name="adj" fmla="val 37453"/>
            </a:avLst>
          </a:prstGeom>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endParaRPr lang="en-US" dirty="0"/>
          </a:p>
        </p:txBody>
      </p:sp>
      <p:sp>
        <p:nvSpPr>
          <p:cNvPr id="40" name="TextBox 39"/>
          <p:cNvSpPr txBox="1"/>
          <p:nvPr/>
        </p:nvSpPr>
        <p:spPr>
          <a:xfrm>
            <a:off x="2955401" y="2408872"/>
            <a:ext cx="1083199" cy="1477328"/>
          </a:xfrm>
          <a:prstGeom prst="rect">
            <a:avLst/>
          </a:prstGeom>
          <a:noFill/>
        </p:spPr>
        <p:txBody>
          <a:bodyPr wrap="none" rtlCol="0">
            <a:spAutoFit/>
          </a:bodyPr>
          <a:lstStyle/>
          <a:p>
            <a:pPr algn="ctr"/>
            <a:r>
              <a:rPr lang="en-US" dirty="0" smtClean="0">
                <a:solidFill>
                  <a:srgbClr val="000000"/>
                </a:solidFill>
              </a:rPr>
              <a:t>Pilot </a:t>
            </a:r>
            <a:br>
              <a:rPr lang="en-US" dirty="0" smtClean="0">
                <a:solidFill>
                  <a:srgbClr val="000000"/>
                </a:solidFill>
              </a:rPr>
            </a:br>
            <a:r>
              <a:rPr lang="en-US" dirty="0" smtClean="0">
                <a:solidFill>
                  <a:srgbClr val="000000"/>
                </a:solidFill>
              </a:rPr>
              <a:t>Tech</a:t>
            </a:r>
          </a:p>
          <a:p>
            <a:pPr algn="ctr"/>
            <a:r>
              <a:rPr lang="en-US" dirty="0" smtClean="0">
                <a:solidFill>
                  <a:srgbClr val="000000"/>
                </a:solidFill>
              </a:rPr>
              <a:t>Build</a:t>
            </a:r>
          </a:p>
          <a:p>
            <a:pPr algn="ctr"/>
            <a:r>
              <a:rPr lang="en-US" dirty="0" smtClean="0">
                <a:solidFill>
                  <a:srgbClr val="000000"/>
                </a:solidFill>
              </a:rPr>
              <a:t>Delivered</a:t>
            </a:r>
            <a:br>
              <a:rPr lang="en-US" dirty="0" smtClean="0">
                <a:solidFill>
                  <a:srgbClr val="000000"/>
                </a:solidFill>
              </a:rPr>
            </a:br>
            <a:r>
              <a:rPr lang="en-US" dirty="0" smtClean="0">
                <a:solidFill>
                  <a:srgbClr val="000000"/>
                </a:solidFill>
              </a:rPr>
              <a:t> 30 Sept </a:t>
            </a:r>
          </a:p>
        </p:txBody>
      </p:sp>
    </p:spTree>
    <p:extLst>
      <p:ext uri="{BB962C8B-B14F-4D97-AF65-F5344CB8AC3E}">
        <p14:creationId xmlns:p14="http://schemas.microsoft.com/office/powerpoint/2010/main" val="152212672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Shot 2013-10-07 at 6.21.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908"/>
            <a:ext cx="9144000" cy="6731892"/>
          </a:xfrm>
          <a:prstGeom prst="rect">
            <a:avLst/>
          </a:prstGeom>
        </p:spPr>
      </p:pic>
    </p:spTree>
    <p:extLst>
      <p:ext uri="{BB962C8B-B14F-4D97-AF65-F5344CB8AC3E}">
        <p14:creationId xmlns:p14="http://schemas.microsoft.com/office/powerpoint/2010/main" val="22735173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44775"/>
            <a:ext cx="7772400" cy="1470025"/>
          </a:xfrm>
        </p:spPr>
        <p:txBody>
          <a:bodyPr/>
          <a:lstStyle/>
          <a:p>
            <a:r>
              <a:rPr lang="en-US" b="1" dirty="0" smtClean="0">
                <a:solidFill>
                  <a:schemeClr val="accent1">
                    <a:lumMod val="50000"/>
                  </a:schemeClr>
                </a:solidFill>
              </a:rPr>
              <a:t>Sign up today! </a:t>
            </a:r>
            <a:r>
              <a:rPr lang="en-US" b="1" dirty="0" err="1">
                <a:solidFill>
                  <a:schemeClr val="accent1">
                    <a:lumMod val="50000"/>
                  </a:schemeClr>
                </a:solidFill>
              </a:rPr>
              <a:t>www.chorusaccess.org</a:t>
            </a:r>
            <a:endParaRPr lang="en-US" b="1" dirty="0">
              <a:solidFill>
                <a:schemeClr val="accent1">
                  <a:lumMod val="50000"/>
                </a:schemeClr>
              </a:solidFill>
            </a:endParaRPr>
          </a:p>
        </p:txBody>
      </p:sp>
      <p:sp>
        <p:nvSpPr>
          <p:cNvPr id="3" name="Subtitle 2"/>
          <p:cNvSpPr>
            <a:spLocks noGrp="1"/>
          </p:cNvSpPr>
          <p:nvPr>
            <p:ph type="subTitle" idx="1"/>
          </p:nvPr>
        </p:nvSpPr>
        <p:spPr>
          <a:xfrm>
            <a:off x="1371600" y="4114800"/>
            <a:ext cx="6400800" cy="1752600"/>
          </a:xfrm>
        </p:spPr>
        <p:txBody>
          <a:bodyPr/>
          <a:lstStyle/>
          <a:p>
            <a:r>
              <a:rPr lang="en-US" dirty="0" smtClean="0"/>
              <a:t>or contact me:</a:t>
            </a:r>
          </a:p>
          <a:p>
            <a:r>
              <a:rPr lang="en-US" dirty="0" smtClean="0"/>
              <a:t>Howard Ratner</a:t>
            </a:r>
          </a:p>
          <a:p>
            <a:r>
              <a:rPr lang="en-US" dirty="0" err="1" smtClean="0"/>
              <a:t>hratner@chorusaccess.org</a:t>
            </a:r>
            <a:endParaRPr lang="en-US" dirty="0" smtClean="0"/>
          </a:p>
        </p:txBody>
      </p:sp>
      <p:pic>
        <p:nvPicPr>
          <p:cNvPr id="4" name="Picture 3"/>
          <p:cNvPicPr>
            <a:picLocks noChangeAspect="1"/>
          </p:cNvPicPr>
          <p:nvPr/>
        </p:nvPicPr>
        <p:blipFill>
          <a:blip r:embed="rId3"/>
          <a:stretch>
            <a:fillRect/>
          </a:stretch>
        </p:blipFill>
        <p:spPr>
          <a:xfrm>
            <a:off x="990600" y="479044"/>
            <a:ext cx="7239000" cy="1959356"/>
          </a:xfrm>
          <a:prstGeom prst="rect">
            <a:avLst/>
          </a:prstGeom>
          <a:effectLst>
            <a:outerShdw blurRad="50800" dist="76200" dir="2700000" algn="tl" rotWithShape="0">
              <a:srgbClr val="000000">
                <a:alpha val="43000"/>
              </a:srgbClr>
            </a:outerShdw>
          </a:effectLst>
        </p:spPr>
      </p:pic>
      <p:sp>
        <p:nvSpPr>
          <p:cNvPr id="5"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37</a:t>
            </a:fld>
            <a:endParaRPr lang="en-US" dirty="0"/>
          </a:p>
        </p:txBody>
      </p:sp>
    </p:spTree>
    <p:extLst>
      <p:ext uri="{BB962C8B-B14F-4D97-AF65-F5344CB8AC3E}">
        <p14:creationId xmlns:p14="http://schemas.microsoft.com/office/powerpoint/2010/main" val="151808897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376092"/>
                </a:solidFill>
              </a:rPr>
              <a:t>Appendix</a:t>
            </a:r>
            <a:endParaRPr lang="en-US" b="1" dirty="0">
              <a:solidFill>
                <a:srgbClr val="376092"/>
              </a:solidFill>
            </a:endParaRP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38</a:t>
            </a:fld>
            <a:endParaRPr lang="en-US" dirty="0"/>
          </a:p>
        </p:txBody>
      </p:sp>
      <p:pic>
        <p:nvPicPr>
          <p:cNvPr id="5" name="Picture 4" descr="CHORUS LOGO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9274" y="914400"/>
            <a:ext cx="4772526" cy="129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77671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1600200"/>
            <a:ext cx="8229600" cy="728045"/>
          </a:xfrm>
        </p:spPr>
        <p:txBody>
          <a:bodyPr lIns="0" tIns="0" rIns="0" bIns="0" anchor="t">
            <a:noAutofit/>
          </a:bodyPr>
          <a:lstStyle/>
          <a:p>
            <a:pPr algn="l"/>
            <a:r>
              <a:rPr lang="en-US" sz="3200" b="1" dirty="0" smtClean="0">
                <a:solidFill>
                  <a:srgbClr val="1F497D"/>
                </a:solidFill>
                <a:cs typeface="Arial"/>
              </a:rPr>
              <a:t>Steering </a:t>
            </a:r>
            <a:r>
              <a:rPr lang="en-US" sz="3200" b="1" dirty="0">
                <a:solidFill>
                  <a:srgbClr val="1F497D"/>
                </a:solidFill>
                <a:cs typeface="Arial"/>
              </a:rPr>
              <a:t>C</a:t>
            </a:r>
            <a:r>
              <a:rPr lang="en-US" sz="3200" b="1" dirty="0" smtClean="0">
                <a:solidFill>
                  <a:srgbClr val="1F497D"/>
                </a:solidFill>
                <a:cs typeface="Arial"/>
              </a:rPr>
              <a:t>ommittee</a:t>
            </a:r>
            <a:endParaRPr lang="en-US" sz="3200" dirty="0" smtClean="0">
              <a:solidFill>
                <a:srgbClr val="1F497D"/>
              </a:solidFill>
              <a:cs typeface="Arial"/>
            </a:endParaRPr>
          </a:p>
        </p:txBody>
      </p:sp>
      <p:sp>
        <p:nvSpPr>
          <p:cNvPr id="2" name="Content Placeholder 1"/>
          <p:cNvSpPr>
            <a:spLocks noGrp="1"/>
          </p:cNvSpPr>
          <p:nvPr>
            <p:ph sz="half" idx="1"/>
          </p:nvPr>
        </p:nvSpPr>
        <p:spPr>
          <a:xfrm>
            <a:off x="533400" y="2209800"/>
            <a:ext cx="4648200" cy="2620963"/>
          </a:xfrm>
        </p:spPr>
        <p:txBody>
          <a:bodyPr>
            <a:noAutofit/>
          </a:bodyPr>
          <a:lstStyle/>
          <a:p>
            <a:pPr marL="0" indent="0">
              <a:spcBef>
                <a:spcPts val="600"/>
              </a:spcBef>
              <a:buNone/>
            </a:pPr>
            <a:r>
              <a:rPr lang="en-US" sz="2000" b="1" dirty="0">
                <a:solidFill>
                  <a:srgbClr val="17375E"/>
                </a:solidFill>
                <a:cs typeface="Arial"/>
              </a:rPr>
              <a:t>David </a:t>
            </a:r>
            <a:r>
              <a:rPr lang="en-US" sz="2000" b="1" dirty="0" err="1">
                <a:solidFill>
                  <a:srgbClr val="17375E"/>
                </a:solidFill>
                <a:cs typeface="Arial"/>
              </a:rPr>
              <a:t>Crotty</a:t>
            </a:r>
            <a:r>
              <a:rPr lang="en-US" sz="2000" b="1" dirty="0">
                <a:solidFill>
                  <a:srgbClr val="17375E"/>
                </a:solidFill>
                <a:cs typeface="Arial"/>
              </a:rPr>
              <a:t>, </a:t>
            </a:r>
            <a:r>
              <a:rPr lang="en-US" sz="2000" dirty="0">
                <a:solidFill>
                  <a:schemeClr val="accent1">
                    <a:lumMod val="75000"/>
                  </a:schemeClr>
                </a:solidFill>
                <a:cs typeface="Arial"/>
              </a:rPr>
              <a:t>Oxford University Press</a:t>
            </a:r>
          </a:p>
          <a:p>
            <a:pPr marL="0" indent="0">
              <a:spcBef>
                <a:spcPts val="600"/>
              </a:spcBef>
              <a:buNone/>
            </a:pPr>
            <a:r>
              <a:rPr lang="en-US" sz="2000" b="1" dirty="0" smtClean="0">
                <a:solidFill>
                  <a:srgbClr val="17375E"/>
                </a:solidFill>
                <a:cs typeface="Arial"/>
              </a:rPr>
              <a:t>Scott </a:t>
            </a:r>
            <a:r>
              <a:rPr lang="en-US" sz="2000" b="1" dirty="0" err="1">
                <a:solidFill>
                  <a:srgbClr val="17375E"/>
                </a:solidFill>
                <a:cs typeface="Arial"/>
              </a:rPr>
              <a:t>Delman</a:t>
            </a:r>
            <a:r>
              <a:rPr lang="en-US" sz="2000" b="1" dirty="0">
                <a:solidFill>
                  <a:srgbClr val="17375E"/>
                </a:solidFill>
                <a:cs typeface="Arial"/>
              </a:rPr>
              <a:t>, </a:t>
            </a:r>
            <a:r>
              <a:rPr lang="en-US" sz="2000" dirty="0">
                <a:solidFill>
                  <a:schemeClr val="accent1">
                    <a:lumMod val="75000"/>
                  </a:schemeClr>
                </a:solidFill>
                <a:cs typeface="Arial"/>
              </a:rPr>
              <a:t>ACM</a:t>
            </a:r>
          </a:p>
          <a:p>
            <a:pPr marL="0" indent="0">
              <a:spcBef>
                <a:spcPts val="600"/>
              </a:spcBef>
              <a:buNone/>
            </a:pPr>
            <a:r>
              <a:rPr lang="en-US" sz="2000" b="1" dirty="0">
                <a:solidFill>
                  <a:srgbClr val="17375E"/>
                </a:solidFill>
                <a:cs typeface="Arial"/>
              </a:rPr>
              <a:t>Fred </a:t>
            </a:r>
            <a:r>
              <a:rPr lang="en-US" sz="2000" b="1" dirty="0" err="1">
                <a:solidFill>
                  <a:srgbClr val="17375E"/>
                </a:solidFill>
                <a:cs typeface="Arial"/>
              </a:rPr>
              <a:t>Dylla</a:t>
            </a:r>
            <a:r>
              <a:rPr lang="en-US" sz="2000" b="1" dirty="0">
                <a:solidFill>
                  <a:srgbClr val="17375E"/>
                </a:solidFill>
                <a:cs typeface="Arial"/>
              </a:rPr>
              <a:t>, </a:t>
            </a:r>
            <a:r>
              <a:rPr lang="en-US" sz="2000" dirty="0">
                <a:solidFill>
                  <a:schemeClr val="accent1">
                    <a:lumMod val="75000"/>
                  </a:schemeClr>
                </a:solidFill>
                <a:cs typeface="Arial"/>
              </a:rPr>
              <a:t>American Institute of Physics</a:t>
            </a:r>
          </a:p>
          <a:p>
            <a:pPr marL="0" indent="0">
              <a:spcBef>
                <a:spcPts val="600"/>
              </a:spcBef>
              <a:buNone/>
            </a:pPr>
            <a:r>
              <a:rPr lang="en-US" sz="2000" b="1" dirty="0">
                <a:solidFill>
                  <a:srgbClr val="17375E"/>
                </a:solidFill>
                <a:cs typeface="Arial"/>
              </a:rPr>
              <a:t>Patrick Kelly, </a:t>
            </a:r>
            <a:r>
              <a:rPr lang="en-US" sz="2000" dirty="0">
                <a:solidFill>
                  <a:srgbClr val="376092"/>
                </a:solidFill>
                <a:cs typeface="Arial"/>
              </a:rPr>
              <a:t>John Wiley &amp; Sons</a:t>
            </a:r>
            <a:endParaRPr lang="en-US" sz="2000" b="1" dirty="0">
              <a:solidFill>
                <a:srgbClr val="376092"/>
              </a:solidFill>
              <a:cs typeface="Arial"/>
            </a:endParaRPr>
          </a:p>
          <a:p>
            <a:pPr marL="0" indent="0">
              <a:spcBef>
                <a:spcPts val="600"/>
              </a:spcBef>
              <a:buNone/>
            </a:pPr>
            <a:r>
              <a:rPr lang="en-US" sz="2000" b="1" dirty="0">
                <a:solidFill>
                  <a:srgbClr val="17375E"/>
                </a:solidFill>
                <a:cs typeface="Arial"/>
              </a:rPr>
              <a:t>Thane </a:t>
            </a:r>
            <a:r>
              <a:rPr lang="en-US" sz="2000" b="1" dirty="0" err="1">
                <a:solidFill>
                  <a:srgbClr val="17375E"/>
                </a:solidFill>
                <a:cs typeface="Arial"/>
              </a:rPr>
              <a:t>Kerner</a:t>
            </a:r>
            <a:r>
              <a:rPr lang="en-US" sz="2000" b="1" dirty="0">
                <a:solidFill>
                  <a:srgbClr val="17375E"/>
                </a:solidFill>
                <a:cs typeface="Arial"/>
              </a:rPr>
              <a:t>, </a:t>
            </a:r>
            <a:r>
              <a:rPr lang="en-US" sz="2000" dirty="0" err="1">
                <a:solidFill>
                  <a:srgbClr val="376092"/>
                </a:solidFill>
                <a:cs typeface="Arial"/>
              </a:rPr>
              <a:t>Silverchair</a:t>
            </a:r>
            <a:r>
              <a:rPr lang="en-US" sz="2000" dirty="0">
                <a:solidFill>
                  <a:srgbClr val="376092"/>
                </a:solidFill>
                <a:cs typeface="Arial"/>
              </a:rPr>
              <a:t> </a:t>
            </a:r>
            <a:endParaRPr lang="en-US" sz="2000" dirty="0" smtClean="0">
              <a:solidFill>
                <a:srgbClr val="376092"/>
              </a:solidFill>
              <a:cs typeface="Arial"/>
            </a:endParaRPr>
          </a:p>
          <a:p>
            <a:pPr marL="0" indent="0">
              <a:spcBef>
                <a:spcPts val="600"/>
              </a:spcBef>
              <a:buNone/>
            </a:pPr>
            <a:r>
              <a:rPr lang="en-US" sz="2000" b="1" dirty="0" smtClean="0">
                <a:solidFill>
                  <a:srgbClr val="17375E"/>
                </a:solidFill>
                <a:cs typeface="Arial"/>
              </a:rPr>
              <a:t>Susan </a:t>
            </a:r>
            <a:r>
              <a:rPr lang="en-US" sz="2000" b="1" dirty="0">
                <a:solidFill>
                  <a:srgbClr val="17375E"/>
                </a:solidFill>
                <a:cs typeface="Arial"/>
              </a:rPr>
              <a:t>King, </a:t>
            </a:r>
            <a:r>
              <a:rPr lang="en-US" sz="2000" dirty="0">
                <a:solidFill>
                  <a:srgbClr val="376092"/>
                </a:solidFill>
                <a:cs typeface="Arial"/>
              </a:rPr>
              <a:t>American Chemical </a:t>
            </a:r>
            <a:r>
              <a:rPr lang="en-US" sz="2000" dirty="0" smtClean="0">
                <a:solidFill>
                  <a:srgbClr val="376092"/>
                </a:solidFill>
                <a:cs typeface="Arial"/>
              </a:rPr>
              <a:t>Society</a:t>
            </a:r>
            <a:r>
              <a:rPr lang="en-US" sz="2000" dirty="0">
                <a:solidFill>
                  <a:srgbClr val="376092"/>
                </a:solidFill>
                <a:cs typeface="Arial"/>
              </a:rPr>
              <a:t> </a:t>
            </a:r>
            <a:r>
              <a:rPr lang="en-US" sz="2000" dirty="0" smtClean="0">
                <a:solidFill>
                  <a:srgbClr val="376092"/>
                </a:solidFill>
                <a:cs typeface="Arial"/>
              </a:rPr>
              <a:t>(Chair)</a:t>
            </a:r>
            <a:endParaRPr lang="en-US" sz="2000" dirty="0">
              <a:solidFill>
                <a:srgbClr val="376092"/>
              </a:solidFill>
              <a:cs typeface="Arial"/>
            </a:endParaRPr>
          </a:p>
          <a:p>
            <a:pPr marL="0" indent="0">
              <a:lnSpc>
                <a:spcPct val="150000"/>
              </a:lnSpc>
              <a:buNone/>
            </a:pPr>
            <a:endParaRPr lang="en-US" sz="1600" dirty="0">
              <a:solidFill>
                <a:schemeClr val="accent1">
                  <a:lumMod val="75000"/>
                </a:schemeClr>
              </a:solidFill>
              <a:latin typeface="Arial"/>
              <a:cs typeface="Arial"/>
            </a:endParaRPr>
          </a:p>
          <a:p>
            <a:pPr marL="0" indent="0">
              <a:lnSpc>
                <a:spcPct val="150000"/>
              </a:lnSpc>
              <a:buNone/>
            </a:pPr>
            <a:endParaRPr lang="en-US" sz="1600" dirty="0">
              <a:solidFill>
                <a:schemeClr val="accent1">
                  <a:lumMod val="75000"/>
                </a:schemeClr>
              </a:solidFill>
              <a:latin typeface="Arial"/>
              <a:cs typeface="Arial"/>
            </a:endParaRPr>
          </a:p>
          <a:p>
            <a:pPr marL="0" indent="0">
              <a:buNone/>
            </a:pPr>
            <a:endParaRPr lang="en-US" dirty="0"/>
          </a:p>
        </p:txBody>
      </p:sp>
      <p:sp>
        <p:nvSpPr>
          <p:cNvPr id="3" name="Content Placeholder 2"/>
          <p:cNvSpPr>
            <a:spLocks noGrp="1"/>
          </p:cNvSpPr>
          <p:nvPr>
            <p:ph sz="half" idx="2"/>
          </p:nvPr>
        </p:nvSpPr>
        <p:spPr>
          <a:xfrm>
            <a:off x="5105400" y="2222543"/>
            <a:ext cx="4038600" cy="2882857"/>
          </a:xfrm>
        </p:spPr>
        <p:txBody>
          <a:bodyPr>
            <a:noAutofit/>
          </a:bodyPr>
          <a:lstStyle/>
          <a:p>
            <a:pPr marL="0" indent="0">
              <a:spcBef>
                <a:spcPts val="600"/>
              </a:spcBef>
              <a:buNone/>
            </a:pPr>
            <a:r>
              <a:rPr lang="en-US" sz="2000" b="1" dirty="0">
                <a:solidFill>
                  <a:srgbClr val="17375E"/>
                </a:solidFill>
                <a:cs typeface="Arial"/>
              </a:rPr>
              <a:t>Howard Ratner, </a:t>
            </a:r>
            <a:r>
              <a:rPr lang="en-US" sz="2000" dirty="0">
                <a:solidFill>
                  <a:schemeClr val="accent1">
                    <a:lumMod val="75000"/>
                  </a:schemeClr>
                </a:solidFill>
                <a:cs typeface="Arial"/>
              </a:rPr>
              <a:t>CHORUS</a:t>
            </a:r>
          </a:p>
          <a:p>
            <a:pPr marL="0" indent="0">
              <a:spcBef>
                <a:spcPts val="600"/>
              </a:spcBef>
              <a:buNone/>
            </a:pPr>
            <a:r>
              <a:rPr lang="en-US" sz="2000" b="1" dirty="0">
                <a:solidFill>
                  <a:srgbClr val="17375E"/>
                </a:solidFill>
                <a:cs typeface="Arial"/>
              </a:rPr>
              <a:t>Joe Serene, </a:t>
            </a:r>
            <a:r>
              <a:rPr lang="en-US" sz="2000" dirty="0">
                <a:solidFill>
                  <a:srgbClr val="376092"/>
                </a:solidFill>
                <a:cs typeface="Arial"/>
              </a:rPr>
              <a:t>American Physical Society</a:t>
            </a:r>
          </a:p>
          <a:p>
            <a:pPr marL="0" indent="0">
              <a:spcBef>
                <a:spcPts val="600"/>
              </a:spcBef>
              <a:buNone/>
            </a:pPr>
            <a:r>
              <a:rPr lang="en-US" sz="2000" b="1" dirty="0" smtClean="0">
                <a:solidFill>
                  <a:srgbClr val="17375E"/>
                </a:solidFill>
                <a:cs typeface="Arial"/>
              </a:rPr>
              <a:t>John </a:t>
            </a:r>
            <a:r>
              <a:rPr lang="en-US" sz="2000" b="1" dirty="0" err="1">
                <a:solidFill>
                  <a:srgbClr val="17375E"/>
                </a:solidFill>
                <a:cs typeface="Arial"/>
              </a:rPr>
              <a:t>Tagler</a:t>
            </a:r>
            <a:r>
              <a:rPr lang="en-US" sz="2000" b="1" dirty="0">
                <a:solidFill>
                  <a:srgbClr val="17375E"/>
                </a:solidFill>
                <a:cs typeface="Arial"/>
              </a:rPr>
              <a:t>,</a:t>
            </a:r>
            <a:r>
              <a:rPr lang="en-US" sz="2000" dirty="0">
                <a:solidFill>
                  <a:srgbClr val="17375E"/>
                </a:solidFill>
                <a:cs typeface="Arial"/>
              </a:rPr>
              <a:t> </a:t>
            </a:r>
            <a:r>
              <a:rPr lang="en-US" sz="2000" dirty="0" smtClean="0">
                <a:solidFill>
                  <a:srgbClr val="376092"/>
                </a:solidFill>
                <a:cs typeface="Arial"/>
              </a:rPr>
              <a:t>PSP/AAP</a:t>
            </a:r>
            <a:endParaRPr lang="en-US" sz="2000" dirty="0">
              <a:solidFill>
                <a:srgbClr val="376092"/>
              </a:solidFill>
              <a:cs typeface="Arial"/>
            </a:endParaRPr>
          </a:p>
          <a:p>
            <a:pPr marL="0" indent="0">
              <a:spcBef>
                <a:spcPts val="600"/>
              </a:spcBef>
              <a:buNone/>
            </a:pPr>
            <a:r>
              <a:rPr lang="en-US" sz="2000" b="1" dirty="0">
                <a:solidFill>
                  <a:srgbClr val="17375E"/>
                </a:solidFill>
                <a:cs typeface="Arial"/>
              </a:rPr>
              <a:t>David </a:t>
            </a:r>
            <a:r>
              <a:rPr lang="en-US" sz="2000" b="1" dirty="0" err="1">
                <a:solidFill>
                  <a:srgbClr val="17375E"/>
                </a:solidFill>
                <a:cs typeface="Arial"/>
              </a:rPr>
              <a:t>Weinreich</a:t>
            </a:r>
            <a:r>
              <a:rPr lang="en-US" sz="2000" b="1" dirty="0">
                <a:solidFill>
                  <a:srgbClr val="17375E"/>
                </a:solidFill>
                <a:cs typeface="Arial"/>
              </a:rPr>
              <a:t>, </a:t>
            </a:r>
            <a:r>
              <a:rPr lang="en-US" sz="2000" dirty="0" smtClean="0">
                <a:solidFill>
                  <a:srgbClr val="376092"/>
                </a:solidFill>
                <a:cs typeface="Arial"/>
              </a:rPr>
              <a:t>PSP/AAP</a:t>
            </a:r>
          </a:p>
          <a:p>
            <a:pPr marL="0" indent="0">
              <a:spcBef>
                <a:spcPts val="600"/>
              </a:spcBef>
              <a:buNone/>
            </a:pPr>
            <a:r>
              <a:rPr lang="en-US" sz="2000" b="1" dirty="0" smtClean="0">
                <a:solidFill>
                  <a:srgbClr val="17375E"/>
                </a:solidFill>
                <a:cs typeface="Arial"/>
              </a:rPr>
              <a:t>Alicia </a:t>
            </a:r>
            <a:r>
              <a:rPr lang="en-US" sz="2000" b="1" dirty="0">
                <a:solidFill>
                  <a:srgbClr val="17375E"/>
                </a:solidFill>
                <a:cs typeface="Arial"/>
              </a:rPr>
              <a:t>Wise, </a:t>
            </a:r>
            <a:r>
              <a:rPr lang="en-US" sz="2000" dirty="0">
                <a:solidFill>
                  <a:srgbClr val="376092"/>
                </a:solidFill>
                <a:cs typeface="Arial"/>
              </a:rPr>
              <a:t>Elsevier</a:t>
            </a:r>
          </a:p>
          <a:p>
            <a:pPr marL="0" indent="0">
              <a:spcBef>
                <a:spcPts val="600"/>
              </a:spcBef>
              <a:buNone/>
            </a:pPr>
            <a:r>
              <a:rPr lang="en-US" sz="2000" b="1" dirty="0">
                <a:solidFill>
                  <a:schemeClr val="tx2">
                    <a:lumMod val="75000"/>
                  </a:schemeClr>
                </a:solidFill>
                <a:cs typeface="Arial"/>
              </a:rPr>
              <a:t>Fran </a:t>
            </a:r>
            <a:r>
              <a:rPr lang="en-US" sz="2000" b="1" dirty="0" err="1">
                <a:solidFill>
                  <a:schemeClr val="tx2">
                    <a:lumMod val="75000"/>
                  </a:schemeClr>
                </a:solidFill>
                <a:cs typeface="Arial"/>
              </a:rPr>
              <a:t>Zappulla</a:t>
            </a:r>
            <a:r>
              <a:rPr lang="en-US" sz="2000" b="1" dirty="0">
                <a:solidFill>
                  <a:schemeClr val="tx2">
                    <a:lumMod val="75000"/>
                  </a:schemeClr>
                </a:solidFill>
                <a:cs typeface="Arial"/>
              </a:rPr>
              <a:t>,</a:t>
            </a:r>
            <a:r>
              <a:rPr lang="en-US" sz="2000" dirty="0">
                <a:solidFill>
                  <a:schemeClr val="tx2">
                    <a:lumMod val="75000"/>
                  </a:schemeClr>
                </a:solidFill>
                <a:cs typeface="Arial"/>
              </a:rPr>
              <a:t> </a:t>
            </a:r>
            <a:r>
              <a:rPr lang="en-US" sz="2000" dirty="0">
                <a:solidFill>
                  <a:srgbClr val="376092"/>
                </a:solidFill>
                <a:cs typeface="Arial"/>
              </a:rPr>
              <a:t>IEEE</a:t>
            </a:r>
          </a:p>
        </p:txBody>
      </p:sp>
      <p:sp>
        <p:nvSpPr>
          <p:cNvPr id="6" name="Slide Number Placeholder 3"/>
          <p:cNvSpPr>
            <a:spLocks noGrp="1"/>
          </p:cNvSpPr>
          <p:nvPr>
            <p:ph type="sldNum" sz="quarter" idx="12"/>
          </p:nvPr>
        </p:nvSpPr>
        <p:spPr/>
        <p:txBody>
          <a:bodyPr/>
          <a:lstStyle>
            <a:lvl1pPr>
              <a:defRPr sz="1000">
                <a:latin typeface="Arial"/>
                <a:cs typeface="Arial"/>
              </a:defRPr>
            </a:lvl1pPr>
          </a:lstStyle>
          <a:p>
            <a:fld id="{7910F594-2698-9B46-9EFA-83A2268E26B9}" type="slidenum">
              <a:rPr lang="en-US" smtClean="0"/>
              <a:pPr/>
              <a:t>39</a:t>
            </a:fld>
            <a:endParaRPr lang="en-US" dirty="0"/>
          </a:p>
        </p:txBody>
      </p:sp>
      <p:sp>
        <p:nvSpPr>
          <p:cNvPr id="9" name="Title 1"/>
          <p:cNvSpPr txBox="1">
            <a:spLocks/>
          </p:cNvSpPr>
          <p:nvPr/>
        </p:nvSpPr>
        <p:spPr>
          <a:xfrm>
            <a:off x="609600" y="5334000"/>
            <a:ext cx="7467600" cy="990600"/>
          </a:xfrm>
          <a:prstGeom prst="rect">
            <a:avLst/>
          </a:prstGeom>
        </p:spPr>
        <p:txBody>
          <a:bodyPr vert="horz" lIns="0" tIns="0" rIns="0" bIns="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rgbClr val="376092"/>
                </a:solidFill>
                <a:latin typeface="+mn-lt"/>
                <a:cs typeface="Arial"/>
              </a:rPr>
              <a:t>Advisors</a:t>
            </a:r>
            <a:endParaRPr lang="en-US" sz="2000" dirty="0">
              <a:solidFill>
                <a:srgbClr val="376092"/>
              </a:solidFill>
              <a:latin typeface="+mn-lt"/>
              <a:cs typeface="Arial"/>
            </a:endParaRPr>
          </a:p>
          <a:p>
            <a:pPr algn="l"/>
            <a:r>
              <a:rPr lang="en-US" sz="2000" b="1" dirty="0" smtClean="0">
                <a:solidFill>
                  <a:srgbClr val="1F497D"/>
                </a:solidFill>
                <a:latin typeface="+mn-lt"/>
                <a:cs typeface="Arial"/>
              </a:rPr>
              <a:t>Ed </a:t>
            </a:r>
            <a:r>
              <a:rPr lang="en-US" sz="2000" b="1" dirty="0" err="1" smtClean="0">
                <a:solidFill>
                  <a:srgbClr val="1F497D"/>
                </a:solidFill>
                <a:latin typeface="+mn-lt"/>
                <a:cs typeface="Arial"/>
              </a:rPr>
              <a:t>Pentz</a:t>
            </a:r>
            <a:r>
              <a:rPr lang="en-US" sz="2000" b="1" dirty="0" smtClean="0">
                <a:solidFill>
                  <a:srgbClr val="1F497D"/>
                </a:solidFill>
                <a:latin typeface="+mn-lt"/>
                <a:cs typeface="Arial"/>
              </a:rPr>
              <a:t>, </a:t>
            </a:r>
            <a:r>
              <a:rPr lang="en-US" sz="2000" dirty="0" err="1" smtClean="0">
                <a:solidFill>
                  <a:srgbClr val="376092"/>
                </a:solidFill>
                <a:latin typeface="+mn-lt"/>
                <a:cs typeface="Arial"/>
              </a:rPr>
              <a:t>CrossRef</a:t>
            </a:r>
            <a:endParaRPr lang="en-US" sz="2000" dirty="0" smtClean="0">
              <a:solidFill>
                <a:srgbClr val="376092"/>
              </a:solidFill>
              <a:latin typeface="+mn-lt"/>
              <a:cs typeface="Arial"/>
            </a:endParaRPr>
          </a:p>
        </p:txBody>
      </p:sp>
      <p:pic>
        <p:nvPicPr>
          <p:cNvPr id="7" name="Picture 6" descr="CHORUS LOGO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474" y="304800"/>
            <a:ext cx="4772526" cy="129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14495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accent1">
                    <a:lumMod val="75000"/>
                  </a:schemeClr>
                </a:solidFill>
                <a:effectLst>
                  <a:outerShdw blurRad="38100" dist="38100" dir="2700000" algn="tl">
                    <a:srgbClr val="000000">
                      <a:alpha val="43137"/>
                    </a:srgbClr>
                  </a:outerShdw>
                </a:effectLst>
              </a:rPr>
              <a:t>Personas / Stakeholders</a:t>
            </a:r>
            <a:endParaRPr lang="en-US" b="1" dirty="0">
              <a:solidFill>
                <a:schemeClr val="accent1">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
        <p:nvSpPr>
          <p:cNvPr id="5"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4</a:t>
            </a:fld>
            <a:endParaRPr lang="en-US" dirty="0"/>
          </a:p>
        </p:txBody>
      </p:sp>
      <p:pic>
        <p:nvPicPr>
          <p:cNvPr id="6" name="Picture 5" descr="CHORUS LOGO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1674" y="838200"/>
            <a:ext cx="4772526" cy="129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166918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0"/>
            <a:ext cx="8229600" cy="1143000"/>
          </a:xfrm>
        </p:spPr>
        <p:txBody>
          <a:bodyPr>
            <a:normAutofit/>
          </a:bodyPr>
          <a:lstStyle/>
          <a:p>
            <a:pPr algn="l"/>
            <a:r>
              <a:rPr lang="en-US" sz="3200" b="1" dirty="0" smtClean="0">
                <a:solidFill>
                  <a:srgbClr val="1F497D"/>
                </a:solidFill>
              </a:rPr>
              <a:t>Technical Working Group</a:t>
            </a:r>
            <a:endParaRPr lang="en-US" sz="3200" b="1" dirty="0">
              <a:solidFill>
                <a:srgbClr val="1F497D"/>
              </a:solidFill>
            </a:endParaRPr>
          </a:p>
        </p:txBody>
      </p:sp>
      <p:sp>
        <p:nvSpPr>
          <p:cNvPr id="7" name="Content Placeholder 6"/>
          <p:cNvSpPr>
            <a:spLocks noGrp="1"/>
          </p:cNvSpPr>
          <p:nvPr>
            <p:ph sz="half" idx="1"/>
          </p:nvPr>
        </p:nvSpPr>
        <p:spPr>
          <a:xfrm>
            <a:off x="457200" y="2535649"/>
            <a:ext cx="4038600" cy="2743200"/>
          </a:xfrm>
        </p:spPr>
        <p:txBody>
          <a:bodyPr>
            <a:normAutofit/>
          </a:bodyPr>
          <a:lstStyle/>
          <a:p>
            <a:pPr marL="0" indent="0">
              <a:buNone/>
            </a:pPr>
            <a:r>
              <a:rPr lang="en-US" sz="1800" b="1" dirty="0">
                <a:solidFill>
                  <a:srgbClr val="376092"/>
                </a:solidFill>
              </a:rPr>
              <a:t>Thane </a:t>
            </a:r>
            <a:r>
              <a:rPr lang="en-US" sz="1800" b="1" dirty="0" err="1">
                <a:solidFill>
                  <a:srgbClr val="376092"/>
                </a:solidFill>
              </a:rPr>
              <a:t>Kerner</a:t>
            </a:r>
            <a:r>
              <a:rPr lang="en-US" sz="1800" b="1" dirty="0">
                <a:solidFill>
                  <a:srgbClr val="376092"/>
                </a:solidFill>
              </a:rPr>
              <a:t>, </a:t>
            </a:r>
            <a:r>
              <a:rPr lang="en-US" sz="1800" dirty="0" err="1">
                <a:solidFill>
                  <a:srgbClr val="376092"/>
                </a:solidFill>
              </a:rPr>
              <a:t>Silverchair</a:t>
            </a:r>
            <a:r>
              <a:rPr lang="en-US" sz="1800" dirty="0">
                <a:solidFill>
                  <a:srgbClr val="376092"/>
                </a:solidFill>
              </a:rPr>
              <a:t> (co-chair)</a:t>
            </a:r>
          </a:p>
          <a:p>
            <a:pPr marL="0" indent="0">
              <a:buNone/>
            </a:pPr>
            <a:r>
              <a:rPr lang="en-US" sz="1800" b="1" dirty="0">
                <a:solidFill>
                  <a:srgbClr val="376092"/>
                </a:solidFill>
              </a:rPr>
              <a:t>Howard Ratner, </a:t>
            </a:r>
            <a:r>
              <a:rPr lang="en-US" sz="1800" dirty="0">
                <a:solidFill>
                  <a:srgbClr val="376092"/>
                </a:solidFill>
              </a:rPr>
              <a:t>CHORUS (co-chair</a:t>
            </a:r>
            <a:r>
              <a:rPr lang="en-US" sz="1800" dirty="0" smtClean="0">
                <a:solidFill>
                  <a:srgbClr val="376092"/>
                </a:solidFill>
              </a:rPr>
              <a:t>)</a:t>
            </a:r>
            <a:endParaRPr lang="en-US" sz="1800" b="1" dirty="0" smtClean="0">
              <a:solidFill>
                <a:srgbClr val="376092"/>
              </a:solidFill>
            </a:endParaRPr>
          </a:p>
          <a:p>
            <a:pPr marL="0" indent="0">
              <a:buNone/>
            </a:pPr>
            <a:r>
              <a:rPr lang="en-US" sz="1800" b="1" dirty="0" smtClean="0">
                <a:solidFill>
                  <a:srgbClr val="376092"/>
                </a:solidFill>
              </a:rPr>
              <a:t>Geoffrey </a:t>
            </a:r>
            <a:r>
              <a:rPr lang="en-US" sz="1800" b="1" dirty="0" err="1" smtClean="0">
                <a:solidFill>
                  <a:srgbClr val="376092"/>
                </a:solidFill>
              </a:rPr>
              <a:t>Bilder</a:t>
            </a:r>
            <a:r>
              <a:rPr lang="en-US" sz="1800" b="1" dirty="0" smtClean="0">
                <a:solidFill>
                  <a:srgbClr val="376092"/>
                </a:solidFill>
              </a:rPr>
              <a:t>, </a:t>
            </a:r>
            <a:r>
              <a:rPr lang="en-US" sz="1800" dirty="0" err="1" smtClean="0">
                <a:solidFill>
                  <a:srgbClr val="376092"/>
                </a:solidFill>
              </a:rPr>
              <a:t>CrossRef</a:t>
            </a:r>
            <a:endParaRPr lang="en-US" sz="1800" dirty="0">
              <a:solidFill>
                <a:srgbClr val="376092"/>
              </a:solidFill>
            </a:endParaRPr>
          </a:p>
          <a:p>
            <a:pPr marL="0" indent="0">
              <a:buNone/>
            </a:pPr>
            <a:r>
              <a:rPr lang="en-US" sz="1800" b="1" dirty="0" smtClean="0">
                <a:solidFill>
                  <a:srgbClr val="376092"/>
                </a:solidFill>
              </a:rPr>
              <a:t>Elizabeth </a:t>
            </a:r>
            <a:r>
              <a:rPr lang="en-US" sz="1800" b="1" dirty="0" err="1" smtClean="0">
                <a:solidFill>
                  <a:srgbClr val="376092"/>
                </a:solidFill>
              </a:rPr>
              <a:t>Crellin</a:t>
            </a:r>
            <a:r>
              <a:rPr lang="en-US" sz="1800" b="1" dirty="0" smtClean="0">
                <a:solidFill>
                  <a:srgbClr val="558ED5"/>
                </a:solidFill>
              </a:rPr>
              <a:t>, </a:t>
            </a:r>
            <a:r>
              <a:rPr lang="en-US" sz="1800" dirty="0" smtClean="0">
                <a:solidFill>
                  <a:srgbClr val="376092"/>
                </a:solidFill>
              </a:rPr>
              <a:t>Oxford University Press</a:t>
            </a:r>
          </a:p>
          <a:p>
            <a:pPr marL="0" indent="0">
              <a:buNone/>
            </a:pPr>
            <a:r>
              <a:rPr lang="en-US" sz="1800" b="1" dirty="0">
                <a:solidFill>
                  <a:srgbClr val="376092"/>
                </a:solidFill>
              </a:rPr>
              <a:t>Paul </a:t>
            </a:r>
            <a:r>
              <a:rPr lang="en-US" sz="1800" b="1" dirty="0" err="1" smtClean="0">
                <a:solidFill>
                  <a:srgbClr val="376092"/>
                </a:solidFill>
              </a:rPr>
              <a:t>Dlug</a:t>
            </a:r>
            <a:r>
              <a:rPr lang="en-US" sz="1800" b="1" dirty="0" smtClean="0">
                <a:solidFill>
                  <a:srgbClr val="376092"/>
                </a:solidFill>
              </a:rPr>
              <a:t>, </a:t>
            </a:r>
            <a:r>
              <a:rPr lang="en-US" sz="1800" dirty="0" smtClean="0">
                <a:solidFill>
                  <a:srgbClr val="376092"/>
                </a:solidFill>
              </a:rPr>
              <a:t>American </a:t>
            </a:r>
            <a:r>
              <a:rPr lang="en-US" sz="1800" dirty="0">
                <a:solidFill>
                  <a:srgbClr val="376092"/>
                </a:solidFill>
              </a:rPr>
              <a:t>Physical Society</a:t>
            </a:r>
          </a:p>
          <a:p>
            <a:pPr marL="0" indent="0">
              <a:buNone/>
            </a:pPr>
            <a:r>
              <a:rPr lang="en-US" sz="1800" b="1" dirty="0" smtClean="0">
                <a:solidFill>
                  <a:srgbClr val="376092"/>
                </a:solidFill>
              </a:rPr>
              <a:t>Mark Doyle, </a:t>
            </a:r>
            <a:r>
              <a:rPr lang="en-US" sz="1800" dirty="0" smtClean="0">
                <a:solidFill>
                  <a:srgbClr val="376092"/>
                </a:solidFill>
              </a:rPr>
              <a:t>American </a:t>
            </a:r>
            <a:r>
              <a:rPr lang="en-US" sz="1800" dirty="0">
                <a:solidFill>
                  <a:srgbClr val="376092"/>
                </a:solidFill>
              </a:rPr>
              <a:t>Physical Society</a:t>
            </a:r>
          </a:p>
          <a:p>
            <a:pPr marL="0" indent="0">
              <a:buNone/>
            </a:pPr>
            <a:r>
              <a:rPr lang="en-US" sz="1800" b="1" dirty="0">
                <a:solidFill>
                  <a:srgbClr val="376092"/>
                </a:solidFill>
              </a:rPr>
              <a:t>Gerry </a:t>
            </a:r>
            <a:r>
              <a:rPr lang="en-US" sz="1800" b="1" dirty="0" err="1" smtClean="0">
                <a:solidFill>
                  <a:srgbClr val="376092"/>
                </a:solidFill>
              </a:rPr>
              <a:t>Grenier</a:t>
            </a:r>
            <a:r>
              <a:rPr lang="en-US" sz="1800" b="1" dirty="0" smtClean="0">
                <a:solidFill>
                  <a:srgbClr val="376092"/>
                </a:solidFill>
              </a:rPr>
              <a:t>, </a:t>
            </a:r>
            <a:r>
              <a:rPr lang="en-US" sz="1800" dirty="0" smtClean="0">
                <a:solidFill>
                  <a:srgbClr val="376092"/>
                </a:solidFill>
              </a:rPr>
              <a:t>IEEE</a:t>
            </a:r>
          </a:p>
          <a:p>
            <a:pPr marL="0" indent="0">
              <a:buNone/>
            </a:pPr>
            <a:r>
              <a:rPr lang="en-US" sz="1800" b="1" dirty="0">
                <a:solidFill>
                  <a:srgbClr val="376092"/>
                </a:solidFill>
              </a:rPr>
              <a:t>Wayne Graves, </a:t>
            </a:r>
            <a:r>
              <a:rPr lang="en-US" sz="1800" dirty="0">
                <a:solidFill>
                  <a:srgbClr val="376092"/>
                </a:solidFill>
              </a:rPr>
              <a:t>ACM</a:t>
            </a:r>
          </a:p>
          <a:p>
            <a:pPr marL="0" indent="0">
              <a:buNone/>
            </a:pPr>
            <a:endParaRPr lang="en-US" sz="1600" dirty="0" smtClean="0">
              <a:solidFill>
                <a:srgbClr val="376092"/>
              </a:solidFill>
            </a:endParaRPr>
          </a:p>
        </p:txBody>
      </p:sp>
      <p:sp>
        <p:nvSpPr>
          <p:cNvPr id="2" name="Content Placeholder 1"/>
          <p:cNvSpPr>
            <a:spLocks noGrp="1"/>
          </p:cNvSpPr>
          <p:nvPr>
            <p:ph sz="half" idx="2"/>
          </p:nvPr>
        </p:nvSpPr>
        <p:spPr>
          <a:xfrm>
            <a:off x="4648200" y="2535648"/>
            <a:ext cx="4038600" cy="2743201"/>
          </a:xfrm>
        </p:spPr>
        <p:txBody>
          <a:bodyPr>
            <a:noAutofit/>
          </a:bodyPr>
          <a:lstStyle/>
          <a:p>
            <a:pPr marL="0" indent="0">
              <a:buNone/>
            </a:pPr>
            <a:r>
              <a:rPr lang="en-US" sz="1800" b="1" dirty="0" smtClean="0">
                <a:solidFill>
                  <a:srgbClr val="376092"/>
                </a:solidFill>
              </a:rPr>
              <a:t>David </a:t>
            </a:r>
            <a:r>
              <a:rPr lang="en-US" sz="1800" b="1" dirty="0" err="1">
                <a:solidFill>
                  <a:srgbClr val="376092"/>
                </a:solidFill>
              </a:rPr>
              <a:t>Martinsen</a:t>
            </a:r>
            <a:r>
              <a:rPr lang="en-US" sz="1800" b="1" dirty="0">
                <a:solidFill>
                  <a:srgbClr val="376092"/>
                </a:solidFill>
              </a:rPr>
              <a:t>, </a:t>
            </a:r>
            <a:r>
              <a:rPr lang="en-US" sz="1800" dirty="0">
                <a:solidFill>
                  <a:srgbClr val="376092"/>
                </a:solidFill>
              </a:rPr>
              <a:t>American Chemical Society</a:t>
            </a:r>
          </a:p>
          <a:p>
            <a:pPr marL="0" indent="0">
              <a:buNone/>
            </a:pPr>
            <a:r>
              <a:rPr lang="en-US" sz="1800" b="1" dirty="0" smtClean="0">
                <a:solidFill>
                  <a:srgbClr val="376092"/>
                </a:solidFill>
              </a:rPr>
              <a:t>Chris </a:t>
            </a:r>
            <a:r>
              <a:rPr lang="en-US" sz="1800" b="1" dirty="0">
                <a:solidFill>
                  <a:srgbClr val="376092"/>
                </a:solidFill>
              </a:rPr>
              <a:t>McMahon, </a:t>
            </a:r>
            <a:r>
              <a:rPr lang="en-US" sz="1800" dirty="0">
                <a:solidFill>
                  <a:srgbClr val="376092"/>
                </a:solidFill>
              </a:rPr>
              <a:t>American Institute of Physics</a:t>
            </a:r>
            <a:endParaRPr lang="en-US" sz="1800" b="1" dirty="0">
              <a:solidFill>
                <a:srgbClr val="376092"/>
              </a:solidFill>
            </a:endParaRPr>
          </a:p>
          <a:p>
            <a:pPr marL="0" indent="0">
              <a:buNone/>
            </a:pPr>
            <a:r>
              <a:rPr lang="en-US" sz="1800" b="1" dirty="0" smtClean="0">
                <a:solidFill>
                  <a:srgbClr val="376092"/>
                </a:solidFill>
              </a:rPr>
              <a:t>Chris </a:t>
            </a:r>
            <a:r>
              <a:rPr lang="en-US" sz="1800" b="1" dirty="0" err="1">
                <a:solidFill>
                  <a:srgbClr val="376092"/>
                </a:solidFill>
              </a:rPr>
              <a:t>Shillum</a:t>
            </a:r>
            <a:r>
              <a:rPr lang="en-US" sz="1800" b="1" dirty="0">
                <a:solidFill>
                  <a:srgbClr val="376092"/>
                </a:solidFill>
              </a:rPr>
              <a:t>, </a:t>
            </a:r>
            <a:r>
              <a:rPr lang="en-US" sz="1800" dirty="0">
                <a:solidFill>
                  <a:srgbClr val="376092"/>
                </a:solidFill>
              </a:rPr>
              <a:t>Elsevier</a:t>
            </a:r>
          </a:p>
          <a:p>
            <a:pPr marL="0" indent="0">
              <a:buNone/>
            </a:pPr>
            <a:r>
              <a:rPr lang="en-US" sz="1800" b="1" dirty="0">
                <a:solidFill>
                  <a:srgbClr val="376092"/>
                </a:solidFill>
              </a:rPr>
              <a:t>Evan Owens, </a:t>
            </a:r>
            <a:r>
              <a:rPr lang="en-US" sz="1800" dirty="0">
                <a:solidFill>
                  <a:srgbClr val="376092"/>
                </a:solidFill>
              </a:rPr>
              <a:t>American Institute of Physics</a:t>
            </a:r>
          </a:p>
          <a:p>
            <a:pPr marL="0" indent="0">
              <a:buNone/>
            </a:pPr>
            <a:r>
              <a:rPr lang="en-US" sz="1800" b="1" dirty="0">
                <a:solidFill>
                  <a:srgbClr val="376092"/>
                </a:solidFill>
              </a:rPr>
              <a:t>Craig Van </a:t>
            </a:r>
            <a:r>
              <a:rPr lang="en-US" sz="1800" b="1" dirty="0" err="1">
                <a:solidFill>
                  <a:srgbClr val="376092"/>
                </a:solidFill>
              </a:rPr>
              <a:t>Dyck</a:t>
            </a:r>
            <a:r>
              <a:rPr lang="en-US" sz="1800" b="1" dirty="0">
                <a:solidFill>
                  <a:srgbClr val="376092"/>
                </a:solidFill>
              </a:rPr>
              <a:t>, </a:t>
            </a:r>
            <a:r>
              <a:rPr lang="en-US" sz="1800" dirty="0">
                <a:solidFill>
                  <a:srgbClr val="376092"/>
                </a:solidFill>
              </a:rPr>
              <a:t>John Wiley &amp; Sons</a:t>
            </a:r>
          </a:p>
          <a:p>
            <a:pPr marL="0" indent="0">
              <a:buNone/>
            </a:pPr>
            <a:r>
              <a:rPr lang="en-US" sz="1800" b="1" dirty="0">
                <a:solidFill>
                  <a:srgbClr val="376092"/>
                </a:solidFill>
              </a:rPr>
              <a:t>John Walker, </a:t>
            </a:r>
            <a:r>
              <a:rPr lang="en-US" sz="1800" dirty="0">
                <a:solidFill>
                  <a:srgbClr val="376092"/>
                </a:solidFill>
              </a:rPr>
              <a:t>John Wiley &amp; </a:t>
            </a:r>
            <a:r>
              <a:rPr lang="en-US" sz="1800" dirty="0" smtClean="0">
                <a:solidFill>
                  <a:srgbClr val="376092"/>
                </a:solidFill>
              </a:rPr>
              <a:t>Sons</a:t>
            </a:r>
            <a:endParaRPr lang="en-US" sz="1800" dirty="0">
              <a:solidFill>
                <a:srgbClr val="376092"/>
              </a:solidFill>
            </a:endParaRPr>
          </a:p>
        </p:txBody>
      </p:sp>
      <p:sp>
        <p:nvSpPr>
          <p:cNvPr id="3" name="TextBox 2"/>
          <p:cNvSpPr txBox="1"/>
          <p:nvPr/>
        </p:nvSpPr>
        <p:spPr>
          <a:xfrm>
            <a:off x="457200" y="5393267"/>
            <a:ext cx="6589139" cy="646331"/>
          </a:xfrm>
          <a:prstGeom prst="rect">
            <a:avLst/>
          </a:prstGeom>
          <a:noFill/>
        </p:spPr>
        <p:txBody>
          <a:bodyPr wrap="none" rtlCol="0">
            <a:spAutoFit/>
          </a:bodyPr>
          <a:lstStyle/>
          <a:p>
            <a:r>
              <a:rPr lang="en-US" dirty="0">
                <a:solidFill>
                  <a:srgbClr val="376092"/>
                </a:solidFill>
              </a:rPr>
              <a:t>Advisors</a:t>
            </a:r>
          </a:p>
          <a:p>
            <a:r>
              <a:rPr lang="en-US" b="1" dirty="0">
                <a:solidFill>
                  <a:srgbClr val="376092"/>
                </a:solidFill>
              </a:rPr>
              <a:t>Mark Martin,  </a:t>
            </a:r>
            <a:r>
              <a:rPr lang="en-US" dirty="0">
                <a:solidFill>
                  <a:srgbClr val="376092"/>
                </a:solidFill>
              </a:rPr>
              <a:t>Office of </a:t>
            </a:r>
            <a:r>
              <a:rPr lang="en-US" dirty="0" smtClean="0">
                <a:solidFill>
                  <a:srgbClr val="376092"/>
                </a:solidFill>
              </a:rPr>
              <a:t>Scientific </a:t>
            </a:r>
            <a:r>
              <a:rPr lang="en-US" dirty="0">
                <a:solidFill>
                  <a:srgbClr val="376092"/>
                </a:solidFill>
              </a:rPr>
              <a:t>and Technical Information, US </a:t>
            </a:r>
            <a:r>
              <a:rPr lang="en-US" dirty="0" smtClean="0">
                <a:solidFill>
                  <a:srgbClr val="376092"/>
                </a:solidFill>
              </a:rPr>
              <a:t>DOE</a:t>
            </a:r>
            <a:endParaRPr lang="en-US" sz="1600" dirty="0"/>
          </a:p>
        </p:txBody>
      </p:sp>
      <p:sp>
        <p:nvSpPr>
          <p:cNvPr id="8" name="Slide Number Placeholder 3"/>
          <p:cNvSpPr>
            <a:spLocks noGrp="1"/>
          </p:cNvSpPr>
          <p:nvPr>
            <p:ph type="sldNum" sz="quarter" idx="12"/>
          </p:nvPr>
        </p:nvSpPr>
        <p:spPr>
          <a:xfrm>
            <a:off x="8546592" y="6248400"/>
            <a:ext cx="368808" cy="365125"/>
          </a:xfrm>
        </p:spPr>
        <p:txBody>
          <a:bodyPr/>
          <a:lstStyle>
            <a:lvl1pPr>
              <a:defRPr sz="1000">
                <a:latin typeface="Arial"/>
                <a:cs typeface="Arial"/>
              </a:defRPr>
            </a:lvl1pPr>
          </a:lstStyle>
          <a:p>
            <a:fld id="{7910F594-2698-9B46-9EFA-83A2268E26B9}" type="slidenum">
              <a:rPr lang="en-US" smtClean="0"/>
              <a:pPr/>
              <a:t>40</a:t>
            </a:fld>
            <a:endParaRPr lang="en-US" dirty="0"/>
          </a:p>
        </p:txBody>
      </p:sp>
      <p:pic>
        <p:nvPicPr>
          <p:cNvPr id="9" name="Picture 8" descr="CHORUS LOGO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5274" y="381000"/>
            <a:ext cx="4772526" cy="129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25884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8600" y="228600"/>
            <a:ext cx="8686800" cy="6127750"/>
          </a:xfrm>
          <a:prstGeom prst="rect">
            <a:avLst/>
          </a:prstGeom>
          <a:solidFill>
            <a:schemeClr val="bg1">
              <a:lumMod val="85000"/>
            </a:schemeClr>
          </a:solidFill>
          <a:ln w="635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schemeClr val="accent1">
                  <a:lumMod val="20000"/>
                  <a:lumOff val="80000"/>
                </a:schemeClr>
              </a:solidFill>
            </a:endParaRPr>
          </a:p>
        </p:txBody>
      </p:sp>
      <p:sp>
        <p:nvSpPr>
          <p:cNvPr id="6"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41</a:t>
            </a:fld>
            <a:endParaRPr lang="en-US" dirty="0"/>
          </a:p>
        </p:txBody>
      </p:sp>
      <p:sp>
        <p:nvSpPr>
          <p:cNvPr id="8" name="Title 1"/>
          <p:cNvSpPr>
            <a:spLocks noGrp="1"/>
          </p:cNvSpPr>
          <p:nvPr>
            <p:ph type="ctrTitle"/>
          </p:nvPr>
        </p:nvSpPr>
        <p:spPr>
          <a:xfrm>
            <a:off x="685800" y="304800"/>
            <a:ext cx="8382000" cy="381000"/>
          </a:xfrm>
        </p:spPr>
        <p:txBody>
          <a:bodyPr lIns="0" tIns="0" rIns="0" bIns="0" anchor="t">
            <a:noAutofit/>
          </a:bodyPr>
          <a:lstStyle/>
          <a:p>
            <a:pPr algn="l"/>
            <a:r>
              <a:rPr lang="en-US" sz="2800" b="1" dirty="0" smtClean="0">
                <a:solidFill>
                  <a:srgbClr val="1F497D"/>
                </a:solidFill>
                <a:latin typeface="Arial"/>
                <a:cs typeface="Arial"/>
              </a:rPr>
              <a:t>Supporting Organizations (October 1, 2013)</a:t>
            </a:r>
            <a:endParaRPr lang="en-US" sz="2800" dirty="0" smtClean="0">
              <a:solidFill>
                <a:srgbClr val="1F497D"/>
              </a:solidFill>
              <a:latin typeface="Arial"/>
              <a:cs typeface="Arial"/>
            </a:endParaRPr>
          </a:p>
        </p:txBody>
      </p:sp>
      <p:sp>
        <p:nvSpPr>
          <p:cNvPr id="9" name="Title 1"/>
          <p:cNvSpPr txBox="1">
            <a:spLocks/>
          </p:cNvSpPr>
          <p:nvPr/>
        </p:nvSpPr>
        <p:spPr>
          <a:xfrm>
            <a:off x="685800" y="1600200"/>
            <a:ext cx="7467600" cy="4130675"/>
          </a:xfrm>
          <a:prstGeom prst="rect">
            <a:avLst/>
          </a:prstGeom>
        </p:spPr>
        <p:txBody>
          <a:bodyPr vert="horz" lIns="0" tIns="0" rIns="0" bIns="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50000"/>
              </a:lnSpc>
            </a:pPr>
            <a:endParaRPr lang="en-US" sz="1200" dirty="0" smtClean="0">
              <a:solidFill>
                <a:srgbClr val="376092"/>
              </a:solidFill>
              <a:latin typeface="Arial"/>
              <a:cs typeface="Arial"/>
            </a:endParaRPr>
          </a:p>
        </p:txBody>
      </p:sp>
      <p:sp>
        <p:nvSpPr>
          <p:cNvPr id="10" name="Title 1"/>
          <p:cNvSpPr txBox="1">
            <a:spLocks/>
          </p:cNvSpPr>
          <p:nvPr/>
        </p:nvSpPr>
        <p:spPr>
          <a:xfrm>
            <a:off x="695458" y="914400"/>
            <a:ext cx="7851134" cy="5181600"/>
          </a:xfrm>
          <a:prstGeom prst="rect">
            <a:avLst/>
          </a:prstGeom>
        </p:spPr>
        <p:txBody>
          <a:bodyPr vert="horz" lIns="0" tIns="0" rIns="0" bIns="0" numCol="3" spcCol="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4300" indent="-114300" algn="l"/>
            <a:r>
              <a:rPr lang="en-US" sz="1100" b="1" dirty="0">
                <a:solidFill>
                  <a:srgbClr val="000090"/>
                </a:solidFill>
              </a:rPr>
              <a:t>Publishers</a:t>
            </a:r>
            <a:endParaRPr lang="en-US" sz="1100" dirty="0">
              <a:solidFill>
                <a:srgbClr val="000090"/>
              </a:solidFill>
            </a:endParaRPr>
          </a:p>
          <a:p>
            <a:pPr marL="114300" indent="-114300" algn="l"/>
            <a:r>
              <a:rPr lang="en-US" sz="1100" dirty="0"/>
              <a:t>ACM</a:t>
            </a:r>
          </a:p>
          <a:p>
            <a:pPr marL="114300" indent="-114300" algn="l"/>
            <a:r>
              <a:rPr lang="en-US" sz="1100" dirty="0"/>
              <a:t>Acoustical Society of America</a:t>
            </a:r>
          </a:p>
          <a:p>
            <a:pPr marL="114300" indent="-114300" algn="l"/>
            <a:r>
              <a:rPr lang="en-US" sz="1100" dirty="0"/>
              <a:t>American Association for the Advancement of Science</a:t>
            </a:r>
          </a:p>
          <a:p>
            <a:pPr marL="114300" indent="-114300" algn="l"/>
            <a:r>
              <a:rPr lang="en-US" sz="1100" dirty="0"/>
              <a:t>American Association of Anatomists</a:t>
            </a:r>
          </a:p>
          <a:p>
            <a:pPr marL="114300" indent="-114300" algn="l"/>
            <a:r>
              <a:rPr lang="en-US" sz="1100" dirty="0"/>
              <a:t>American Association for Cancer Research</a:t>
            </a:r>
          </a:p>
          <a:p>
            <a:pPr marL="114300" indent="-114300" algn="l"/>
            <a:r>
              <a:rPr lang="en-US" sz="1100" dirty="0"/>
              <a:t>American Association of Physicists in Medicine</a:t>
            </a:r>
          </a:p>
          <a:p>
            <a:pPr marL="114300" indent="-114300" algn="l"/>
            <a:r>
              <a:rPr lang="en-US" sz="1100" dirty="0"/>
              <a:t>American Association of Physics Teachers</a:t>
            </a:r>
          </a:p>
          <a:p>
            <a:pPr marL="114300" indent="-114300" algn="l"/>
            <a:r>
              <a:rPr lang="en-US" sz="1100" dirty="0"/>
              <a:t>American Astronomical Society</a:t>
            </a:r>
          </a:p>
          <a:p>
            <a:pPr marL="114300" indent="-114300" algn="l"/>
            <a:r>
              <a:rPr lang="en-US" sz="1100" dirty="0"/>
              <a:t>American Chemical Society</a:t>
            </a:r>
          </a:p>
          <a:p>
            <a:pPr marL="114300" indent="-114300" algn="l"/>
            <a:r>
              <a:rPr lang="en-US" sz="1100" dirty="0"/>
              <a:t>American Crystallographic Association, Inc.</a:t>
            </a:r>
          </a:p>
          <a:p>
            <a:pPr marL="114300" indent="-114300" algn="l"/>
            <a:r>
              <a:rPr lang="en-US" sz="1100" dirty="0"/>
              <a:t>American College of Chest Physicians</a:t>
            </a:r>
          </a:p>
          <a:p>
            <a:pPr marL="114300" indent="-114300" algn="l"/>
            <a:r>
              <a:rPr lang="en-US" sz="1100" dirty="0"/>
              <a:t>American College of Physicians</a:t>
            </a:r>
          </a:p>
          <a:p>
            <a:pPr marL="114300" indent="-114300" algn="l"/>
            <a:r>
              <a:rPr lang="en-US" sz="1100" dirty="0"/>
              <a:t>American Dental </a:t>
            </a:r>
            <a:r>
              <a:rPr lang="en-US" sz="1100" dirty="0" smtClean="0"/>
              <a:t>Association</a:t>
            </a:r>
          </a:p>
          <a:p>
            <a:pPr marL="114300" indent="-114300" algn="l"/>
            <a:r>
              <a:rPr lang="en-US" sz="1100" dirty="0" smtClean="0"/>
              <a:t>American Diabetes Association</a:t>
            </a:r>
            <a:endParaRPr lang="en-US" sz="1100" dirty="0"/>
          </a:p>
          <a:p>
            <a:pPr marL="114300" indent="-114300" algn="l"/>
            <a:r>
              <a:rPr lang="en-US" sz="1100" dirty="0"/>
              <a:t>American Geophysical Union</a:t>
            </a:r>
          </a:p>
          <a:p>
            <a:pPr marL="114300" indent="-114300" algn="l"/>
            <a:r>
              <a:rPr lang="en-US" sz="1100" dirty="0"/>
              <a:t>American Institute of Aeronautics and Astronautics</a:t>
            </a:r>
          </a:p>
          <a:p>
            <a:pPr marL="114300" indent="-114300" algn="l"/>
            <a:r>
              <a:rPr lang="en-US" sz="1100" dirty="0"/>
              <a:t>American Institute of Biological Sciences</a:t>
            </a:r>
          </a:p>
          <a:p>
            <a:pPr marL="114300" indent="-114300" algn="l"/>
            <a:r>
              <a:rPr lang="en-US" sz="1100" dirty="0"/>
              <a:t>American Institute of Physics</a:t>
            </a:r>
          </a:p>
          <a:p>
            <a:pPr marL="114300" indent="-114300" algn="l"/>
            <a:r>
              <a:rPr lang="en-US" sz="1100" dirty="0"/>
              <a:t>American Mathematical Society</a:t>
            </a:r>
          </a:p>
          <a:p>
            <a:pPr marL="114300" indent="-114300" algn="l"/>
            <a:r>
              <a:rPr lang="en-US" sz="1100" dirty="0"/>
              <a:t>American Meteorological Society</a:t>
            </a:r>
          </a:p>
          <a:p>
            <a:pPr marL="114300" indent="-114300" algn="l"/>
            <a:r>
              <a:rPr lang="en-US" sz="1100" dirty="0"/>
              <a:t>American Medical Association</a:t>
            </a:r>
          </a:p>
          <a:p>
            <a:pPr marL="114300" indent="-114300" algn="l"/>
            <a:r>
              <a:rPr lang="en-US" sz="1100" dirty="0"/>
              <a:t>American Nuclear Society </a:t>
            </a:r>
          </a:p>
          <a:p>
            <a:pPr marL="114300" indent="-114300" algn="l"/>
            <a:r>
              <a:rPr lang="en-US" sz="1100" dirty="0"/>
              <a:t>American Physical Society</a:t>
            </a:r>
          </a:p>
          <a:p>
            <a:pPr marL="114300" indent="-114300" algn="l"/>
            <a:r>
              <a:rPr lang="en-US" sz="1100" dirty="0"/>
              <a:t>American Physiological Society</a:t>
            </a:r>
          </a:p>
          <a:p>
            <a:pPr marL="114300" indent="-114300" algn="l"/>
            <a:r>
              <a:rPr lang="en-US" sz="1100" dirty="0"/>
              <a:t>American Psychiatric Publishing</a:t>
            </a:r>
          </a:p>
          <a:p>
            <a:pPr marL="114300" indent="-114300" algn="l"/>
            <a:r>
              <a:rPr lang="en-US" sz="1100" dirty="0"/>
              <a:t>American Psychological </a:t>
            </a:r>
            <a:r>
              <a:rPr lang="en-US" sz="1100" dirty="0" smtClean="0"/>
              <a:t>Association</a:t>
            </a:r>
          </a:p>
          <a:p>
            <a:pPr marL="114300" indent="-114300" algn="l"/>
            <a:r>
              <a:rPr lang="en-US" sz="1100" dirty="0"/>
              <a:t>American Society for Microbiology</a:t>
            </a:r>
          </a:p>
          <a:p>
            <a:pPr marL="114300" indent="-114300" algn="l"/>
            <a:r>
              <a:rPr lang="en-US" sz="1100" dirty="0" smtClean="0"/>
              <a:t>American </a:t>
            </a:r>
            <a:r>
              <a:rPr lang="en-US" sz="1100" dirty="0"/>
              <a:t>Society of Agricultural &amp; Biological Engineers</a:t>
            </a:r>
          </a:p>
          <a:p>
            <a:pPr marL="114300" indent="-114300" algn="l"/>
            <a:r>
              <a:rPr lang="en-US" sz="1100" dirty="0"/>
              <a:t>American Society of Civil Engineers</a:t>
            </a:r>
          </a:p>
          <a:p>
            <a:pPr marL="114300" indent="-114300" algn="l"/>
            <a:r>
              <a:rPr lang="en-US" sz="1100" dirty="0"/>
              <a:t>American Society of Mechanical Engineers</a:t>
            </a:r>
          </a:p>
          <a:p>
            <a:pPr marL="114300" indent="-114300" algn="l"/>
            <a:r>
              <a:rPr lang="en-US" sz="1100" dirty="0" smtClean="0"/>
              <a:t>American </a:t>
            </a:r>
            <a:r>
              <a:rPr lang="en-US" sz="1100" dirty="0"/>
              <a:t>Society of Plant Biologists</a:t>
            </a:r>
          </a:p>
          <a:p>
            <a:pPr marL="114300" indent="-114300" algn="l"/>
            <a:r>
              <a:rPr lang="en-US" sz="1100" dirty="0"/>
              <a:t>American Speech-Language-Hearing Association</a:t>
            </a:r>
          </a:p>
          <a:p>
            <a:pPr marL="114300" indent="-114300" algn="l"/>
            <a:r>
              <a:rPr lang="en-US" sz="1100" dirty="0"/>
              <a:t>Association for Research in Vision and Ophthalmology</a:t>
            </a:r>
          </a:p>
          <a:p>
            <a:pPr marL="114300" indent="-114300" algn="l"/>
            <a:r>
              <a:rPr lang="en-US" sz="1100" dirty="0"/>
              <a:t>AVS: Science &amp; Technology of Materials, Interfaces and Processing</a:t>
            </a:r>
          </a:p>
          <a:p>
            <a:pPr marL="114300" indent="-114300" algn="l"/>
            <a:r>
              <a:rPr lang="en-US" sz="1100" dirty="0"/>
              <a:t>Biophysical </a:t>
            </a:r>
            <a:r>
              <a:rPr lang="en-US" sz="1100" dirty="0" smtClean="0"/>
              <a:t>Society</a:t>
            </a:r>
          </a:p>
          <a:p>
            <a:pPr marL="114300" indent="-114300" algn="l"/>
            <a:r>
              <a:rPr lang="en-US" sz="1100" dirty="0" err="1" smtClean="0"/>
              <a:t>Bioscientifica</a:t>
            </a:r>
            <a:endParaRPr lang="en-US" sz="1100" dirty="0"/>
          </a:p>
          <a:p>
            <a:pPr marL="114300" indent="-114300" algn="l"/>
            <a:r>
              <a:rPr lang="en-US" sz="1100" dirty="0"/>
              <a:t>Botanical Society of America</a:t>
            </a:r>
          </a:p>
          <a:p>
            <a:pPr marL="114300" indent="-114300" algn="l"/>
            <a:r>
              <a:rPr lang="en-US" sz="1100" dirty="0" smtClean="0"/>
              <a:t>BMJ</a:t>
            </a:r>
          </a:p>
          <a:p>
            <a:pPr marL="114300" indent="-114300" algn="l"/>
            <a:r>
              <a:rPr lang="en-US" sz="1100" dirty="0" smtClean="0"/>
              <a:t>Cambridge University Press</a:t>
            </a:r>
            <a:endParaRPr lang="en-US" sz="1100" dirty="0"/>
          </a:p>
          <a:p>
            <a:pPr marL="114300" indent="-114300" algn="l"/>
            <a:r>
              <a:rPr lang="en-US" sz="1100" dirty="0"/>
              <a:t>Columbia University Press</a:t>
            </a:r>
          </a:p>
          <a:p>
            <a:pPr marL="114300" indent="-114300" algn="l"/>
            <a:r>
              <a:rPr lang="en-US" sz="1100" dirty="0"/>
              <a:t>Duke University Press</a:t>
            </a:r>
          </a:p>
          <a:p>
            <a:pPr marL="114300" indent="-114300" algn="l"/>
            <a:r>
              <a:rPr lang="en-US" sz="1100" dirty="0"/>
              <a:t>Ecological Society of America</a:t>
            </a:r>
          </a:p>
          <a:p>
            <a:pPr marL="114300" indent="-114300" algn="l"/>
            <a:r>
              <a:rPr lang="en-US" sz="1100" dirty="0"/>
              <a:t>Elsevier</a:t>
            </a:r>
          </a:p>
          <a:p>
            <a:pPr marL="114300" indent="-114300" algn="l"/>
            <a:r>
              <a:rPr lang="en-US" sz="1100" dirty="0"/>
              <a:t>Emerald Group Publishing Limited</a:t>
            </a:r>
          </a:p>
          <a:p>
            <a:pPr marL="114300" indent="-114300" algn="l"/>
            <a:r>
              <a:rPr lang="en-US" sz="1100" dirty="0"/>
              <a:t>The Endocrine Society</a:t>
            </a:r>
          </a:p>
          <a:p>
            <a:pPr marL="114300" indent="-114300" algn="l"/>
            <a:r>
              <a:rPr lang="en-US" sz="1100" dirty="0"/>
              <a:t>Entomological Society of America</a:t>
            </a:r>
          </a:p>
          <a:p>
            <a:pPr marL="114300" indent="-114300" algn="l"/>
            <a:r>
              <a:rPr lang="en-US" sz="1100" dirty="0"/>
              <a:t>Fabricators and Manufacturers Association, International</a:t>
            </a:r>
          </a:p>
          <a:p>
            <a:pPr marL="114300" indent="-114300" algn="l"/>
            <a:r>
              <a:rPr lang="en-US" sz="1100" dirty="0"/>
              <a:t>Genetics Society of America</a:t>
            </a:r>
          </a:p>
          <a:p>
            <a:pPr marL="114300" indent="-114300" algn="l"/>
            <a:r>
              <a:rPr lang="en-US" sz="1100" dirty="0"/>
              <a:t>Human Factors and Ergonomics Society</a:t>
            </a:r>
          </a:p>
          <a:p>
            <a:pPr marL="114300" indent="-114300" algn="l"/>
            <a:r>
              <a:rPr lang="en-US" sz="1100" dirty="0"/>
              <a:t>IEEE</a:t>
            </a:r>
          </a:p>
          <a:p>
            <a:pPr marL="114300" indent="-114300" algn="l"/>
            <a:r>
              <a:rPr lang="en-US" sz="1100" dirty="0" err="1"/>
              <a:t>iMedPub</a:t>
            </a:r>
            <a:r>
              <a:rPr lang="en-US" sz="1100" dirty="0"/>
              <a:t>. Internet Medical Publishing</a:t>
            </a:r>
          </a:p>
          <a:p>
            <a:pPr marL="114300" indent="-114300" algn="l"/>
            <a:r>
              <a:rPr lang="en-US" sz="1100" dirty="0"/>
              <a:t>Institute of Physics Publishing</a:t>
            </a:r>
          </a:p>
          <a:p>
            <a:pPr marL="114300" indent="-114300" algn="l"/>
            <a:r>
              <a:rPr lang="en-US" sz="1100" dirty="0"/>
              <a:t>Journal of Bone and Joint Surgery</a:t>
            </a:r>
          </a:p>
          <a:p>
            <a:pPr marL="114300" indent="-114300" algn="l"/>
            <a:r>
              <a:rPr lang="en-US" sz="1100" dirty="0"/>
              <a:t>Journal of Rehabilitation Research and Development</a:t>
            </a:r>
          </a:p>
          <a:p>
            <a:pPr marL="114300" indent="-114300" algn="l"/>
            <a:r>
              <a:rPr lang="en-US" sz="1100" dirty="0"/>
              <a:t>Lynne Rienner Publishers, Inc.</a:t>
            </a:r>
          </a:p>
          <a:p>
            <a:pPr marL="114300" indent="-114300" algn="l"/>
            <a:r>
              <a:rPr lang="en-US" sz="1100" dirty="0"/>
              <a:t>Materials Research Society</a:t>
            </a:r>
          </a:p>
          <a:p>
            <a:pPr marL="114300" indent="-114300" algn="l"/>
            <a:r>
              <a:rPr lang="en-US" sz="1100" dirty="0"/>
              <a:t>McGraw-Hill</a:t>
            </a:r>
          </a:p>
          <a:p>
            <a:pPr marL="114300" indent="-114300" algn="l"/>
            <a:r>
              <a:rPr lang="en-US" sz="1100" dirty="0"/>
              <a:t>Mycological Society of America </a:t>
            </a:r>
          </a:p>
          <a:p>
            <a:pPr marL="114300" indent="-114300" algn="l"/>
            <a:r>
              <a:rPr lang="en-US" sz="1100" dirty="0"/>
              <a:t>New England Journal of Medicine</a:t>
            </a:r>
          </a:p>
          <a:p>
            <a:pPr marL="114300" indent="-114300" algn="l"/>
            <a:r>
              <a:rPr lang="en-US" sz="1100" dirty="0"/>
              <a:t>The Optical Society</a:t>
            </a:r>
          </a:p>
          <a:p>
            <a:pPr marL="114300" indent="-114300" algn="l"/>
            <a:r>
              <a:rPr lang="en-US" sz="1100" dirty="0"/>
              <a:t>Oxford University Press</a:t>
            </a:r>
          </a:p>
          <a:p>
            <a:pPr marL="114300" indent="-114300" algn="l"/>
            <a:r>
              <a:rPr lang="en-US" sz="1100" dirty="0"/>
              <a:t>The Physiological Society</a:t>
            </a:r>
          </a:p>
          <a:p>
            <a:pPr marL="114300" indent="-114300" algn="l"/>
            <a:r>
              <a:rPr lang="en-US" sz="1100" dirty="0"/>
              <a:t>The Royal College of Psychiatrists</a:t>
            </a:r>
          </a:p>
          <a:p>
            <a:pPr marL="114300" indent="-114300" algn="l"/>
            <a:r>
              <a:rPr lang="en-US" sz="1100" dirty="0"/>
              <a:t>The Royal Society</a:t>
            </a:r>
          </a:p>
          <a:p>
            <a:pPr marL="114300" indent="-114300" algn="l"/>
            <a:r>
              <a:rPr lang="en-US" sz="1100" dirty="0"/>
              <a:t>Royal Society of Chemistry</a:t>
            </a:r>
          </a:p>
          <a:p>
            <a:pPr marL="114300" indent="-114300" algn="l"/>
            <a:r>
              <a:rPr lang="en-US" sz="1100" dirty="0"/>
              <a:t>Society for the Advancement of Materials on Process Engineering</a:t>
            </a:r>
          </a:p>
          <a:p>
            <a:pPr marL="114300" indent="-114300" algn="l"/>
            <a:r>
              <a:rPr lang="en-US" sz="1100" dirty="0"/>
              <a:t>Society for the Study of Reproduction</a:t>
            </a:r>
          </a:p>
          <a:p>
            <a:pPr marL="114300" indent="-114300" algn="l"/>
            <a:r>
              <a:rPr lang="en-US" sz="1100" dirty="0"/>
              <a:t>Springer Science+Business Media LLC</a:t>
            </a:r>
          </a:p>
          <a:p>
            <a:pPr marL="114300" indent="-114300" algn="l"/>
            <a:r>
              <a:rPr lang="en-US" sz="1100" dirty="0"/>
              <a:t>Taylor &amp; Francis</a:t>
            </a:r>
          </a:p>
          <a:p>
            <a:pPr marL="114300" indent="-114300" algn="l"/>
            <a:r>
              <a:rPr lang="en-US" sz="1100" dirty="0"/>
              <a:t>Thieme Publishers</a:t>
            </a:r>
          </a:p>
          <a:p>
            <a:pPr marL="114300" indent="-114300" algn="l"/>
            <a:r>
              <a:rPr lang="en-US" sz="1100" dirty="0"/>
              <a:t>University of Chicago Press</a:t>
            </a:r>
          </a:p>
          <a:p>
            <a:pPr marL="114300" indent="-114300" algn="l"/>
            <a:r>
              <a:rPr lang="en-US" sz="1100" dirty="0"/>
              <a:t>John Wiley &amp; Sons</a:t>
            </a:r>
          </a:p>
          <a:p>
            <a:pPr marL="114300" indent="-114300" algn="l"/>
            <a:r>
              <a:rPr lang="en-US" sz="1100" dirty="0"/>
              <a:t>Wolters Kluwer Medical </a:t>
            </a:r>
            <a:r>
              <a:rPr lang="en-US" sz="1100" dirty="0" smtClean="0"/>
              <a:t>Research</a:t>
            </a:r>
            <a:br>
              <a:rPr lang="en-US" sz="1100" dirty="0" smtClean="0"/>
            </a:br>
            <a:endParaRPr lang="en-US" sz="1100" dirty="0"/>
          </a:p>
          <a:p>
            <a:pPr indent="-114300" algn="l"/>
            <a:r>
              <a:rPr lang="en-US" sz="1100" b="1" dirty="0">
                <a:solidFill>
                  <a:schemeClr val="tx2"/>
                </a:solidFill>
              </a:rPr>
              <a:t>Service Providers and Other Organizations</a:t>
            </a:r>
            <a:endParaRPr lang="en-US" sz="1100" dirty="0">
              <a:solidFill>
                <a:schemeClr val="tx2"/>
              </a:solidFill>
            </a:endParaRPr>
          </a:p>
          <a:p>
            <a:pPr marL="114300" indent="-114300" algn="l"/>
            <a:r>
              <a:rPr lang="en-US" sz="1100" dirty="0"/>
              <a:t>Association of Learned and Professional Society Publishers</a:t>
            </a:r>
          </a:p>
          <a:p>
            <a:pPr marL="114300" indent="-114300" algn="l"/>
            <a:r>
              <a:rPr lang="en-US" sz="1100" dirty="0"/>
              <a:t>CrossRef</a:t>
            </a:r>
          </a:p>
          <a:p>
            <a:pPr marL="114300" indent="-114300" algn="l"/>
            <a:r>
              <a:rPr lang="en-US" sz="1100" dirty="0"/>
              <a:t>DC Principles Coalition</a:t>
            </a:r>
          </a:p>
          <a:p>
            <a:pPr marL="114300" indent="-114300" algn="l"/>
            <a:r>
              <a:rPr lang="en-US" sz="1100" dirty="0"/>
              <a:t>International Association of Scientific, Technical and Medical Publishers (STM)</a:t>
            </a:r>
          </a:p>
          <a:p>
            <a:pPr marL="114300" indent="-114300" algn="l"/>
            <a:r>
              <a:rPr lang="en-US" sz="1100" dirty="0"/>
              <a:t>Publishing Technology</a:t>
            </a:r>
          </a:p>
          <a:p>
            <a:pPr marL="114300" indent="-114300" algn="l"/>
            <a:r>
              <a:rPr lang="en-US" sz="1100" dirty="0" err="1"/>
              <a:t>Silverchair</a:t>
            </a:r>
            <a:r>
              <a:rPr lang="en-US" sz="1100" dirty="0"/>
              <a:t> </a:t>
            </a:r>
            <a:r>
              <a:rPr lang="en-US" sz="1100" dirty="0" err="1"/>
              <a:t>Science+Communications</a:t>
            </a:r>
            <a:r>
              <a:rPr lang="en-US" sz="1100" dirty="0"/>
              <a:t>, Inc.</a:t>
            </a:r>
          </a:p>
        </p:txBody>
      </p:sp>
    </p:spTree>
    <p:extLst>
      <p:ext uri="{BB962C8B-B14F-4D97-AF65-F5344CB8AC3E}">
        <p14:creationId xmlns:p14="http://schemas.microsoft.com/office/powerpoint/2010/main" val="107852323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520940" cy="548640"/>
          </a:xfrm>
        </p:spPr>
        <p:txBody>
          <a:bodyPr>
            <a:noAutofit/>
          </a:bodyPr>
          <a:lstStyle/>
          <a:p>
            <a:pPr algn="l"/>
            <a:r>
              <a:rPr lang="en-US" sz="3600" b="1" dirty="0">
                <a:solidFill>
                  <a:srgbClr val="1F497D"/>
                </a:solidFill>
                <a:effectLst>
                  <a:outerShdw blurRad="38100" dist="38100" dir="2700000" algn="tl">
                    <a:srgbClr val="000000">
                      <a:alpha val="43137"/>
                    </a:srgbClr>
                  </a:outerShdw>
                </a:effectLst>
              </a:rPr>
              <a:t>Alan the Agency Department Head </a:t>
            </a:r>
            <a:r>
              <a:rPr lang="en-US" sz="3600" b="1" dirty="0" smtClean="0">
                <a:solidFill>
                  <a:srgbClr val="1F497D"/>
                </a:solidFill>
                <a:effectLst>
                  <a:outerShdw blurRad="38100" dist="38100" dir="2700000" algn="tl">
                    <a:srgbClr val="000000">
                      <a:alpha val="43137"/>
                    </a:srgbClr>
                  </a:outerShdw>
                </a:effectLst>
              </a:rPr>
              <a:t/>
            </a:r>
            <a:br>
              <a:rPr lang="en-US" sz="3600" b="1" dirty="0" smtClean="0">
                <a:solidFill>
                  <a:srgbClr val="1F497D"/>
                </a:solidFill>
                <a:effectLst>
                  <a:outerShdw blurRad="38100" dist="38100" dir="2700000" algn="tl">
                    <a:srgbClr val="000000">
                      <a:alpha val="43137"/>
                    </a:srgbClr>
                  </a:outerShdw>
                </a:effectLst>
              </a:rPr>
            </a:br>
            <a:r>
              <a:rPr lang="en-US" sz="3600" b="1" dirty="0" smtClean="0">
                <a:solidFill>
                  <a:srgbClr val="1F497D"/>
                </a:solidFill>
                <a:effectLst>
                  <a:outerShdw blurRad="38100" dist="38100" dir="2700000" algn="tl">
                    <a:srgbClr val="000000">
                      <a:alpha val="43137"/>
                    </a:srgbClr>
                  </a:outerShdw>
                </a:effectLst>
              </a:rPr>
              <a:t>(e.g., DOE, NSF, USAID)</a:t>
            </a:r>
            <a:r>
              <a:rPr lang="en-US" sz="3600" b="1" dirty="0">
                <a:solidFill>
                  <a:srgbClr val="1F497D"/>
                </a:solidFill>
                <a:effectLst>
                  <a:outerShdw blurRad="38100" dist="38100" dir="2700000" algn="tl">
                    <a:srgbClr val="000000">
                      <a:alpha val="43137"/>
                    </a:srgbClr>
                  </a:outerShdw>
                </a:effectLst>
              </a:rPr>
              <a:t/>
            </a:r>
            <a:br>
              <a:rPr lang="en-US" sz="3600" b="1" dirty="0">
                <a:solidFill>
                  <a:srgbClr val="1F497D"/>
                </a:solidFill>
                <a:effectLst>
                  <a:outerShdw blurRad="38100" dist="38100" dir="2700000" algn="tl">
                    <a:srgbClr val="000000">
                      <a:alpha val="43137"/>
                    </a:srgbClr>
                  </a:outerShdw>
                </a:effectLst>
              </a:rPr>
            </a:br>
            <a:endParaRPr lang="en-US" sz="36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380028"/>
            <a:ext cx="8305800" cy="4944572"/>
          </a:xfrm>
        </p:spPr>
        <p:txBody>
          <a:bodyPr>
            <a:noAutofit/>
          </a:bodyPr>
          <a:lstStyle/>
          <a:p>
            <a:pPr marL="0" indent="0">
              <a:spcBef>
                <a:spcPts val="50"/>
              </a:spcBef>
              <a:buNone/>
            </a:pPr>
            <a:r>
              <a:rPr lang="en-US" sz="2000" dirty="0" smtClean="0"/>
              <a:t>Wants to…</a:t>
            </a:r>
          </a:p>
          <a:p>
            <a:pPr>
              <a:spcBef>
                <a:spcPts val="50"/>
              </a:spcBef>
              <a:buFont typeface="Arial"/>
              <a:buChar char="•"/>
            </a:pPr>
            <a:r>
              <a:rPr lang="en-US" sz="2000" dirty="0" smtClean="0"/>
              <a:t>meet </a:t>
            </a:r>
            <a:r>
              <a:rPr lang="en-US" sz="2000" dirty="0"/>
              <a:t>OSTP guidelines/</a:t>
            </a:r>
            <a:r>
              <a:rPr lang="en-US" sz="2000" dirty="0" smtClean="0"/>
              <a:t>mandate</a:t>
            </a:r>
          </a:p>
          <a:p>
            <a:pPr>
              <a:spcBef>
                <a:spcPts val="50"/>
              </a:spcBef>
              <a:buFont typeface="Arial"/>
              <a:buChar char="•"/>
            </a:pPr>
            <a:r>
              <a:rPr lang="en-US" sz="2000" dirty="0" smtClean="0"/>
              <a:t>measure grantee and agency compliance with guidelines/mandate </a:t>
            </a:r>
            <a:endParaRPr lang="en-US" sz="2000" dirty="0"/>
          </a:p>
          <a:p>
            <a:pPr>
              <a:spcBef>
                <a:spcPts val="50"/>
              </a:spcBef>
              <a:buFont typeface="Arial"/>
              <a:buChar char="•"/>
            </a:pPr>
            <a:r>
              <a:rPr lang="en-US" sz="2000" dirty="0" smtClean="0"/>
              <a:t>show how his agency’s investments are having impact (ROI)</a:t>
            </a:r>
          </a:p>
          <a:p>
            <a:pPr>
              <a:spcBef>
                <a:spcPts val="50"/>
              </a:spcBef>
              <a:buFont typeface="Arial"/>
              <a:buChar char="•"/>
            </a:pPr>
            <a:r>
              <a:rPr lang="en-US" sz="2000" dirty="0" smtClean="0"/>
              <a:t>know who his agency is funding</a:t>
            </a:r>
            <a:endParaRPr lang="en-US" sz="2000" dirty="0"/>
          </a:p>
          <a:p>
            <a:pPr>
              <a:spcBef>
                <a:spcPts val="50"/>
              </a:spcBef>
              <a:buFont typeface="Arial"/>
              <a:buChar char="•"/>
            </a:pPr>
            <a:r>
              <a:rPr lang="en-US" sz="2000" dirty="0" smtClean="0"/>
              <a:t>have access to or be fed reporting information at agreed upon intervals</a:t>
            </a:r>
            <a:endParaRPr lang="en-US" sz="2000" dirty="0"/>
          </a:p>
          <a:p>
            <a:pPr>
              <a:spcBef>
                <a:spcPts val="50"/>
              </a:spcBef>
              <a:buFont typeface="Arial"/>
              <a:buChar char="•"/>
            </a:pPr>
            <a:r>
              <a:rPr lang="en-US" sz="2000" dirty="0" smtClean="0"/>
              <a:t>provide access to the best </a:t>
            </a:r>
            <a:r>
              <a:rPr lang="en-US" sz="2000" dirty="0"/>
              <a:t>available version (</a:t>
            </a:r>
            <a:r>
              <a:rPr lang="en-US" sz="2000" dirty="0" smtClean="0"/>
              <a:t>BAV*) </a:t>
            </a:r>
            <a:r>
              <a:rPr lang="en-US" sz="2000" dirty="0"/>
              <a:t>of </a:t>
            </a:r>
            <a:r>
              <a:rPr lang="en-US" sz="2000" dirty="0" smtClean="0"/>
              <a:t>articles resulting from agency funding for their constituency</a:t>
            </a:r>
          </a:p>
          <a:p>
            <a:pPr>
              <a:spcBef>
                <a:spcPts val="50"/>
              </a:spcBef>
            </a:pPr>
            <a:r>
              <a:rPr lang="en-US" sz="2000" dirty="0"/>
              <a:t>be able to preserve the </a:t>
            </a:r>
            <a:r>
              <a:rPr lang="en-US" sz="2000" dirty="0" smtClean="0"/>
              <a:t>content</a:t>
            </a:r>
          </a:p>
          <a:p>
            <a:pPr>
              <a:spcBef>
                <a:spcPts val="50"/>
              </a:spcBef>
            </a:pPr>
            <a:r>
              <a:rPr lang="en-US" sz="2000" dirty="0" smtClean="0"/>
              <a:t>integrate information from publisher systems with their own internal systems (via APIs)</a:t>
            </a:r>
            <a:endParaRPr lang="en-US" sz="2000" dirty="0"/>
          </a:p>
          <a:p>
            <a:pPr>
              <a:spcBef>
                <a:spcPts val="50"/>
              </a:spcBef>
              <a:buFont typeface="Arial"/>
              <a:buChar char="•"/>
            </a:pPr>
            <a:r>
              <a:rPr lang="en-US" sz="2000" dirty="0" smtClean="0"/>
              <a:t>be </a:t>
            </a:r>
            <a:r>
              <a:rPr lang="en-US" sz="2000" dirty="0"/>
              <a:t>able to </a:t>
            </a:r>
            <a:r>
              <a:rPr lang="en-US" sz="2000" dirty="0" smtClean="0"/>
              <a:t>text and data mine </a:t>
            </a:r>
            <a:r>
              <a:rPr lang="en-US" sz="2000" dirty="0"/>
              <a:t>the content</a:t>
            </a:r>
          </a:p>
          <a:p>
            <a:pPr marL="336550" indent="-336550">
              <a:spcBef>
                <a:spcPts val="50"/>
              </a:spcBef>
              <a:buFont typeface="Arial"/>
              <a:buChar char="•"/>
              <a:tabLst>
                <a:tab pos="342900" algn="l"/>
              </a:tabLst>
            </a:pPr>
            <a:r>
              <a:rPr lang="en-US" sz="2000" dirty="0" smtClean="0"/>
              <a:t>avoid administrative burden to grantees/</a:t>
            </a:r>
            <a:r>
              <a:rPr lang="en-US" sz="2000" dirty="0" err="1" smtClean="0"/>
              <a:t>rewardees</a:t>
            </a:r>
            <a:endParaRPr lang="en-US" sz="2000" dirty="0" smtClean="0"/>
          </a:p>
          <a:p>
            <a:pPr marL="336550" indent="-336550">
              <a:spcBef>
                <a:spcPts val="50"/>
              </a:spcBef>
              <a:buFont typeface="Arial"/>
              <a:buChar char="•"/>
              <a:tabLst>
                <a:tab pos="342900" algn="l"/>
              </a:tabLst>
            </a:pPr>
            <a:r>
              <a:rPr lang="en-US" sz="2000" dirty="0" smtClean="0"/>
              <a:t>…</a:t>
            </a:r>
            <a:r>
              <a:rPr lang="en-US" sz="2000" dirty="0"/>
              <a:t/>
            </a:r>
            <a:br>
              <a:rPr lang="en-US" sz="2000" dirty="0"/>
            </a:br>
            <a:endParaRPr lang="en-US" sz="400" dirty="0" smtClean="0"/>
          </a:p>
          <a:p>
            <a:pPr marL="0" indent="0">
              <a:spcBef>
                <a:spcPts val="50"/>
              </a:spcBef>
              <a:buNone/>
            </a:pPr>
            <a:r>
              <a:rPr lang="en-US" sz="1600" dirty="0" smtClean="0"/>
              <a:t>* BAV = Best Available Version – accepted manuscript or version of record</a:t>
            </a:r>
            <a:endParaRPr lang="en-US" sz="1600" dirty="0"/>
          </a:p>
        </p:txBody>
      </p:sp>
      <p:sp>
        <p:nvSpPr>
          <p:cNvPr id="4"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5</a:t>
            </a:fld>
            <a:endParaRPr lang="en-US" dirty="0"/>
          </a:p>
        </p:txBody>
      </p:sp>
    </p:spTree>
    <p:extLst>
      <p:ext uri="{BB962C8B-B14F-4D97-AF65-F5344CB8AC3E}">
        <p14:creationId xmlns:p14="http://schemas.microsoft.com/office/powerpoint/2010/main" val="27178875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82000" cy="1143000"/>
          </a:xfrm>
        </p:spPr>
        <p:txBody>
          <a:bodyPr>
            <a:noAutofit/>
          </a:bodyPr>
          <a:lstStyle/>
          <a:p>
            <a:pPr algn="l">
              <a:lnSpc>
                <a:spcPts val="3600"/>
              </a:lnSpc>
            </a:pPr>
            <a:r>
              <a:rPr lang="en-US" sz="3600" b="1" dirty="0">
                <a:solidFill>
                  <a:srgbClr val="1F497D"/>
                </a:solidFill>
                <a:effectLst>
                  <a:outerShdw blurRad="38100" dist="38100" dir="2700000" algn="tl">
                    <a:srgbClr val="000000">
                      <a:alpha val="43137"/>
                    </a:srgbClr>
                  </a:outerShdw>
                </a:effectLst>
              </a:rPr>
              <a:t>Rachel the Researcher / </a:t>
            </a:r>
            <a:r>
              <a:rPr lang="en-US" sz="3600" b="1" dirty="0" smtClean="0">
                <a:solidFill>
                  <a:srgbClr val="1F497D"/>
                </a:solidFill>
                <a:effectLst>
                  <a:outerShdw blurRad="38100" dist="38100" dir="2700000" algn="tl">
                    <a:srgbClr val="000000">
                      <a:alpha val="43137"/>
                    </a:srgbClr>
                  </a:outerShdw>
                </a:effectLst>
              </a:rPr>
              <a:t>Principal Investigator</a:t>
            </a:r>
            <a:endParaRPr lang="en-US" sz="36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447800"/>
            <a:ext cx="7520940" cy="5181600"/>
          </a:xfrm>
        </p:spPr>
        <p:txBody>
          <a:bodyPr>
            <a:noAutofit/>
          </a:bodyPr>
          <a:lstStyle/>
          <a:p>
            <a:pPr marL="0" indent="0">
              <a:buNone/>
            </a:pPr>
            <a:r>
              <a:rPr lang="en-US" sz="2000" dirty="0" smtClean="0"/>
              <a:t>Wants to …</a:t>
            </a:r>
          </a:p>
          <a:p>
            <a:pPr>
              <a:buFont typeface="Arial"/>
              <a:buChar char="•"/>
            </a:pPr>
            <a:r>
              <a:rPr lang="en-US" sz="2000" dirty="0" smtClean="0"/>
              <a:t>obtain funding for her research</a:t>
            </a:r>
          </a:p>
          <a:p>
            <a:pPr>
              <a:buFont typeface="Arial"/>
              <a:buChar char="•"/>
            </a:pPr>
            <a:r>
              <a:rPr lang="en-US" sz="2000" dirty="0" smtClean="0"/>
              <a:t>meet </a:t>
            </a:r>
            <a:r>
              <a:rPr lang="en-US" sz="2000" dirty="0"/>
              <a:t>agency guidelines </a:t>
            </a:r>
          </a:p>
          <a:p>
            <a:pPr>
              <a:buFont typeface="Arial"/>
              <a:buChar char="•"/>
            </a:pPr>
            <a:r>
              <a:rPr lang="en-US" sz="2000" dirty="0" smtClean="0"/>
              <a:t>know the sources of funding in her area of research</a:t>
            </a:r>
            <a:endParaRPr lang="en-US" sz="2000" dirty="0"/>
          </a:p>
          <a:p>
            <a:pPr>
              <a:buFont typeface="Arial"/>
              <a:buChar char="•"/>
            </a:pPr>
            <a:r>
              <a:rPr lang="en-US" sz="2000" dirty="0" smtClean="0"/>
              <a:t>have access </a:t>
            </a:r>
            <a:r>
              <a:rPr lang="en-US" sz="2000" dirty="0"/>
              <a:t>to best available version (</a:t>
            </a:r>
            <a:r>
              <a:rPr lang="en-US" sz="2000" dirty="0" smtClean="0"/>
              <a:t>BAV*) </a:t>
            </a:r>
            <a:r>
              <a:rPr lang="en-US" sz="2000" dirty="0"/>
              <a:t>of content in </a:t>
            </a:r>
            <a:r>
              <a:rPr lang="en-US" sz="2000" dirty="0" smtClean="0"/>
              <a:t>her </a:t>
            </a:r>
            <a:r>
              <a:rPr lang="en-US" sz="2000" dirty="0"/>
              <a:t>research area</a:t>
            </a:r>
          </a:p>
          <a:p>
            <a:pPr>
              <a:buFont typeface="Arial"/>
              <a:buChar char="•"/>
            </a:pPr>
            <a:r>
              <a:rPr lang="en-US" sz="2000" dirty="0" smtClean="0"/>
              <a:t>extract metadata and entities by text and data mining the </a:t>
            </a:r>
            <a:r>
              <a:rPr lang="en-US" sz="2000" dirty="0"/>
              <a:t>content</a:t>
            </a:r>
          </a:p>
          <a:p>
            <a:pPr>
              <a:buFont typeface="Arial"/>
              <a:buChar char="•"/>
            </a:pPr>
            <a:r>
              <a:rPr lang="en-US" sz="2000" dirty="0" smtClean="0"/>
              <a:t>get recognition </a:t>
            </a:r>
            <a:r>
              <a:rPr lang="en-US" sz="2000" dirty="0"/>
              <a:t>for </a:t>
            </a:r>
            <a:r>
              <a:rPr lang="en-US" sz="2000" dirty="0" smtClean="0"/>
              <a:t>her research</a:t>
            </a:r>
            <a:endParaRPr lang="en-US" sz="2000" dirty="0"/>
          </a:p>
          <a:p>
            <a:pPr>
              <a:buFont typeface="Arial"/>
              <a:buChar char="•"/>
            </a:pPr>
            <a:r>
              <a:rPr lang="en-US" sz="2000" dirty="0" smtClean="0"/>
              <a:t>upload information into a system once and be used by many</a:t>
            </a:r>
          </a:p>
          <a:p>
            <a:r>
              <a:rPr lang="en-US" sz="2000" dirty="0"/>
              <a:t>avoid extra administrative </a:t>
            </a:r>
            <a:r>
              <a:rPr lang="en-US" sz="2000" dirty="0" smtClean="0"/>
              <a:t>work</a:t>
            </a:r>
          </a:p>
          <a:p>
            <a:r>
              <a:rPr lang="en-US" sz="2000" dirty="0" smtClean="0"/>
              <a:t>…</a:t>
            </a:r>
            <a:endParaRPr lang="en-US" sz="2000" dirty="0"/>
          </a:p>
          <a:p>
            <a:pPr marL="0" indent="0">
              <a:buNone/>
            </a:pPr>
            <a:endParaRPr lang="en-US" sz="400" dirty="0" smtClean="0"/>
          </a:p>
          <a:p>
            <a:pPr marL="0" indent="0">
              <a:buNone/>
            </a:pPr>
            <a:r>
              <a:rPr lang="en-US" sz="1600" dirty="0" smtClean="0"/>
              <a:t>*BAV </a:t>
            </a:r>
            <a:r>
              <a:rPr lang="en-US" sz="1600" dirty="0"/>
              <a:t>= Best Available Version </a:t>
            </a:r>
            <a:r>
              <a:rPr lang="en-US" sz="1600" dirty="0" smtClean="0"/>
              <a:t>– accepted manuscript </a:t>
            </a:r>
            <a:r>
              <a:rPr lang="en-US" sz="1600" dirty="0"/>
              <a:t>or version of </a:t>
            </a:r>
            <a:r>
              <a:rPr lang="en-US" sz="1600" dirty="0" smtClean="0"/>
              <a:t>record</a:t>
            </a:r>
          </a:p>
          <a:p>
            <a:pPr marL="0" indent="0">
              <a:buNone/>
            </a:pPr>
            <a:endParaRPr lang="en-US" dirty="0"/>
          </a:p>
        </p:txBody>
      </p:sp>
      <p:sp>
        <p:nvSpPr>
          <p:cNvPr id="4"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6</a:t>
            </a:fld>
            <a:endParaRPr lang="en-US" dirty="0"/>
          </a:p>
        </p:txBody>
      </p:sp>
    </p:spTree>
    <p:extLst>
      <p:ext uri="{BB962C8B-B14F-4D97-AF65-F5344CB8AC3E}">
        <p14:creationId xmlns:p14="http://schemas.microsoft.com/office/powerpoint/2010/main" val="223835193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1960"/>
            <a:ext cx="7520940" cy="548640"/>
          </a:xfrm>
        </p:spPr>
        <p:txBody>
          <a:bodyPr>
            <a:normAutofit fontScale="90000"/>
          </a:bodyPr>
          <a:lstStyle/>
          <a:p>
            <a:pPr algn="l"/>
            <a:r>
              <a:rPr lang="en-US" b="1" dirty="0">
                <a:solidFill>
                  <a:srgbClr val="1F497D"/>
                </a:solidFill>
                <a:effectLst>
                  <a:outerShdw blurRad="38100" dist="38100" dir="2700000" algn="tl">
                    <a:srgbClr val="000000">
                      <a:alpha val="43137"/>
                    </a:srgbClr>
                  </a:outerShdw>
                </a:effectLst>
              </a:rPr>
              <a:t>Paul the </a:t>
            </a:r>
            <a:r>
              <a:rPr lang="en-US" b="1" dirty="0" smtClean="0">
                <a:solidFill>
                  <a:srgbClr val="1F497D"/>
                </a:solidFill>
                <a:effectLst>
                  <a:outerShdw blurRad="38100" dist="38100" dir="2700000" algn="tl">
                    <a:srgbClr val="000000">
                      <a:alpha val="43137"/>
                    </a:srgbClr>
                  </a:outerShdw>
                </a:effectLst>
              </a:rPr>
              <a:t>Publisher </a:t>
            </a:r>
            <a:endParaRPr lang="en-US"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100628"/>
            <a:ext cx="7520940" cy="5147772"/>
          </a:xfrm>
        </p:spPr>
        <p:txBody>
          <a:bodyPr>
            <a:noAutofit/>
          </a:bodyPr>
          <a:lstStyle/>
          <a:p>
            <a:pPr marL="0" indent="0">
              <a:buNone/>
            </a:pPr>
            <a:r>
              <a:rPr lang="en-US" sz="2000" dirty="0" smtClean="0"/>
              <a:t>Wants to …</a:t>
            </a:r>
          </a:p>
          <a:p>
            <a:pPr marL="287338" indent="-287338">
              <a:spcBef>
                <a:spcPts val="200"/>
              </a:spcBef>
            </a:pPr>
            <a:r>
              <a:rPr lang="en-US" sz="2000" dirty="0" smtClean="0"/>
              <a:t>help authors and agencies meet </a:t>
            </a:r>
            <a:r>
              <a:rPr lang="en-US" sz="2000" dirty="0"/>
              <a:t>agency </a:t>
            </a:r>
            <a:r>
              <a:rPr lang="en-US" sz="2000" dirty="0" smtClean="0"/>
              <a:t>and government guidelines </a:t>
            </a:r>
          </a:p>
          <a:p>
            <a:pPr marL="287338" indent="-287338">
              <a:spcBef>
                <a:spcPts val="200"/>
              </a:spcBef>
            </a:pPr>
            <a:r>
              <a:rPr lang="en-US" sz="2000" dirty="0" smtClean="0"/>
              <a:t>offer </a:t>
            </a:r>
            <a:r>
              <a:rPr lang="en-US" sz="2000" dirty="0"/>
              <a:t>access to best available version (BAV*) of their content </a:t>
            </a:r>
          </a:p>
          <a:p>
            <a:pPr marL="287338" indent="-287338">
              <a:spcBef>
                <a:spcPts val="200"/>
              </a:spcBef>
            </a:pPr>
            <a:r>
              <a:rPr lang="en-US" sz="2000" dirty="0"/>
              <a:t>provide persistent access to </a:t>
            </a:r>
            <a:r>
              <a:rPr lang="en-US" sz="2000" dirty="0" smtClean="0"/>
              <a:t>his content</a:t>
            </a:r>
            <a:endParaRPr lang="en-US" sz="2000" dirty="0"/>
          </a:p>
          <a:p>
            <a:pPr marL="287338" indent="-287338">
              <a:spcBef>
                <a:spcPts val="200"/>
              </a:spcBef>
            </a:pPr>
            <a:r>
              <a:rPr lang="en-US" sz="2000" dirty="0" smtClean="0"/>
              <a:t>sustain his business model</a:t>
            </a:r>
          </a:p>
          <a:p>
            <a:pPr marL="287338" indent="-287338">
              <a:spcBef>
                <a:spcPts val="200"/>
              </a:spcBef>
            </a:pPr>
            <a:r>
              <a:rPr lang="en-US" sz="2000" dirty="0" smtClean="0"/>
              <a:t>get </a:t>
            </a:r>
            <a:r>
              <a:rPr lang="en-US" sz="2000" dirty="0"/>
              <a:t>recognition by scholarly research community for contribution as a </a:t>
            </a:r>
            <a:r>
              <a:rPr lang="en-US" sz="2000" dirty="0" smtClean="0"/>
              <a:t>publisher</a:t>
            </a:r>
          </a:p>
          <a:p>
            <a:pPr marL="285750" indent="-285750">
              <a:spcBef>
                <a:spcPts val="200"/>
              </a:spcBef>
              <a:buFont typeface="Arial"/>
              <a:buChar char="•"/>
            </a:pPr>
            <a:r>
              <a:rPr lang="en-US" sz="2000" dirty="0" smtClean="0"/>
              <a:t>know </a:t>
            </a:r>
            <a:r>
              <a:rPr lang="en-US" sz="2000" dirty="0"/>
              <a:t>what institutions are publishing research </a:t>
            </a:r>
          </a:p>
          <a:p>
            <a:pPr marL="285750" indent="-285750">
              <a:spcBef>
                <a:spcPts val="200"/>
              </a:spcBef>
              <a:buFont typeface="Arial"/>
              <a:buChar char="•"/>
            </a:pPr>
            <a:r>
              <a:rPr lang="en-US" sz="2000" dirty="0" smtClean="0"/>
              <a:t>attract </a:t>
            </a:r>
            <a:r>
              <a:rPr lang="en-US" sz="2000" dirty="0"/>
              <a:t>best </a:t>
            </a:r>
            <a:r>
              <a:rPr lang="en-US" sz="2000" dirty="0" smtClean="0"/>
              <a:t>authors, editors, best </a:t>
            </a:r>
            <a:r>
              <a:rPr lang="en-US" sz="2000" dirty="0"/>
              <a:t>societies</a:t>
            </a:r>
          </a:p>
          <a:p>
            <a:pPr marL="285750" indent="-285750">
              <a:spcBef>
                <a:spcPts val="200"/>
              </a:spcBef>
              <a:buFont typeface="Arial"/>
              <a:buChar char="•"/>
            </a:pPr>
            <a:r>
              <a:rPr lang="en-US" sz="2000" dirty="0" smtClean="0"/>
              <a:t>attract </a:t>
            </a:r>
            <a:r>
              <a:rPr lang="en-US" sz="2000" dirty="0"/>
              <a:t>eyeballs and </a:t>
            </a:r>
            <a:r>
              <a:rPr lang="en-US" sz="2000" dirty="0" smtClean="0"/>
              <a:t>clicks to his website(s)</a:t>
            </a:r>
          </a:p>
          <a:p>
            <a:pPr marL="285750" indent="-285750">
              <a:spcBef>
                <a:spcPts val="200"/>
              </a:spcBef>
              <a:buFont typeface="Arial"/>
              <a:buChar char="•"/>
            </a:pPr>
            <a:r>
              <a:rPr lang="en-US" sz="2000" dirty="0" smtClean="0"/>
              <a:t>develop new services</a:t>
            </a:r>
            <a:endParaRPr lang="en-US" sz="2000" dirty="0"/>
          </a:p>
          <a:p>
            <a:pPr marL="285750" indent="-285750">
              <a:spcBef>
                <a:spcPts val="200"/>
              </a:spcBef>
              <a:buFont typeface="Arial"/>
              <a:buChar char="•"/>
            </a:pPr>
            <a:r>
              <a:rPr lang="en-US" sz="2000" dirty="0" smtClean="0"/>
              <a:t>know who </a:t>
            </a:r>
            <a:r>
              <a:rPr lang="en-US" sz="2000" dirty="0"/>
              <a:t>funded the research for articles published</a:t>
            </a:r>
          </a:p>
          <a:p>
            <a:pPr marL="287338" indent="-287338">
              <a:spcBef>
                <a:spcPts val="200"/>
              </a:spcBef>
              <a:buFont typeface="Arial"/>
              <a:buChar char="•"/>
            </a:pPr>
            <a:r>
              <a:rPr lang="en-US" sz="2000" dirty="0" smtClean="0"/>
              <a:t>avoid </a:t>
            </a:r>
            <a:r>
              <a:rPr lang="en-US" sz="2000" dirty="0"/>
              <a:t>extra administrative </a:t>
            </a:r>
            <a:r>
              <a:rPr lang="en-US" sz="2000" dirty="0" smtClean="0"/>
              <a:t>work</a:t>
            </a:r>
          </a:p>
          <a:p>
            <a:pPr marL="287338" indent="-287338">
              <a:spcBef>
                <a:spcPts val="200"/>
              </a:spcBef>
              <a:buFont typeface="Arial"/>
              <a:buChar char="•"/>
            </a:pPr>
            <a:r>
              <a:rPr lang="en-US" sz="2000" dirty="0" smtClean="0"/>
              <a:t>…</a:t>
            </a:r>
            <a:br>
              <a:rPr lang="en-US" sz="2000" dirty="0" smtClean="0"/>
            </a:br>
            <a:endParaRPr lang="en-US" sz="600" dirty="0" smtClean="0"/>
          </a:p>
          <a:p>
            <a:pPr marL="0" indent="0">
              <a:spcBef>
                <a:spcPts val="200"/>
              </a:spcBef>
              <a:buNone/>
            </a:pPr>
            <a:r>
              <a:rPr lang="en-US" sz="1600" dirty="0"/>
              <a:t>*BAV = Best Available Version – accepted manuscript or version of record</a:t>
            </a:r>
          </a:p>
          <a:p>
            <a:pPr marL="287338" indent="-287338">
              <a:spcBef>
                <a:spcPts val="200"/>
              </a:spcBef>
              <a:buFont typeface="Arial"/>
              <a:buChar char="•"/>
            </a:pPr>
            <a:endParaRPr lang="en-US" dirty="0"/>
          </a:p>
        </p:txBody>
      </p:sp>
      <p:sp>
        <p:nvSpPr>
          <p:cNvPr id="4"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7</a:t>
            </a:fld>
            <a:endParaRPr lang="en-US" dirty="0"/>
          </a:p>
        </p:txBody>
      </p:sp>
    </p:spTree>
    <p:extLst>
      <p:ext uri="{BB962C8B-B14F-4D97-AF65-F5344CB8AC3E}">
        <p14:creationId xmlns:p14="http://schemas.microsoft.com/office/powerpoint/2010/main" val="24305638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p:spPr>
        <p:txBody>
          <a:bodyPr>
            <a:normAutofit/>
          </a:bodyPr>
          <a:lstStyle/>
          <a:p>
            <a:pPr algn="l"/>
            <a:r>
              <a:rPr lang="en-US" sz="3600" b="1" dirty="0" smtClean="0">
                <a:solidFill>
                  <a:srgbClr val="1F497D"/>
                </a:solidFill>
                <a:effectLst>
                  <a:outerShdw blurRad="38100" dist="38100" dir="2700000" algn="tl">
                    <a:srgbClr val="000000">
                      <a:alpha val="43137"/>
                    </a:srgbClr>
                  </a:outerShdw>
                </a:effectLst>
              </a:rPr>
              <a:t>Peter the Public</a:t>
            </a:r>
            <a:endParaRPr lang="en-US" sz="36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329228"/>
            <a:ext cx="7520940" cy="4995372"/>
          </a:xfrm>
        </p:spPr>
        <p:txBody>
          <a:bodyPr>
            <a:normAutofit lnSpcReduction="10000"/>
          </a:bodyPr>
          <a:lstStyle/>
          <a:p>
            <a:pPr marL="0" indent="0">
              <a:buNone/>
            </a:pPr>
            <a:r>
              <a:rPr lang="en-US" sz="2200" dirty="0" smtClean="0"/>
              <a:t>Wants to …</a:t>
            </a:r>
            <a:endParaRPr lang="en-US" sz="2200" dirty="0"/>
          </a:p>
          <a:p>
            <a:pPr>
              <a:buFont typeface="Arial"/>
              <a:buChar char="•"/>
            </a:pPr>
            <a:r>
              <a:rPr lang="en-US" sz="2200" dirty="0"/>
              <a:t>h</a:t>
            </a:r>
            <a:r>
              <a:rPr lang="en-US" sz="2200" dirty="0" smtClean="0"/>
              <a:t>ave access </a:t>
            </a:r>
            <a:r>
              <a:rPr lang="en-US" sz="2200" dirty="0"/>
              <a:t>to best available version (BAV*) of </a:t>
            </a:r>
            <a:r>
              <a:rPr lang="en-US" sz="2200" dirty="0" smtClean="0"/>
              <a:t>content to research a problem he had in his their daily life</a:t>
            </a:r>
          </a:p>
          <a:p>
            <a:pPr>
              <a:buFont typeface="Arial"/>
              <a:buChar char="•"/>
            </a:pPr>
            <a:r>
              <a:rPr lang="en-US" sz="2200" dirty="0" smtClean="0"/>
              <a:t>see what the government is funding</a:t>
            </a:r>
          </a:p>
          <a:p>
            <a:pPr>
              <a:buFont typeface="Arial"/>
              <a:buChar char="•"/>
            </a:pPr>
            <a:r>
              <a:rPr lang="en-US" sz="2200" dirty="0" smtClean="0"/>
              <a:t>learn the impact of specific agency grants</a:t>
            </a:r>
          </a:p>
          <a:p>
            <a:pPr>
              <a:buFont typeface="Arial"/>
              <a:buChar char="•"/>
            </a:pPr>
            <a:r>
              <a:rPr lang="en-US" sz="2200" dirty="0" smtClean="0"/>
              <a:t>understand the latest developments in science</a:t>
            </a:r>
          </a:p>
          <a:p>
            <a:pPr>
              <a:buFont typeface="Arial"/>
              <a:buChar char="•"/>
            </a:pPr>
            <a:r>
              <a:rPr lang="en-US" sz="2200" dirty="0" smtClean="0"/>
              <a:t>understand what he is seeing by being given context and guidance</a:t>
            </a:r>
          </a:p>
          <a:p>
            <a:pPr>
              <a:buFont typeface="Arial"/>
              <a:buChar char="•"/>
            </a:pPr>
            <a:r>
              <a:rPr lang="en-US" sz="2200" dirty="0" smtClean="0"/>
              <a:t>have content connected to learning tools </a:t>
            </a:r>
          </a:p>
          <a:p>
            <a:pPr marL="0" indent="0">
              <a:buNone/>
            </a:pPr>
            <a:endParaRPr lang="en-US" sz="2200" dirty="0" smtClean="0"/>
          </a:p>
          <a:p>
            <a:pPr marL="0" indent="0">
              <a:buNone/>
            </a:pPr>
            <a:endParaRPr lang="en-US" sz="2200" dirty="0" smtClean="0"/>
          </a:p>
          <a:p>
            <a:pPr>
              <a:buFont typeface="Arial"/>
              <a:buChar char="•"/>
            </a:pPr>
            <a:endParaRPr lang="en-US" sz="2200" dirty="0"/>
          </a:p>
          <a:p>
            <a:pPr marL="0" indent="0">
              <a:buNone/>
            </a:pPr>
            <a:r>
              <a:rPr lang="en-US" sz="1700" dirty="0"/>
              <a:t>* BAV = Best Available Version </a:t>
            </a:r>
            <a:r>
              <a:rPr lang="en-US" sz="1700" dirty="0" smtClean="0"/>
              <a:t>– accepted manuscript </a:t>
            </a:r>
            <a:r>
              <a:rPr lang="en-US" sz="1700" dirty="0"/>
              <a:t>or version of record</a:t>
            </a:r>
          </a:p>
          <a:p>
            <a:pPr>
              <a:buFont typeface="Arial"/>
              <a:buChar char="•"/>
            </a:pPr>
            <a:endParaRPr lang="en-US" dirty="0" smtClean="0"/>
          </a:p>
          <a:p>
            <a:endParaRPr lang="en-US" dirty="0"/>
          </a:p>
        </p:txBody>
      </p:sp>
      <p:sp>
        <p:nvSpPr>
          <p:cNvPr id="4"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8</a:t>
            </a:fld>
            <a:endParaRPr lang="en-US" dirty="0"/>
          </a:p>
        </p:txBody>
      </p:sp>
    </p:spTree>
    <p:extLst>
      <p:ext uri="{BB962C8B-B14F-4D97-AF65-F5344CB8AC3E}">
        <p14:creationId xmlns:p14="http://schemas.microsoft.com/office/powerpoint/2010/main" val="11574365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accent1">
                    <a:lumMod val="75000"/>
                  </a:schemeClr>
                </a:solidFill>
                <a:effectLst>
                  <a:outerShdw blurRad="38100" dist="38100" dir="2700000" algn="tl">
                    <a:srgbClr val="000000">
                      <a:alpha val="43137"/>
                    </a:srgbClr>
                  </a:outerShdw>
                </a:effectLst>
              </a:rPr>
              <a:t>CHORUS Design &amp; Services</a:t>
            </a:r>
            <a:endParaRPr lang="en-US" b="1" dirty="0">
              <a:solidFill>
                <a:schemeClr val="accent1">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a:xfrm>
            <a:off x="8546592" y="6356350"/>
            <a:ext cx="368808" cy="365125"/>
          </a:xfrm>
        </p:spPr>
        <p:txBody>
          <a:bodyPr/>
          <a:lstStyle>
            <a:lvl1pPr>
              <a:defRPr sz="1000">
                <a:latin typeface="Arial"/>
                <a:cs typeface="Arial"/>
              </a:defRPr>
            </a:lvl1pPr>
          </a:lstStyle>
          <a:p>
            <a:fld id="{7910F594-2698-9B46-9EFA-83A2268E26B9}" type="slidenum">
              <a:rPr lang="en-US" smtClean="0"/>
              <a:pPr/>
              <a:t>9</a:t>
            </a:fld>
            <a:endParaRPr lang="en-US" dirty="0"/>
          </a:p>
        </p:txBody>
      </p:sp>
      <p:pic>
        <p:nvPicPr>
          <p:cNvPr id="5" name="Picture 4" descr="CHORUS LOGO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9274" y="914400"/>
            <a:ext cx="4772526" cy="129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16779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10664</TotalTime>
  <Words>2228</Words>
  <Application>Microsoft Macintosh PowerPoint</Application>
  <PresentationFormat>On-screen Show (4:3)</PresentationFormat>
  <Paragraphs>490</Paragraphs>
  <Slides>41</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think-cell Slide</vt:lpstr>
      <vt:lpstr>   A not-for-profit Publisher-Agency Partnership  Providing Public Access to the Results of  Agency Sponsored Research  Revealing the Pilot - 8 October 2013    </vt:lpstr>
      <vt:lpstr>PowerPoint Presentation</vt:lpstr>
      <vt:lpstr>PowerPoint Presentation</vt:lpstr>
      <vt:lpstr>Personas / Stakeholders</vt:lpstr>
      <vt:lpstr>Alan the Agency Department Head  (e.g., DOE, NSF, USAID) </vt:lpstr>
      <vt:lpstr>Rachel the Researcher / Principal Investigator</vt:lpstr>
      <vt:lpstr>Paul the Publisher </vt:lpstr>
      <vt:lpstr>Peter the Public</vt:lpstr>
      <vt:lpstr>CHORUS Design &amp; Services</vt:lpstr>
      <vt:lpstr>CHORUS Conceptual Design</vt:lpstr>
      <vt:lpstr>Service 1. Key Performance Indicators Dashboard (website &amp; API)</vt:lpstr>
      <vt:lpstr>PowerPoint Presentation</vt:lpstr>
      <vt:lpstr>PowerPoint Presentation</vt:lpstr>
      <vt:lpstr>Service 2. Discovery Service (website &amp; API)</vt:lpstr>
      <vt:lpstr>PowerPoint Presentation</vt:lpstr>
      <vt:lpstr>PowerPoint Presentation</vt:lpstr>
      <vt:lpstr>PowerPoint Presentation</vt:lpstr>
      <vt:lpstr>PowerPoint Presentation</vt:lpstr>
      <vt:lpstr>PowerPoint Presentation</vt:lpstr>
      <vt:lpstr>PowerPoint Presentation</vt:lpstr>
      <vt:lpstr>American Physical Society (APS) Author Manuscript</vt:lpstr>
      <vt:lpstr>API Integration  DOE’s PAGES Example</vt:lpstr>
      <vt:lpstr>API Integration with Agency Portals</vt:lpstr>
      <vt:lpstr>Service 3. Text Mining Using CrossRef’s Prospect Service</vt:lpstr>
      <vt:lpstr>Service 3. Text Mining using CrossRef’s Prospect Service</vt:lpstr>
      <vt:lpstr>Service 4. Digital Preservation with  Agency Controlled Triggers</vt:lpstr>
      <vt:lpstr>CHORUS Trigger Events</vt:lpstr>
      <vt:lpstr>Digital Preservation Use Cases</vt:lpstr>
      <vt:lpstr>Digital Preservation during Pilot Phase 1 (September-December 2013)</vt:lpstr>
      <vt:lpstr>Digital Preservation Post-Pilot Phase 2 (starting January 2014)</vt:lpstr>
      <vt:lpstr>PowerPoint Presentation</vt:lpstr>
      <vt:lpstr>Draft Goals of Pilot (1 of 2)</vt:lpstr>
      <vt:lpstr>Draft Goals of Pilot (2 of 2)</vt:lpstr>
      <vt:lpstr>What Do Publishers Need To Do?</vt:lpstr>
      <vt:lpstr>PowerPoint Presentation</vt:lpstr>
      <vt:lpstr>PowerPoint Presentation</vt:lpstr>
      <vt:lpstr>Sign up today! www.chorusaccess.org</vt:lpstr>
      <vt:lpstr>Appendix</vt:lpstr>
      <vt:lpstr>Steering Committee</vt:lpstr>
      <vt:lpstr>Technical Working Group</vt:lpstr>
      <vt:lpstr>Supporting Organizations (October 1, 2013)</vt:lpstr>
    </vt:vector>
  </TitlesOfParts>
  <Company>Silverchair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 Publisher-Agency Partnership  for Providing Public Access to the Results of Agency Sponsored Research</dc:title>
  <dc:creator>Thane Kerner</dc:creator>
  <cp:lastModifiedBy>Howard Ratner</cp:lastModifiedBy>
  <cp:revision>657</cp:revision>
  <cp:lastPrinted>2013-08-30T04:06:06Z</cp:lastPrinted>
  <dcterms:created xsi:type="dcterms:W3CDTF">2013-04-12T20:00:17Z</dcterms:created>
  <dcterms:modified xsi:type="dcterms:W3CDTF">2013-10-08T20:47:42Z</dcterms:modified>
</cp:coreProperties>
</file>